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5" r:id="rId2"/>
    <p:sldId id="292" r:id="rId3"/>
    <p:sldId id="272" r:id="rId4"/>
    <p:sldId id="273" r:id="rId5"/>
    <p:sldId id="274" r:id="rId6"/>
    <p:sldId id="258" r:id="rId7"/>
    <p:sldId id="259" r:id="rId8"/>
    <p:sldId id="287" r:id="rId9"/>
    <p:sldId id="293" r:id="rId10"/>
    <p:sldId id="267" r:id="rId11"/>
    <p:sldId id="275" r:id="rId12"/>
    <p:sldId id="294" r:id="rId13"/>
    <p:sldId id="265" r:id="rId14"/>
    <p:sldId id="295" r:id="rId15"/>
    <p:sldId id="276" r:id="rId16"/>
    <p:sldId id="296" r:id="rId17"/>
    <p:sldId id="277" r:id="rId18"/>
    <p:sldId id="278" r:id="rId19"/>
    <p:sldId id="297" r:id="rId20"/>
    <p:sldId id="279" r:id="rId21"/>
    <p:sldId id="298" r:id="rId22"/>
    <p:sldId id="264" r:id="rId23"/>
    <p:sldId id="299" r:id="rId24"/>
    <p:sldId id="269" r:id="rId25"/>
    <p:sldId id="302" r:id="rId26"/>
    <p:sldId id="283" r:id="rId27"/>
    <p:sldId id="282" r:id="rId28"/>
    <p:sldId id="303" r:id="rId29"/>
    <p:sldId id="268" r:id="rId30"/>
    <p:sldId id="288" r:id="rId31"/>
    <p:sldId id="291" r:id="rId32"/>
    <p:sldId id="284" r:id="rId33"/>
    <p:sldId id="281" r:id="rId34"/>
    <p:sldId id="261" r:id="rId35"/>
    <p:sldId id="263" r:id="rId36"/>
    <p:sldId id="262"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94660"/>
  </p:normalViewPr>
  <p:slideViewPr>
    <p:cSldViewPr>
      <p:cViewPr varScale="1">
        <p:scale>
          <a:sx n="105" d="100"/>
          <a:sy n="105"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5EFFF-ED4E-4749-B0BC-BFEC2140817A}" type="datetimeFigureOut">
              <a:rPr lang="en-US" smtClean="0"/>
              <a:pPr/>
              <a:t>25-Feb-22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31F5B-8476-4F28-B55A-4FF2130E9F97}" type="slidenum">
              <a:rPr lang="en-US" smtClean="0"/>
              <a:pPr/>
              <a:t>‹#›</a:t>
            </a:fld>
            <a:endParaRPr lang="en-US"/>
          </a:p>
        </p:txBody>
      </p:sp>
    </p:spTree>
    <p:extLst>
      <p:ext uri="{BB962C8B-B14F-4D97-AF65-F5344CB8AC3E}">
        <p14:creationId xmlns:p14="http://schemas.microsoft.com/office/powerpoint/2010/main" val="352136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1</a:t>
            </a:fld>
            <a:endParaRPr lang="en-US"/>
          </a:p>
        </p:txBody>
      </p:sp>
    </p:spTree>
    <p:extLst>
      <p:ext uri="{BB962C8B-B14F-4D97-AF65-F5344CB8AC3E}">
        <p14:creationId xmlns:p14="http://schemas.microsoft.com/office/powerpoint/2010/main" val="44673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11</a:t>
            </a:fld>
            <a:endParaRPr lang="en-US"/>
          </a:p>
        </p:txBody>
      </p:sp>
    </p:spTree>
    <p:extLst>
      <p:ext uri="{BB962C8B-B14F-4D97-AF65-F5344CB8AC3E}">
        <p14:creationId xmlns:p14="http://schemas.microsoft.com/office/powerpoint/2010/main" val="31586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12</a:t>
            </a:fld>
            <a:endParaRPr lang="en-US"/>
          </a:p>
        </p:txBody>
      </p:sp>
    </p:spTree>
    <p:extLst>
      <p:ext uri="{BB962C8B-B14F-4D97-AF65-F5344CB8AC3E}">
        <p14:creationId xmlns:p14="http://schemas.microsoft.com/office/powerpoint/2010/main" val="152876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13</a:t>
            </a:fld>
            <a:endParaRPr lang="en-US"/>
          </a:p>
        </p:txBody>
      </p:sp>
    </p:spTree>
    <p:extLst>
      <p:ext uri="{BB962C8B-B14F-4D97-AF65-F5344CB8AC3E}">
        <p14:creationId xmlns:p14="http://schemas.microsoft.com/office/powerpoint/2010/main" val="23358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15</a:t>
            </a:fld>
            <a:endParaRPr lang="en-US"/>
          </a:p>
        </p:txBody>
      </p:sp>
    </p:spTree>
    <p:extLst>
      <p:ext uri="{BB962C8B-B14F-4D97-AF65-F5344CB8AC3E}">
        <p14:creationId xmlns:p14="http://schemas.microsoft.com/office/powerpoint/2010/main" val="358586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16</a:t>
            </a:fld>
            <a:endParaRPr lang="en-US"/>
          </a:p>
        </p:txBody>
      </p:sp>
    </p:spTree>
    <p:extLst>
      <p:ext uri="{BB962C8B-B14F-4D97-AF65-F5344CB8AC3E}">
        <p14:creationId xmlns:p14="http://schemas.microsoft.com/office/powerpoint/2010/main" val="351331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17</a:t>
            </a:fld>
            <a:endParaRPr lang="en-US"/>
          </a:p>
        </p:txBody>
      </p:sp>
    </p:spTree>
    <p:extLst>
      <p:ext uri="{BB962C8B-B14F-4D97-AF65-F5344CB8AC3E}">
        <p14:creationId xmlns:p14="http://schemas.microsoft.com/office/powerpoint/2010/main" val="17823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18</a:t>
            </a:fld>
            <a:endParaRPr lang="en-US"/>
          </a:p>
        </p:txBody>
      </p:sp>
    </p:spTree>
    <p:extLst>
      <p:ext uri="{BB962C8B-B14F-4D97-AF65-F5344CB8AC3E}">
        <p14:creationId xmlns:p14="http://schemas.microsoft.com/office/powerpoint/2010/main" val="126415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19</a:t>
            </a:fld>
            <a:endParaRPr lang="en-US"/>
          </a:p>
        </p:txBody>
      </p:sp>
    </p:spTree>
    <p:extLst>
      <p:ext uri="{BB962C8B-B14F-4D97-AF65-F5344CB8AC3E}">
        <p14:creationId xmlns:p14="http://schemas.microsoft.com/office/powerpoint/2010/main" val="3523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20</a:t>
            </a:fld>
            <a:endParaRPr lang="en-US"/>
          </a:p>
        </p:txBody>
      </p:sp>
    </p:spTree>
    <p:extLst>
      <p:ext uri="{BB962C8B-B14F-4D97-AF65-F5344CB8AC3E}">
        <p14:creationId xmlns:p14="http://schemas.microsoft.com/office/powerpoint/2010/main" val="377562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21</a:t>
            </a:fld>
            <a:endParaRPr lang="en-US"/>
          </a:p>
        </p:txBody>
      </p:sp>
    </p:spTree>
    <p:extLst>
      <p:ext uri="{BB962C8B-B14F-4D97-AF65-F5344CB8AC3E}">
        <p14:creationId xmlns:p14="http://schemas.microsoft.com/office/powerpoint/2010/main" val="215638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3</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22</a:t>
            </a:fld>
            <a:endParaRPr lang="en-US"/>
          </a:p>
        </p:txBody>
      </p:sp>
    </p:spTree>
    <p:extLst>
      <p:ext uri="{BB962C8B-B14F-4D97-AF65-F5344CB8AC3E}">
        <p14:creationId xmlns:p14="http://schemas.microsoft.com/office/powerpoint/2010/main" val="137933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23</a:t>
            </a:fld>
            <a:endParaRPr lang="en-US"/>
          </a:p>
        </p:txBody>
      </p:sp>
    </p:spTree>
    <p:extLst>
      <p:ext uri="{BB962C8B-B14F-4D97-AF65-F5344CB8AC3E}">
        <p14:creationId xmlns:p14="http://schemas.microsoft.com/office/powerpoint/2010/main" val="165123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24</a:t>
            </a:fld>
            <a:endParaRPr lang="en-US"/>
          </a:p>
        </p:txBody>
      </p:sp>
    </p:spTree>
    <p:extLst>
      <p:ext uri="{BB962C8B-B14F-4D97-AF65-F5344CB8AC3E}">
        <p14:creationId xmlns:p14="http://schemas.microsoft.com/office/powerpoint/2010/main" val="111728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25</a:t>
            </a:fld>
            <a:endParaRPr lang="en-US"/>
          </a:p>
        </p:txBody>
      </p:sp>
    </p:spTree>
    <p:extLst>
      <p:ext uri="{BB962C8B-B14F-4D97-AF65-F5344CB8AC3E}">
        <p14:creationId xmlns:p14="http://schemas.microsoft.com/office/powerpoint/2010/main" val="3433184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26</a:t>
            </a:fld>
            <a:endParaRPr lang="en-US"/>
          </a:p>
        </p:txBody>
      </p:sp>
    </p:spTree>
    <p:extLst>
      <p:ext uri="{BB962C8B-B14F-4D97-AF65-F5344CB8AC3E}">
        <p14:creationId xmlns:p14="http://schemas.microsoft.com/office/powerpoint/2010/main" val="133458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27</a:t>
            </a:fld>
            <a:endParaRPr lang="en-US"/>
          </a:p>
        </p:txBody>
      </p:sp>
    </p:spTree>
    <p:extLst>
      <p:ext uri="{BB962C8B-B14F-4D97-AF65-F5344CB8AC3E}">
        <p14:creationId xmlns:p14="http://schemas.microsoft.com/office/powerpoint/2010/main" val="144157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28</a:t>
            </a:fld>
            <a:endParaRPr lang="en-US"/>
          </a:p>
        </p:txBody>
      </p:sp>
    </p:spTree>
    <p:extLst>
      <p:ext uri="{BB962C8B-B14F-4D97-AF65-F5344CB8AC3E}">
        <p14:creationId xmlns:p14="http://schemas.microsoft.com/office/powerpoint/2010/main" val="22943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29</a:t>
            </a:fld>
            <a:endParaRPr lang="en-US"/>
          </a:p>
        </p:txBody>
      </p:sp>
    </p:spTree>
    <p:extLst>
      <p:ext uri="{BB962C8B-B14F-4D97-AF65-F5344CB8AC3E}">
        <p14:creationId xmlns:p14="http://schemas.microsoft.com/office/powerpoint/2010/main" val="201351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30</a:t>
            </a:fld>
            <a:endParaRPr lang="en-US"/>
          </a:p>
        </p:txBody>
      </p:sp>
    </p:spTree>
    <p:extLst>
      <p:ext uri="{BB962C8B-B14F-4D97-AF65-F5344CB8AC3E}">
        <p14:creationId xmlns:p14="http://schemas.microsoft.com/office/powerpoint/2010/main" val="350235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31</a:t>
            </a:fld>
            <a:endParaRPr lang="en-US"/>
          </a:p>
        </p:txBody>
      </p:sp>
    </p:spTree>
    <p:extLst>
      <p:ext uri="{BB962C8B-B14F-4D97-AF65-F5344CB8AC3E}">
        <p14:creationId xmlns:p14="http://schemas.microsoft.com/office/powerpoint/2010/main" val="41273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4</a:t>
            </a:fld>
            <a:endParaRPr lang="en-US"/>
          </a:p>
        </p:txBody>
      </p:sp>
    </p:spTree>
    <p:extLst>
      <p:ext uri="{BB962C8B-B14F-4D97-AF65-F5344CB8AC3E}">
        <p14:creationId xmlns:p14="http://schemas.microsoft.com/office/powerpoint/2010/main" val="361330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32</a:t>
            </a:fld>
            <a:endParaRPr lang="en-US"/>
          </a:p>
        </p:txBody>
      </p:sp>
    </p:spTree>
    <p:extLst>
      <p:ext uri="{BB962C8B-B14F-4D97-AF65-F5344CB8AC3E}">
        <p14:creationId xmlns:p14="http://schemas.microsoft.com/office/powerpoint/2010/main" val="153007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33</a:t>
            </a:fld>
            <a:endParaRPr lang="en-US"/>
          </a:p>
        </p:txBody>
      </p:sp>
    </p:spTree>
    <p:extLst>
      <p:ext uri="{BB962C8B-B14F-4D97-AF65-F5344CB8AC3E}">
        <p14:creationId xmlns:p14="http://schemas.microsoft.com/office/powerpoint/2010/main" val="3454478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34</a:t>
            </a:fld>
            <a:endParaRPr lang="en-US"/>
          </a:p>
        </p:txBody>
      </p:sp>
    </p:spTree>
    <p:extLst>
      <p:ext uri="{BB962C8B-B14F-4D97-AF65-F5344CB8AC3E}">
        <p14:creationId xmlns:p14="http://schemas.microsoft.com/office/powerpoint/2010/main" val="102994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35</a:t>
            </a:fld>
            <a:endParaRPr lang="en-US"/>
          </a:p>
        </p:txBody>
      </p:sp>
    </p:spTree>
    <p:extLst>
      <p:ext uri="{BB962C8B-B14F-4D97-AF65-F5344CB8AC3E}">
        <p14:creationId xmlns:p14="http://schemas.microsoft.com/office/powerpoint/2010/main" val="954816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36</a:t>
            </a:fld>
            <a:endParaRPr lang="en-US"/>
          </a:p>
        </p:txBody>
      </p:sp>
    </p:spTree>
    <p:extLst>
      <p:ext uri="{BB962C8B-B14F-4D97-AF65-F5344CB8AC3E}">
        <p14:creationId xmlns:p14="http://schemas.microsoft.com/office/powerpoint/2010/main" val="138003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5</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6</a:t>
            </a:fld>
            <a:endParaRPr lang="en-US"/>
          </a:p>
        </p:txBody>
      </p:sp>
    </p:spTree>
    <p:extLst>
      <p:ext uri="{BB962C8B-B14F-4D97-AF65-F5344CB8AC3E}">
        <p14:creationId xmlns:p14="http://schemas.microsoft.com/office/powerpoint/2010/main" val="33473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7</a:t>
            </a:fld>
            <a:endParaRPr lang="en-US"/>
          </a:p>
        </p:txBody>
      </p:sp>
    </p:spTree>
    <p:extLst>
      <p:ext uri="{BB962C8B-B14F-4D97-AF65-F5344CB8AC3E}">
        <p14:creationId xmlns:p14="http://schemas.microsoft.com/office/powerpoint/2010/main" val="424933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8</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9</a:t>
            </a:fld>
            <a:endParaRPr lang="en-US"/>
          </a:p>
        </p:txBody>
      </p:sp>
    </p:spTree>
    <p:extLst>
      <p:ext uri="{BB962C8B-B14F-4D97-AF65-F5344CB8AC3E}">
        <p14:creationId xmlns:p14="http://schemas.microsoft.com/office/powerpoint/2010/main" val="428065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31F5B-8476-4F28-B55A-4FF2130E9F97}" type="slidenum">
              <a:rPr lang="en-US" smtClean="0"/>
              <a:pPr/>
              <a:t>10</a:t>
            </a:fld>
            <a:endParaRPr lang="en-US"/>
          </a:p>
        </p:txBody>
      </p:sp>
    </p:spTree>
    <p:extLst>
      <p:ext uri="{BB962C8B-B14F-4D97-AF65-F5344CB8AC3E}">
        <p14:creationId xmlns:p14="http://schemas.microsoft.com/office/powerpoint/2010/main" val="199916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B012B-3683-4939-BBC0-7614286312E2}"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137428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B012B-3683-4939-BBC0-7614286312E2}"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180673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872B012B-3683-4939-BBC0-7614286312E2}" type="datetimeFigureOut">
              <a:rPr lang="en-US" smtClean="0"/>
              <a:pPr/>
              <a:t>25-Feb-22</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66736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B012B-3683-4939-BBC0-7614286312E2}"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69194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72B012B-3683-4939-BBC0-7614286312E2}" type="datetimeFigureOut">
              <a:rPr lang="en-US" smtClean="0"/>
              <a:pPr/>
              <a:t>25-Feb-22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69CA94B-F780-4361-AB5E-FC73981AB446}" type="slidenum">
              <a:rPr lang="en-US" smtClean="0"/>
              <a:pPr/>
              <a:t>‹#›</a:t>
            </a:fld>
            <a:endParaRPr lang="en-US"/>
          </a:p>
        </p:txBody>
      </p:sp>
    </p:spTree>
    <p:extLst>
      <p:ext uri="{BB962C8B-B14F-4D97-AF65-F5344CB8AC3E}">
        <p14:creationId xmlns:p14="http://schemas.microsoft.com/office/powerpoint/2010/main" val="1638633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B012B-3683-4939-BBC0-7614286312E2}"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356945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B012B-3683-4939-BBC0-7614286312E2}" type="datetimeFigureOut">
              <a:rPr lang="en-US" smtClean="0"/>
              <a:pPr/>
              <a:t>25-Feb-22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24404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B012B-3683-4939-BBC0-7614286312E2}" type="datetimeFigureOut">
              <a:rPr lang="en-US" smtClean="0"/>
              <a:pPr/>
              <a:t>25-Feb-22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72732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012B-3683-4939-BBC0-7614286312E2}" type="datetimeFigureOut">
              <a:rPr lang="en-US" smtClean="0"/>
              <a:pPr/>
              <a:t>25-Feb-22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195042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B012B-3683-4939-BBC0-7614286312E2}"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341063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B012B-3683-4939-BBC0-7614286312E2}"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A94B-F780-4361-AB5E-FC73981AB446}" type="slidenum">
              <a:rPr lang="en-US" smtClean="0"/>
              <a:pPr/>
              <a:t>‹#›</a:t>
            </a:fld>
            <a:endParaRPr lang="en-US"/>
          </a:p>
        </p:txBody>
      </p:sp>
    </p:spTree>
    <p:extLst>
      <p:ext uri="{BB962C8B-B14F-4D97-AF65-F5344CB8AC3E}">
        <p14:creationId xmlns:p14="http://schemas.microsoft.com/office/powerpoint/2010/main" val="218038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872B012B-3683-4939-BBC0-7614286312E2}" type="datetimeFigureOut">
              <a:rPr lang="en-US" smtClean="0"/>
              <a:pPr/>
              <a:t>25-Feb-22</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569CA94B-F780-4361-AB5E-FC73981AB446}" type="slidenum">
              <a:rPr lang="en-US" smtClean="0"/>
              <a:pPr/>
              <a:t>‹#›</a:t>
            </a:fld>
            <a:endParaRPr lang="en-US"/>
          </a:p>
        </p:txBody>
      </p:sp>
    </p:spTree>
    <p:extLst>
      <p:ext uri="{BB962C8B-B14F-4D97-AF65-F5344CB8AC3E}">
        <p14:creationId xmlns:p14="http://schemas.microsoft.com/office/powerpoint/2010/main" val="11225881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204864"/>
            <a:ext cx="7006904" cy="1646302"/>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259632" y="4509120"/>
            <a:ext cx="5328592" cy="1600955"/>
          </a:xfrm>
        </p:spPr>
        <p:txBody>
          <a:bodyPr>
            <a:normAutofit/>
          </a:bodyPr>
          <a:lstStyle/>
          <a:p>
            <a:pPr algn="ctr" rtl="1"/>
            <a:r>
              <a:rPr lang="ar-LB" sz="5000" b="1" dirty="0">
                <a:solidFill>
                  <a:schemeClr val="tx1">
                    <a:lumMod val="95000"/>
                    <a:lumOff val="5000"/>
                  </a:schemeClr>
                </a:solidFill>
                <a:latin typeface="Adobe Arabic" panose="02040503050201020203" pitchFamily="18" charset="-78"/>
              </a:rPr>
              <a:t>يُقَدِّمُ كِتابَ التّاسع أَسَاسِيّ</a:t>
            </a:r>
            <a:endParaRPr lang="en-US" sz="5000" b="1" dirty="0">
              <a:solidFill>
                <a:schemeClr val="tx1">
                  <a:lumMod val="95000"/>
                  <a:lumOff val="5000"/>
                </a:schemeClr>
              </a:solidFill>
              <a:latin typeface="Adobe Arabic" panose="02040503050201020203" pitchFamily="18" charset="-78"/>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260648"/>
            <a:ext cx="3339104" cy="1385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8216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9431"/>
            <a:ext cx="9144000" cy="5289451"/>
          </a:xfrm>
        </p:spPr>
        <p:txBody>
          <a:bodyPr anchor="ctr">
            <a:normAutofit fontScale="77500" lnSpcReduction="20000"/>
          </a:bodyPr>
          <a:lstStyle/>
          <a:p>
            <a:pPr algn="r" rtl="1">
              <a:lnSpc>
                <a:spcPct val="150000"/>
              </a:lnSpc>
            </a:pPr>
            <a:r>
              <a:rPr lang="ar-LB" sz="1800" dirty="0">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لِيَخضَحعْ بَعضُكم لِبَعضٍ بِتَقوى المسيح. فما أَبغَضَ أَحَدٌ جَسَدَه قَطّ، بل يُغَذِّيه ويُعْنى بِه شَأنَ المسيحِ بِالكَنيسة.</a:t>
            </a:r>
            <a:r>
              <a:rPr lang="ar-LB" sz="3200" baseline="30000" dirty="0">
                <a:solidFill>
                  <a:schemeClr val="bg1"/>
                </a:solidFill>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فنَحنُ أَعْضاءُ جَسَدِه.</a:t>
            </a:r>
            <a:r>
              <a:rPr lang="ar-LB" sz="3200" baseline="30000" dirty="0">
                <a:solidFill>
                  <a:schemeClr val="bg1"/>
                </a:solidFill>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«ولِذلِك يَترُكُ الرَّجُلُ أَباه وأُمَّه ويَلزَمُ امرَأَتَه فيَصيرُ الاِثْنانِ جَسَدًا واحِدًا». </a:t>
            </a:r>
            <a:r>
              <a:rPr lang="ar-LB" sz="3200" b="1" dirty="0">
                <a:solidFill>
                  <a:schemeClr val="bg1"/>
                </a:solidFill>
                <a:latin typeface="Tahoma" pitchFamily="34" charset="0"/>
                <a:ea typeface="Tahoma" pitchFamily="34" charset="0"/>
                <a:cs typeface="Tahoma" pitchFamily="34" charset="0"/>
              </a:rPr>
              <a:t>إِنَّ هذا السِّرَّ لَعَظيم، </a:t>
            </a:r>
            <a:r>
              <a:rPr lang="ar-LB" sz="3200" dirty="0">
                <a:solidFill>
                  <a:schemeClr val="bg1"/>
                </a:solidFill>
                <a:latin typeface="Tahoma" pitchFamily="34" charset="0"/>
                <a:ea typeface="Tahoma" pitchFamily="34" charset="0"/>
                <a:cs typeface="Tahoma" pitchFamily="34" charset="0"/>
              </a:rPr>
              <a:t>وإِنِّي أَقولُ هذا في أَمرِ المسيحِ والكَنيسة. </a:t>
            </a:r>
            <a:r>
              <a:rPr lang="ar-LB" sz="3200" baseline="30000" dirty="0">
                <a:solidFill>
                  <a:schemeClr val="bg1"/>
                </a:solidFill>
                <a:latin typeface="Tahoma" pitchFamily="34" charset="0"/>
                <a:ea typeface="Tahoma" pitchFamily="34" charset="0"/>
                <a:cs typeface="Tahoma" pitchFamily="34" charset="0"/>
              </a:rPr>
              <a:t>33</a:t>
            </a:r>
            <a:r>
              <a:rPr lang="ar-LB" sz="3200" dirty="0">
                <a:solidFill>
                  <a:schemeClr val="bg1"/>
                </a:solidFill>
                <a:latin typeface="Tahoma" pitchFamily="34" charset="0"/>
                <a:ea typeface="Tahoma" pitchFamily="34" charset="0"/>
                <a:cs typeface="Tahoma" pitchFamily="34" charset="0"/>
              </a:rPr>
              <a:t>فكذلك أَنتُم أَيضًا </a:t>
            </a:r>
            <a:r>
              <a:rPr lang="ar-LB" sz="3200" b="1" dirty="0">
                <a:solidFill>
                  <a:schemeClr val="bg1"/>
                </a:solidFill>
                <a:latin typeface="Tahoma" pitchFamily="34" charset="0"/>
                <a:ea typeface="Tahoma" pitchFamily="34" charset="0"/>
                <a:cs typeface="Tahoma" pitchFamily="34" charset="0"/>
              </a:rPr>
              <a:t>فلْيُحِبَّ كُلٌّ مِنْكُمُ امرَأَتَه حُبَّه لِنَفْسِه، ولْتُوَقِّرِ المَرأَةُ زَوجَها.</a:t>
            </a:r>
            <a:br>
              <a:rPr lang="ar-LB" sz="3200" dirty="0">
                <a:solidFill>
                  <a:schemeClr val="bg1"/>
                </a:solidFill>
                <a:latin typeface="Tahoma" pitchFamily="34" charset="0"/>
                <a:ea typeface="Tahoma" pitchFamily="34" charset="0"/>
                <a:cs typeface="Tahoma" pitchFamily="34" charset="0"/>
              </a:rPr>
            </a:br>
            <a:r>
              <a:rPr lang="ar-LB" sz="3200" dirty="0">
                <a:solidFill>
                  <a:schemeClr val="bg1"/>
                </a:solidFill>
                <a:latin typeface="Tahoma" pitchFamily="34" charset="0"/>
                <a:ea typeface="Tahoma" pitchFamily="34" charset="0"/>
                <a:cs typeface="Tahoma" pitchFamily="34" charset="0"/>
              </a:rPr>
              <a:t>أَيُّها الأَبناء، أَطيعوا والِدِيكم في الرَّبّ، فذلِك عَدْلٌ.</a:t>
            </a:r>
            <a:r>
              <a:rPr lang="ar-LB" sz="3200" baseline="30000" dirty="0">
                <a:solidFill>
                  <a:schemeClr val="bg1"/>
                </a:solidFill>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«أَكرِمْ أَباكَ وأُمَّك»، تِلكَ أُولى وَصِيَّةٍ يَرتَبِطُ بِها وَعْدٌ</a:t>
            </a:r>
            <a:r>
              <a:rPr lang="ar-LB" sz="3200" baseline="30000" dirty="0">
                <a:solidFill>
                  <a:schemeClr val="bg1"/>
                </a:solidFill>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وهو: «لِتَنالَ السَّعادة ويَطولَ عُمرُكَ في الأَرْض»</a:t>
            </a:r>
            <a:r>
              <a:rPr lang="ar-LB" sz="3200" baseline="30000" dirty="0">
                <a:solidFill>
                  <a:schemeClr val="bg1"/>
                </a:solidFill>
                <a:latin typeface="Tahoma" pitchFamily="34" charset="0"/>
                <a:ea typeface="Tahoma" pitchFamily="34" charset="0"/>
                <a:cs typeface="Tahoma" pitchFamily="34" charset="0"/>
              </a:rPr>
              <a:t> </a:t>
            </a:r>
            <a:r>
              <a:rPr lang="ar-LB" sz="3200" dirty="0">
                <a:solidFill>
                  <a:schemeClr val="bg1"/>
                </a:solidFill>
                <a:latin typeface="Tahoma" pitchFamily="34" charset="0"/>
                <a:ea typeface="Tahoma" pitchFamily="34" charset="0"/>
                <a:cs typeface="Tahoma" pitchFamily="34" charset="0"/>
              </a:rPr>
              <a:t>وأَنتُم أَيُّها الآباء، لا تُغيظوا أَبناءَكم، بل رَبُّوهم بِتَأديبِ الرَّبِّ ونُصْحِه</a:t>
            </a:r>
            <a:endParaRPr lang="en-US" sz="3200" dirty="0">
              <a:solidFill>
                <a:schemeClr val="bg1"/>
              </a:solidFill>
              <a:latin typeface="Tahoma" pitchFamily="34" charset="0"/>
              <a:ea typeface="Tahoma" pitchFamily="34" charset="0"/>
              <a:cs typeface="Tahoma"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2174"/>
          <a:stretch/>
        </p:blipFill>
        <p:spPr>
          <a:xfrm>
            <a:off x="6516216" y="44624"/>
            <a:ext cx="2256382" cy="1797457"/>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63888" y="187502"/>
            <a:ext cx="2329459" cy="165732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95536" y="188640"/>
            <a:ext cx="2411760" cy="1607840"/>
          </a:xfrm>
          <a:prstGeom prst="rect">
            <a:avLst/>
          </a:prstGeom>
        </p:spPr>
      </p:pic>
    </p:spTree>
    <p:custDataLst>
      <p:tags r:id="rId1"/>
    </p:custDataLst>
    <p:extLst>
      <p:ext uri="{BB962C8B-B14F-4D97-AF65-F5344CB8AC3E}">
        <p14:creationId xmlns:p14="http://schemas.microsoft.com/office/powerpoint/2010/main" val="347462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flipH="1">
            <a:off x="2051720" y="0"/>
            <a:ext cx="4932040" cy="1628800"/>
          </a:xfrm>
          <a:prstGeom prst="notch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لِنَتحاوَر</a:t>
            </a:r>
            <a:endParaRPr lang="en-US" sz="4000" b="1" dirty="0">
              <a:solidFill>
                <a:schemeClr val="tx1"/>
              </a:solidFill>
            </a:endParaRPr>
          </a:p>
        </p:txBody>
      </p:sp>
      <p:sp>
        <p:nvSpPr>
          <p:cNvPr id="5" name="Oval 4"/>
          <p:cNvSpPr/>
          <p:nvPr/>
        </p:nvSpPr>
        <p:spPr>
          <a:xfrm>
            <a:off x="5940152" y="1412776"/>
            <a:ext cx="28803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rPr>
              <a:t>ما الّذي لَم نَفهَمْه؟</a:t>
            </a:r>
            <a:endParaRPr lang="en-US" sz="4000" dirty="0">
              <a:solidFill>
                <a:schemeClr val="bg1"/>
              </a:solidFill>
            </a:endParaRPr>
          </a:p>
        </p:txBody>
      </p:sp>
      <p:sp>
        <p:nvSpPr>
          <p:cNvPr id="6" name="Oval 5"/>
          <p:cNvSpPr/>
          <p:nvPr/>
        </p:nvSpPr>
        <p:spPr>
          <a:xfrm>
            <a:off x="4788024" y="3789040"/>
            <a:ext cx="28803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rPr>
              <a:t>ما الّذي سَبَّبَ لَنا صَدمَة؟</a:t>
            </a:r>
            <a:endParaRPr lang="en-US" sz="4000" dirty="0">
              <a:solidFill>
                <a:schemeClr val="bg1"/>
              </a:solidFill>
            </a:endParaRPr>
          </a:p>
        </p:txBody>
      </p:sp>
      <p:sp>
        <p:nvSpPr>
          <p:cNvPr id="7" name="Oval 6"/>
          <p:cNvSpPr/>
          <p:nvPr/>
        </p:nvSpPr>
        <p:spPr>
          <a:xfrm>
            <a:off x="1835696" y="1556792"/>
            <a:ext cx="2880320" cy="273630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rPr>
              <a:t>ما الّذي نُوافِقُ عَليه؟</a:t>
            </a:r>
            <a:endParaRPr lang="en-US" sz="4000" dirty="0">
              <a:solidFill>
                <a:schemeClr val="bg1"/>
              </a:solidFill>
            </a:endParaRPr>
          </a:p>
        </p:txBody>
      </p:sp>
      <p:sp>
        <p:nvSpPr>
          <p:cNvPr id="10" name="Oval 9"/>
          <p:cNvSpPr/>
          <p:nvPr/>
        </p:nvSpPr>
        <p:spPr>
          <a:xfrm>
            <a:off x="467544" y="3789040"/>
            <a:ext cx="2880320" cy="273630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rPr>
              <a:t>ما الّذي لا نُوافِقُ عَليه؟</a:t>
            </a:r>
            <a:endParaRPr lang="en-US" sz="4000" dirty="0">
              <a:solidFill>
                <a:schemeClr val="bg1"/>
              </a:solidFill>
            </a:endParaRPr>
          </a:p>
        </p:txBody>
      </p:sp>
    </p:spTree>
    <p:custDataLst>
      <p:tags r:id="rId1"/>
    </p:custDataLst>
    <p:extLst>
      <p:ext uri="{BB962C8B-B14F-4D97-AF65-F5344CB8AC3E}">
        <p14:creationId xmlns:p14="http://schemas.microsoft.com/office/powerpoint/2010/main" val="371246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80928"/>
            <a:ext cx="4176464" cy="3744416"/>
          </a:xfrm>
          <a:solidFill>
            <a:schemeClr val="bg2">
              <a:lumMod val="40000"/>
              <a:lumOff val="60000"/>
            </a:schemeClr>
          </a:solidFill>
        </p:spPr>
        <p:txBody>
          <a:bodyPr>
            <a:normAutofit fontScale="90000"/>
          </a:bodyPr>
          <a:lstStyle/>
          <a:p>
            <a:pPr algn="ctr" rtl="1"/>
            <a:br>
              <a:rPr lang="fr-FR" dirty="0"/>
            </a:br>
            <a:br>
              <a:rPr lang="fr-FR" dirty="0"/>
            </a:br>
            <a:r>
              <a:rPr lang="ar-LB" dirty="0">
                <a:solidFill>
                  <a:schemeClr val="bg2">
                    <a:lumMod val="50000"/>
                  </a:schemeClr>
                </a:solidFill>
              </a:rPr>
              <a:t>يُمكنُ أَن نَستَعينَ أَيضًا بِالمَراجعِ التّاليّة: 		</a:t>
            </a:r>
            <a:br>
              <a:rPr lang="ar-LB" dirty="0">
                <a:solidFill>
                  <a:schemeClr val="bg2">
                    <a:lumMod val="50000"/>
                  </a:schemeClr>
                </a:solidFill>
              </a:rPr>
            </a:br>
            <a:r>
              <a:rPr lang="ar-LB" dirty="0">
                <a:solidFill>
                  <a:schemeClr val="bg2">
                    <a:lumMod val="50000"/>
                  </a:schemeClr>
                </a:solidFill>
              </a:rPr>
              <a:t>1 قورنتس 7/2-5</a:t>
            </a:r>
            <a:br>
              <a:rPr lang="en-US" dirty="0">
                <a:solidFill>
                  <a:schemeClr val="bg2">
                    <a:lumMod val="50000"/>
                  </a:schemeClr>
                </a:solidFill>
              </a:rPr>
            </a:br>
            <a:r>
              <a:rPr lang="ar-LB" dirty="0">
                <a:solidFill>
                  <a:schemeClr val="bg2">
                    <a:lumMod val="50000"/>
                  </a:schemeClr>
                </a:solidFill>
              </a:rPr>
              <a:t>  2أفسس 5/21، 6/4</a:t>
            </a:r>
            <a:r>
              <a:rPr lang="en-US" dirty="0">
                <a:solidFill>
                  <a:schemeClr val="bg2">
                    <a:lumMod val="50000"/>
                  </a:schemeClr>
                </a:solidFill>
              </a:rPr>
              <a:t> </a:t>
            </a:r>
            <a:r>
              <a:rPr lang="ar-SA" dirty="0">
                <a:solidFill>
                  <a:schemeClr val="bg2">
                    <a:lumMod val="50000"/>
                  </a:schemeClr>
                </a:solidFill>
              </a:rPr>
              <a:t> </a:t>
            </a:r>
            <a:br>
              <a:rPr lang="en-US" dirty="0">
                <a:solidFill>
                  <a:schemeClr val="bg2">
                    <a:lumMod val="50000"/>
                  </a:schemeClr>
                </a:solidFill>
              </a:rPr>
            </a:br>
            <a:br>
              <a:rPr lang="en-US" dirty="0">
                <a:solidFill>
                  <a:schemeClr val="bg2">
                    <a:lumMod val="50000"/>
                  </a:schemeClr>
                </a:solidFill>
              </a:rPr>
            </a:br>
            <a:endParaRPr lang="en-US" dirty="0">
              <a:solidFill>
                <a:schemeClr val="bg2">
                  <a:lumMod val="50000"/>
                </a:schemeClr>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9992" y="4509119"/>
            <a:ext cx="4644008" cy="2352303"/>
          </a:xfrm>
          <a:prstGeom prst="rect">
            <a:avLst/>
          </a:prstGeom>
        </p:spPr>
      </p:pic>
      <p:sp>
        <p:nvSpPr>
          <p:cNvPr id="6" name="Cloud Callout 5"/>
          <p:cNvSpPr/>
          <p:nvPr/>
        </p:nvSpPr>
        <p:spPr>
          <a:xfrm>
            <a:off x="1259632" y="-24557"/>
            <a:ext cx="7560840" cy="2636912"/>
          </a:xfrm>
          <a:prstGeom prst="cloudCallout">
            <a:avLst>
              <a:gd name="adj1" fmla="val 16028"/>
              <a:gd name="adj2" fmla="val 114169"/>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وَالآن... نُجيبُ أَمامَنا عَن هَذِهِ الأسئِلَةِ الخاصّةِ بِرِسالَةِ بولُس، على وَرَقة</a:t>
            </a:r>
          </a:p>
        </p:txBody>
      </p:sp>
    </p:spTree>
    <p:custDataLst>
      <p:tags r:id="rId1"/>
    </p:custDataLst>
    <p:extLst>
      <p:ext uri="{BB962C8B-B14F-4D97-AF65-F5344CB8AC3E}">
        <p14:creationId xmlns:p14="http://schemas.microsoft.com/office/powerpoint/2010/main" val="32136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5069160"/>
          </a:xfrm>
        </p:spPr>
        <p:txBody>
          <a:bodyPr>
            <a:noAutofit/>
          </a:bodyPr>
          <a:lstStyle/>
          <a:p>
            <a:pPr algn="r" rtl="1"/>
            <a:br>
              <a:rPr lang="en-US" sz="2800" dirty="0">
                <a:latin typeface="Tahoma" pitchFamily="34" charset="0"/>
                <a:ea typeface="Tahoma" pitchFamily="34" charset="0"/>
                <a:cs typeface="+mj-cs"/>
              </a:rPr>
            </a:br>
            <a:r>
              <a:rPr lang="ar-LB" sz="2800" dirty="0">
                <a:latin typeface="Tahoma" pitchFamily="34" charset="0"/>
                <a:ea typeface="Tahoma" pitchFamily="34" charset="0"/>
                <a:cs typeface="+mj-cs"/>
              </a:rPr>
              <a:t>. </a:t>
            </a:r>
            <a:r>
              <a:rPr lang="ar-LB" sz="2500" dirty="0">
                <a:solidFill>
                  <a:srgbClr val="002060"/>
                </a:solidFill>
                <a:latin typeface="Tahoma" pitchFamily="34" charset="0"/>
                <a:ea typeface="Tahoma" pitchFamily="34" charset="0"/>
                <a:cs typeface="+mj-cs"/>
              </a:rPr>
              <a:t>ماذا يَطلُبُ بولسُ مِن النِّساء، مِنَ الرّجال، مِن الأبناءِ وَمِن الآباء؟</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هَل العبارَة: «إخضَعنّ لأَزواجِكُنّ خُضوعكنّ لِلرَّبِّ» تَعني تَسليطَ الرَّجلِ على المَرأة؟ ماذا إِذن؟</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كَيفَ تُفَسّرُ العِبارَة: "مَن أَحَبَّ امرأَتَهُ أَحبَّ نَفسَه"؟</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عَلى أيّ أَساسٍ يَبني بولسُ الزَّواجَ وَماذا يَتطلّبُ هَذا السِّرّ مِن الرَّجُلِ والمَرأة؟</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لِماذا يَتّخذُ بولسُ مِن عَلاقةِ المَسيحِ بِالكَنيسَةِ رَمزًا لِلزَّواج؟</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كَيفَ يَصِفُ بولسُ علاقةَ المَسيحِ بِالكَنيسَة؟</a:t>
            </a:r>
            <a:endParaRPr lang="en-US" sz="2500" dirty="0">
              <a:solidFill>
                <a:srgbClr val="002060"/>
              </a:solidFill>
              <a:latin typeface="Tahoma" pitchFamily="34" charset="0"/>
              <a:ea typeface="Tahoma" pitchFamily="34" charset="0"/>
              <a:cs typeface="+mj-cs"/>
            </a:endParaRPr>
          </a:p>
          <a:p>
            <a:pPr algn="r" rtl="1"/>
            <a:r>
              <a:rPr lang="ar-LB" sz="2500" dirty="0">
                <a:solidFill>
                  <a:srgbClr val="002060"/>
                </a:solidFill>
                <a:latin typeface="Tahoma" pitchFamily="34" charset="0"/>
                <a:ea typeface="Tahoma" pitchFamily="34" charset="0"/>
                <a:cs typeface="+mj-cs"/>
              </a:rPr>
              <a:t>ما هِيَ الأَضواءُ الّتي تُلقيها عَلى علاقَةِ الرَّجُلِ بِالمَرأةِ في الزَّواج ؟</a:t>
            </a:r>
          </a:p>
          <a:p>
            <a:pPr algn="r" rtl="1"/>
            <a:r>
              <a:rPr lang="ar-LB" sz="2500" dirty="0">
                <a:solidFill>
                  <a:srgbClr val="002060"/>
                </a:solidFill>
                <a:latin typeface="Tahoma" pitchFamily="34" charset="0"/>
                <a:ea typeface="Tahoma" pitchFamily="34" charset="0"/>
                <a:cs typeface="+mj-cs"/>
              </a:rPr>
              <a:t>متَى تُظهرُ علاقةُ الزَّوجَين علاقةَ المَسيحِ بِالكَنيسة؟</a:t>
            </a:r>
            <a:endParaRPr lang="en-US" sz="2500" dirty="0">
              <a:solidFill>
                <a:srgbClr val="002060"/>
              </a:solidFill>
              <a:latin typeface="Tahoma" pitchFamily="34" charset="0"/>
              <a:ea typeface="Tahoma" pitchFamily="34" charset="0"/>
              <a:cs typeface="+mj-cs"/>
            </a:endParaRPr>
          </a:p>
          <a:p>
            <a:pPr marL="0" indent="0" algn="r" rtl="1">
              <a:buNone/>
            </a:pPr>
            <a:endParaRPr lang="en-US" dirty="0">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16632"/>
            <a:ext cx="2589815" cy="1725465"/>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160" y="-171400"/>
            <a:ext cx="3026227" cy="2016224"/>
          </a:xfrm>
          <a:prstGeom prst="rect">
            <a:avLst/>
          </a:prstGeom>
        </p:spPr>
      </p:pic>
    </p:spTree>
    <p:custDataLst>
      <p:tags r:id="rId1"/>
    </p:custDataLst>
    <p:extLst>
      <p:ext uri="{BB962C8B-B14F-4D97-AF65-F5344CB8AC3E}">
        <p14:creationId xmlns:p14="http://schemas.microsoft.com/office/powerpoint/2010/main" val="152800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475656" y="-2828"/>
            <a:ext cx="5760640" cy="219057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000" b="1" dirty="0">
                <a:latin typeface="Tahoma" pitchFamily="34" charset="0"/>
                <a:ea typeface="Tahoma" pitchFamily="34" charset="0"/>
              </a:rPr>
              <a:t>الإِجابات</a:t>
            </a:r>
            <a:endParaRPr lang="ar-LB" sz="6000" dirty="0">
              <a:latin typeface="Tahoma" pitchFamily="34" charset="0"/>
              <a:ea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56792"/>
            <a:ext cx="7620000" cy="5076825"/>
          </a:xfrm>
          <a:prstGeom prst="rect">
            <a:avLst/>
          </a:prstGeom>
        </p:spPr>
      </p:pic>
    </p:spTree>
    <p:custDataLst>
      <p:tags r:id="rId1"/>
    </p:custDataLst>
    <p:extLst>
      <p:ext uri="{BB962C8B-B14F-4D97-AF65-F5344CB8AC3E}">
        <p14:creationId xmlns:p14="http://schemas.microsoft.com/office/powerpoint/2010/main" val="364571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B" dirty="0"/>
              <a:t>:</a:t>
            </a:r>
            <a:br>
              <a:rPr lang="en-US" dirty="0"/>
            </a:br>
            <a:endParaRPr lang="en-US" dirty="0"/>
          </a:p>
        </p:txBody>
      </p:sp>
      <p:sp>
        <p:nvSpPr>
          <p:cNvPr id="5" name="Rounded Rectangle 4"/>
          <p:cNvSpPr/>
          <p:nvPr/>
        </p:nvSpPr>
        <p:spPr>
          <a:xfrm>
            <a:off x="323528"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rgbClr val="002060"/>
                </a:solidFill>
                <a:latin typeface="Tahoma" pitchFamily="34" charset="0"/>
                <a:ea typeface="Tahoma" pitchFamily="34" charset="0"/>
              </a:rPr>
              <a:t>ماذا يَطلبُ بولسُ مِن النِّساء، مِنَ الرِّجال؟</a:t>
            </a:r>
            <a:endParaRPr lang="en-US" sz="2800" b="1" dirty="0">
              <a:solidFill>
                <a:srgbClr val="002060"/>
              </a:solidFill>
              <a:latin typeface="Tahoma" pitchFamily="34" charset="0"/>
              <a:ea typeface="Tahoma" pitchFamily="34" charset="0"/>
            </a:endParaRPr>
          </a:p>
        </p:txBody>
      </p:sp>
      <p:sp>
        <p:nvSpPr>
          <p:cNvPr id="6" name="Flowchart: Preparation 5"/>
          <p:cNvSpPr/>
          <p:nvPr/>
        </p:nvSpPr>
        <p:spPr>
          <a:xfrm>
            <a:off x="6732240" y="2276872"/>
            <a:ext cx="2283172" cy="11521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rgbClr val="002060"/>
                </a:solidFill>
              </a:rPr>
              <a:t>منَ النّساء</a:t>
            </a:r>
            <a:endParaRPr lang="en-US" sz="3000" dirty="0">
              <a:solidFill>
                <a:srgbClr val="002060"/>
              </a:solidFill>
            </a:endParaRPr>
          </a:p>
        </p:txBody>
      </p:sp>
      <p:sp>
        <p:nvSpPr>
          <p:cNvPr id="7" name="TextBox 6"/>
          <p:cNvSpPr txBox="1"/>
          <p:nvPr/>
        </p:nvSpPr>
        <p:spPr>
          <a:xfrm>
            <a:off x="20538" y="1772816"/>
            <a:ext cx="6969448" cy="2092881"/>
          </a:xfrm>
          <a:prstGeom prst="rect">
            <a:avLst/>
          </a:prstGeom>
          <a:noFill/>
        </p:spPr>
        <p:txBody>
          <a:bodyPr wrap="square" rtlCol="0">
            <a:spAutoFit/>
          </a:bodyPr>
          <a:lstStyle/>
          <a:p>
            <a:endParaRPr lang="en-US" sz="2800" b="1" dirty="0">
              <a:solidFill>
                <a:srgbClr val="002060"/>
              </a:solidFill>
            </a:endParaRPr>
          </a:p>
          <a:p>
            <a:pPr algn="ctr" rtl="1"/>
            <a:r>
              <a:rPr lang="ar-LB" sz="2800" dirty="0">
                <a:solidFill>
                  <a:srgbClr val="002060"/>
                </a:solidFill>
              </a:rPr>
              <a:t>أَن </a:t>
            </a:r>
            <a:r>
              <a:rPr lang="ar-LB" sz="2800" b="1" dirty="0">
                <a:solidFill>
                  <a:srgbClr val="002060"/>
                </a:solidFill>
              </a:rPr>
              <a:t>"يخضعنَّ لأَزواجهنَّ خُضوعهنّ للرَّبّ" </a:t>
            </a:r>
          </a:p>
          <a:p>
            <a:pPr algn="ctr" rtl="1"/>
            <a:r>
              <a:rPr lang="ar-LB" sz="2800" dirty="0">
                <a:solidFill>
                  <a:srgbClr val="002060"/>
                </a:solidFill>
              </a:rPr>
              <a:t>في كُلّ ِشَيء. لأنّ الرَّجلَ رَأسُ المَرأةِ كَما أنَّ المَسيحَ هوَ رَأسُ الكنيسَة.</a:t>
            </a:r>
            <a:endParaRPr lang="en-US" sz="2800" dirty="0"/>
          </a:p>
          <a:p>
            <a:endParaRPr lang="en-US" dirty="0"/>
          </a:p>
        </p:txBody>
      </p:sp>
      <p:sp>
        <p:nvSpPr>
          <p:cNvPr id="8" name="Flowchart: Preparation 7"/>
          <p:cNvSpPr/>
          <p:nvPr/>
        </p:nvSpPr>
        <p:spPr>
          <a:xfrm>
            <a:off x="6804248" y="4797152"/>
            <a:ext cx="2263230" cy="11521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rgbClr val="002060"/>
                </a:solidFill>
              </a:rPr>
              <a:t>منَ الرّجال</a:t>
            </a:r>
            <a:endParaRPr lang="en-US" sz="3000" dirty="0">
              <a:solidFill>
                <a:srgbClr val="002060"/>
              </a:solidFill>
            </a:endParaRPr>
          </a:p>
        </p:txBody>
      </p:sp>
      <p:sp>
        <p:nvSpPr>
          <p:cNvPr id="9" name="Rectangle 8"/>
          <p:cNvSpPr/>
          <p:nvPr/>
        </p:nvSpPr>
        <p:spPr>
          <a:xfrm>
            <a:off x="-36512" y="4509120"/>
            <a:ext cx="6840760" cy="1815882"/>
          </a:xfrm>
          <a:prstGeom prst="rect">
            <a:avLst/>
          </a:prstGeom>
        </p:spPr>
        <p:txBody>
          <a:bodyPr wrap="square">
            <a:spAutoFit/>
          </a:bodyPr>
          <a:lstStyle/>
          <a:p>
            <a:pPr algn="ctr" rtl="1"/>
            <a:r>
              <a:rPr lang="ar-LB" sz="2800" dirty="0">
                <a:solidFill>
                  <a:srgbClr val="002060"/>
                </a:solidFill>
              </a:rPr>
              <a:t>أَن يُحِبّوا نِساءَهُم كَما أَحبَّ المَسيحُ الكَنيسةَ وجادَ بِنفسهِ مِن أجلِها. وأن يُحِبّوهم حُبَّهم لأَنفسِهم. </a:t>
            </a:r>
            <a:r>
              <a:rPr lang="ar-SA" sz="2800" dirty="0">
                <a:solidFill>
                  <a:srgbClr val="002060"/>
                </a:solidFill>
              </a:rPr>
              <a:t> </a:t>
            </a:r>
            <a:r>
              <a:rPr lang="ar-LB" sz="2800" dirty="0">
                <a:solidFill>
                  <a:srgbClr val="002060"/>
                </a:solidFill>
              </a:rPr>
              <a:t>فمن أحبَّ امرأتَهُ أحبَّ نَفسهُ وَمن أحبّ نفسَهُ أحَبَّ جَسَدهُ وَغذّاه واعتَنَى بِه.</a:t>
            </a:r>
            <a:endParaRPr lang="en-US" sz="2800" dirty="0">
              <a:solidFill>
                <a:srgbClr val="002060"/>
              </a:solidFill>
            </a:endParaRPr>
          </a:p>
        </p:txBody>
      </p:sp>
    </p:spTree>
    <p:custDataLst>
      <p:tags r:id="rId1"/>
    </p:custDataLst>
    <p:extLst>
      <p:ext uri="{BB962C8B-B14F-4D97-AF65-F5344CB8AC3E}">
        <p14:creationId xmlns:p14="http://schemas.microsoft.com/office/powerpoint/2010/main" val="21984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B" dirty="0"/>
              <a:t>:</a:t>
            </a:r>
            <a:br>
              <a:rPr lang="en-US" dirty="0"/>
            </a:br>
            <a:endParaRPr lang="en-US" dirty="0"/>
          </a:p>
        </p:txBody>
      </p:sp>
      <p:sp>
        <p:nvSpPr>
          <p:cNvPr id="5" name="Rounded Rectangle 4"/>
          <p:cNvSpPr/>
          <p:nvPr/>
        </p:nvSpPr>
        <p:spPr>
          <a:xfrm>
            <a:off x="323528" y="332656"/>
            <a:ext cx="85689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rgbClr val="002060"/>
                </a:solidFill>
                <a:latin typeface="Tahoma" pitchFamily="34" charset="0"/>
                <a:ea typeface="Tahoma" pitchFamily="34" charset="0"/>
              </a:rPr>
              <a:t>ماذا يَطلبُ بولُس، مِنَ الأَبناءِ وَمِن الآباء؟</a:t>
            </a:r>
            <a:endParaRPr lang="en-US" sz="2800" b="1" dirty="0">
              <a:solidFill>
                <a:srgbClr val="002060"/>
              </a:solidFill>
              <a:latin typeface="Tahoma" pitchFamily="34" charset="0"/>
              <a:ea typeface="Tahoma" pitchFamily="34" charset="0"/>
            </a:endParaRPr>
          </a:p>
        </p:txBody>
      </p:sp>
      <p:sp>
        <p:nvSpPr>
          <p:cNvPr id="10" name="Flowchart: Preparation 9"/>
          <p:cNvSpPr/>
          <p:nvPr/>
        </p:nvSpPr>
        <p:spPr>
          <a:xfrm>
            <a:off x="6660232" y="2348880"/>
            <a:ext cx="2263230" cy="11521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2060"/>
                </a:solidFill>
              </a:rPr>
              <a:t>منَ الأبناء</a:t>
            </a:r>
            <a:endParaRPr lang="en-US" sz="3000" dirty="0">
              <a:solidFill>
                <a:srgbClr val="002060"/>
              </a:solidFill>
            </a:endParaRPr>
          </a:p>
        </p:txBody>
      </p:sp>
      <p:sp>
        <p:nvSpPr>
          <p:cNvPr id="4" name="Rectangle 3"/>
          <p:cNvSpPr/>
          <p:nvPr/>
        </p:nvSpPr>
        <p:spPr>
          <a:xfrm>
            <a:off x="107504" y="2636912"/>
            <a:ext cx="6431569" cy="677108"/>
          </a:xfrm>
          <a:prstGeom prst="rect">
            <a:avLst/>
          </a:prstGeom>
        </p:spPr>
        <p:txBody>
          <a:bodyPr wrap="none">
            <a:spAutoFit/>
          </a:bodyPr>
          <a:lstStyle/>
          <a:p>
            <a:pPr algn="r" rtl="1"/>
            <a:r>
              <a:rPr lang="ar-LB" sz="3800" dirty="0">
                <a:solidFill>
                  <a:srgbClr val="002060"/>
                </a:solidFill>
              </a:rPr>
              <a:t>أَن يُطيعوا والِدَيهم وَأَن يُكَرِّموهُم.</a:t>
            </a:r>
            <a:endParaRPr lang="en-US" sz="3800" dirty="0"/>
          </a:p>
        </p:txBody>
      </p:sp>
      <p:sp>
        <p:nvSpPr>
          <p:cNvPr id="11" name="Flowchart: Preparation 10"/>
          <p:cNvSpPr/>
          <p:nvPr/>
        </p:nvSpPr>
        <p:spPr>
          <a:xfrm>
            <a:off x="6516216" y="4869160"/>
            <a:ext cx="2263230" cy="11521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2060"/>
                </a:solidFill>
              </a:rPr>
              <a:t>منَ الآباء</a:t>
            </a:r>
            <a:endParaRPr lang="en-US" sz="3000" dirty="0">
              <a:solidFill>
                <a:srgbClr val="002060"/>
              </a:solidFill>
            </a:endParaRPr>
          </a:p>
        </p:txBody>
      </p:sp>
      <p:sp>
        <p:nvSpPr>
          <p:cNvPr id="13" name="Rectangle 12"/>
          <p:cNvSpPr/>
          <p:nvPr/>
        </p:nvSpPr>
        <p:spPr>
          <a:xfrm>
            <a:off x="539552" y="4797152"/>
            <a:ext cx="5832648" cy="1261884"/>
          </a:xfrm>
          <a:prstGeom prst="rect">
            <a:avLst/>
          </a:prstGeom>
        </p:spPr>
        <p:txBody>
          <a:bodyPr wrap="square">
            <a:spAutoFit/>
          </a:bodyPr>
          <a:lstStyle/>
          <a:p>
            <a:pPr algn="ctr" rtl="1"/>
            <a:r>
              <a:rPr lang="ar-LB" sz="3800" dirty="0">
                <a:solidFill>
                  <a:srgbClr val="002060"/>
                </a:solidFill>
              </a:rPr>
              <a:t>ألاّ يُغيظوا أَبناءَهُم بَل أَن يُرَبّوهم بِتَأديبِ الرَّبّ ونصحِه.</a:t>
            </a:r>
            <a:endParaRPr lang="en-US" sz="3800" dirty="0">
              <a:solidFill>
                <a:srgbClr val="002060"/>
              </a:solidFill>
            </a:endParaRPr>
          </a:p>
        </p:txBody>
      </p:sp>
    </p:spTree>
    <p:custDataLst>
      <p:tags r:id="rId1"/>
    </p:custDataLst>
    <p:extLst>
      <p:ext uri="{BB962C8B-B14F-4D97-AF65-F5344CB8AC3E}">
        <p14:creationId xmlns:p14="http://schemas.microsoft.com/office/powerpoint/2010/main" val="34438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9552" y="1988840"/>
            <a:ext cx="8352928" cy="1872208"/>
          </a:xfrm>
        </p:spPr>
        <p:txBody>
          <a:bodyPr>
            <a:normAutofit/>
          </a:bodyPr>
          <a:lstStyle/>
          <a:p>
            <a:pPr algn="ctr" rtl="1"/>
            <a:r>
              <a:rPr lang="ar-LB" sz="3000" dirty="0">
                <a:solidFill>
                  <a:srgbClr val="002060"/>
                </a:solidFill>
              </a:rPr>
              <a:t>لا، بَل أَن يحبَّها كَما أحبَّ المَسيحُ الكَنيسةَ الّتي خَلَّصها ويُخلِّصها</a:t>
            </a:r>
            <a:r>
              <a:rPr lang="ar-SA" sz="3000" dirty="0">
                <a:solidFill>
                  <a:srgbClr val="002060"/>
                </a:solidFill>
              </a:rPr>
              <a:t> دائمًا لأنَّ القدّيس</a:t>
            </a:r>
            <a:r>
              <a:rPr lang="ar-LB" sz="3000" dirty="0">
                <a:solidFill>
                  <a:srgbClr val="002060"/>
                </a:solidFill>
              </a:rPr>
              <a:t>َ</a:t>
            </a:r>
            <a:r>
              <a:rPr lang="ar-SA" sz="3000" dirty="0">
                <a:solidFill>
                  <a:srgbClr val="002060"/>
                </a:solidFill>
              </a:rPr>
              <a:t> بولس</a:t>
            </a:r>
            <a:r>
              <a:rPr lang="ar-LB" sz="3000" dirty="0">
                <a:solidFill>
                  <a:srgbClr val="002060"/>
                </a:solidFill>
              </a:rPr>
              <a:t>َ</a:t>
            </a:r>
            <a:r>
              <a:rPr lang="ar-SA" sz="3000" dirty="0">
                <a:solidFill>
                  <a:srgbClr val="002060"/>
                </a:solidFill>
              </a:rPr>
              <a:t> ي</a:t>
            </a:r>
            <a:r>
              <a:rPr lang="ar-LB" sz="3000" dirty="0">
                <a:solidFill>
                  <a:srgbClr val="002060"/>
                </a:solidFill>
              </a:rPr>
              <a:t>َ</a:t>
            </a:r>
            <a:r>
              <a:rPr lang="ar-SA" sz="3000" dirty="0">
                <a:solidFill>
                  <a:srgbClr val="002060"/>
                </a:solidFill>
              </a:rPr>
              <a:t>بدأ</a:t>
            </a:r>
            <a:r>
              <a:rPr lang="ar-LB" sz="3000" dirty="0">
                <a:solidFill>
                  <a:srgbClr val="002060"/>
                </a:solidFill>
              </a:rPr>
              <a:t>ُ</a:t>
            </a:r>
            <a:r>
              <a:rPr lang="ar-SA" sz="3000" dirty="0">
                <a:solidFill>
                  <a:srgbClr val="002060"/>
                </a:solidFill>
              </a:rPr>
              <a:t> حديث</a:t>
            </a:r>
            <a:r>
              <a:rPr lang="ar-LB" sz="3000" dirty="0">
                <a:solidFill>
                  <a:srgbClr val="002060"/>
                </a:solidFill>
              </a:rPr>
              <a:t>َ</a:t>
            </a:r>
            <a:r>
              <a:rPr lang="ar-SA" sz="3000" dirty="0">
                <a:solidFill>
                  <a:srgbClr val="002060"/>
                </a:solidFill>
              </a:rPr>
              <a:t>ه بهذه</a:t>
            </a:r>
            <a:r>
              <a:rPr lang="ar-LB" sz="3000" dirty="0">
                <a:solidFill>
                  <a:srgbClr val="002060"/>
                </a:solidFill>
              </a:rPr>
              <a:t>ِ</a:t>
            </a:r>
            <a:r>
              <a:rPr lang="ar-SA" sz="3000" dirty="0">
                <a:solidFill>
                  <a:srgbClr val="002060"/>
                </a:solidFill>
              </a:rPr>
              <a:t> الع</a:t>
            </a:r>
            <a:r>
              <a:rPr lang="ar-LB" sz="3000" dirty="0">
                <a:solidFill>
                  <a:srgbClr val="002060"/>
                </a:solidFill>
              </a:rPr>
              <a:t>ِ</a:t>
            </a:r>
            <a:r>
              <a:rPr lang="ar-SA" sz="3000" dirty="0">
                <a:solidFill>
                  <a:srgbClr val="002060"/>
                </a:solidFill>
              </a:rPr>
              <a:t>بارة: "ل</a:t>
            </a:r>
            <a:r>
              <a:rPr lang="ar-LB" sz="3000" dirty="0">
                <a:solidFill>
                  <a:srgbClr val="002060"/>
                </a:solidFill>
              </a:rPr>
              <a:t>ِ</a:t>
            </a:r>
            <a:r>
              <a:rPr lang="ar-SA" sz="3000" dirty="0">
                <a:solidFill>
                  <a:srgbClr val="002060"/>
                </a:solidFill>
              </a:rPr>
              <a:t>ي</a:t>
            </a:r>
            <a:r>
              <a:rPr lang="ar-LB" sz="3000" dirty="0">
                <a:solidFill>
                  <a:srgbClr val="002060"/>
                </a:solidFill>
              </a:rPr>
              <a:t>َ</a:t>
            </a:r>
            <a:r>
              <a:rPr lang="ar-SA" sz="3000" dirty="0">
                <a:solidFill>
                  <a:srgbClr val="002060"/>
                </a:solidFill>
              </a:rPr>
              <a:t>خضع</a:t>
            </a:r>
            <a:r>
              <a:rPr lang="ar-LB" sz="3000" dirty="0">
                <a:solidFill>
                  <a:srgbClr val="002060"/>
                </a:solidFill>
              </a:rPr>
              <a:t>ْ</a:t>
            </a:r>
            <a:r>
              <a:rPr lang="ar-SA" sz="3000" dirty="0">
                <a:solidFill>
                  <a:srgbClr val="002060"/>
                </a:solidFill>
              </a:rPr>
              <a:t> ب</a:t>
            </a:r>
            <a:r>
              <a:rPr lang="ar-LB" sz="3000" dirty="0">
                <a:solidFill>
                  <a:srgbClr val="002060"/>
                </a:solidFill>
              </a:rPr>
              <a:t>َ</a:t>
            </a:r>
            <a:r>
              <a:rPr lang="ar-SA" sz="3000" dirty="0">
                <a:solidFill>
                  <a:srgbClr val="002060"/>
                </a:solidFill>
              </a:rPr>
              <a:t>عضُكم ل</a:t>
            </a:r>
            <a:r>
              <a:rPr lang="ar-LB" sz="3000" dirty="0">
                <a:solidFill>
                  <a:srgbClr val="002060"/>
                </a:solidFill>
              </a:rPr>
              <a:t>ِ</a:t>
            </a:r>
            <a:r>
              <a:rPr lang="ar-SA" sz="3000" dirty="0">
                <a:solidFill>
                  <a:srgbClr val="002060"/>
                </a:solidFill>
              </a:rPr>
              <a:t>ب</a:t>
            </a:r>
            <a:r>
              <a:rPr lang="ar-LB" sz="3000" dirty="0">
                <a:solidFill>
                  <a:srgbClr val="002060"/>
                </a:solidFill>
              </a:rPr>
              <a:t>َ</a:t>
            </a:r>
            <a:r>
              <a:rPr lang="ar-SA" sz="3000" dirty="0">
                <a:solidFill>
                  <a:srgbClr val="002060"/>
                </a:solidFill>
              </a:rPr>
              <a:t>عض ب</a:t>
            </a:r>
            <a:r>
              <a:rPr lang="ar-LB" sz="3000" dirty="0">
                <a:solidFill>
                  <a:srgbClr val="002060"/>
                </a:solidFill>
              </a:rPr>
              <a:t>ِ</a:t>
            </a:r>
            <a:r>
              <a:rPr lang="ar-SA" sz="3000" dirty="0">
                <a:solidFill>
                  <a:srgbClr val="002060"/>
                </a:solidFill>
              </a:rPr>
              <a:t>ت</a:t>
            </a:r>
            <a:r>
              <a:rPr lang="ar-LB" sz="3000" dirty="0">
                <a:solidFill>
                  <a:srgbClr val="002060"/>
                </a:solidFill>
              </a:rPr>
              <a:t>َ</a:t>
            </a:r>
            <a:r>
              <a:rPr lang="ar-SA" sz="3000" dirty="0">
                <a:solidFill>
                  <a:srgbClr val="002060"/>
                </a:solidFill>
              </a:rPr>
              <a:t>قوى المسيح"، فالرّجُل</a:t>
            </a:r>
            <a:r>
              <a:rPr lang="ar-LB" sz="3000" dirty="0">
                <a:solidFill>
                  <a:srgbClr val="002060"/>
                </a:solidFill>
              </a:rPr>
              <a:t>ُ</a:t>
            </a:r>
            <a:r>
              <a:rPr lang="ar-SA" sz="3000" dirty="0">
                <a:solidFill>
                  <a:srgbClr val="002060"/>
                </a:solidFill>
              </a:rPr>
              <a:t> أيضًا ي</a:t>
            </a:r>
            <a:r>
              <a:rPr lang="ar-LB" sz="3000" dirty="0">
                <a:solidFill>
                  <a:srgbClr val="002060"/>
                </a:solidFill>
              </a:rPr>
              <a:t>َ</a:t>
            </a:r>
            <a:r>
              <a:rPr lang="ar-SA" sz="3000" dirty="0">
                <a:solidFill>
                  <a:srgbClr val="002060"/>
                </a:solidFill>
              </a:rPr>
              <a:t>خضع</a:t>
            </a:r>
            <a:r>
              <a:rPr lang="ar-LB" sz="3000" dirty="0">
                <a:solidFill>
                  <a:srgbClr val="002060"/>
                </a:solidFill>
              </a:rPr>
              <a:t>ُ</a:t>
            </a:r>
            <a:r>
              <a:rPr lang="ar-SA" sz="3000" dirty="0">
                <a:solidFill>
                  <a:srgbClr val="002060"/>
                </a:solidFill>
              </a:rPr>
              <a:t> ل</a:t>
            </a:r>
            <a:r>
              <a:rPr lang="ar-LB" sz="3000" dirty="0">
                <a:solidFill>
                  <a:srgbClr val="002060"/>
                </a:solidFill>
              </a:rPr>
              <a:t>ِ</a:t>
            </a:r>
            <a:r>
              <a:rPr lang="ar-SA" sz="3000" dirty="0">
                <a:solidFill>
                  <a:srgbClr val="002060"/>
                </a:solidFill>
              </a:rPr>
              <a:t>ز</a:t>
            </a:r>
            <a:r>
              <a:rPr lang="ar-LB" sz="3000" dirty="0">
                <a:solidFill>
                  <a:srgbClr val="002060"/>
                </a:solidFill>
              </a:rPr>
              <a:t>َ</a:t>
            </a:r>
            <a:r>
              <a:rPr lang="ar-SA" sz="3000" dirty="0">
                <a:solidFill>
                  <a:srgbClr val="002060"/>
                </a:solidFill>
              </a:rPr>
              <a:t>وجت</a:t>
            </a:r>
            <a:r>
              <a:rPr lang="ar-LB" sz="3000" dirty="0">
                <a:solidFill>
                  <a:srgbClr val="002060"/>
                </a:solidFill>
              </a:rPr>
              <a:t>ِ</a:t>
            </a:r>
            <a:r>
              <a:rPr lang="ar-SA" sz="3000" dirty="0">
                <a:solidFill>
                  <a:srgbClr val="002060"/>
                </a:solidFill>
              </a:rPr>
              <a:t>ه.</a:t>
            </a:r>
            <a:endParaRPr lang="ar-LB" sz="3000" dirty="0">
              <a:solidFill>
                <a:srgbClr val="002060"/>
              </a:solidFill>
            </a:endParaRPr>
          </a:p>
          <a:p>
            <a:pPr marL="0" indent="0">
              <a:buNone/>
            </a:pPr>
            <a:endParaRPr lang="en-US" dirty="0"/>
          </a:p>
          <a:p>
            <a:pPr marL="0" indent="0">
              <a:buNone/>
            </a:pPr>
            <a:endParaRPr lang="en-US" dirty="0"/>
          </a:p>
          <a:p>
            <a:endParaRPr lang="en-US" dirty="0"/>
          </a:p>
        </p:txBody>
      </p:sp>
      <p:sp>
        <p:nvSpPr>
          <p:cNvPr id="4" name="Rounded Rectangle 3"/>
          <p:cNvSpPr/>
          <p:nvPr/>
        </p:nvSpPr>
        <p:spPr>
          <a:xfrm>
            <a:off x="323528"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rPr>
              <a:t>هَل العِبارَة «إِخضَعنَ لأَزواجِكُنَّ خثضوعِكنّ لِلرّبّ»  تَعني أن يتسلّطَ الرجلُ على المَرأة؟</a:t>
            </a:r>
          </a:p>
        </p:txBody>
      </p:sp>
      <p:sp>
        <p:nvSpPr>
          <p:cNvPr id="5" name="Rounded Rectangle 4"/>
          <p:cNvSpPr/>
          <p:nvPr/>
        </p:nvSpPr>
        <p:spPr>
          <a:xfrm>
            <a:off x="251520" y="3933056"/>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rPr>
              <a:t>كَيفَ تُفَسّرُ العبارَة</a:t>
            </a:r>
          </a:p>
          <a:p>
            <a:pPr algn="ctr" rtl="1"/>
            <a:r>
              <a:rPr lang="ar-LB" sz="3200" b="1" dirty="0">
                <a:solidFill>
                  <a:srgbClr val="002060"/>
                </a:solidFill>
              </a:rPr>
              <a:t> «مَن أَحبّ امرأتَه، أحبَّ نَفسه»؟</a:t>
            </a:r>
          </a:p>
        </p:txBody>
      </p:sp>
      <p:sp>
        <p:nvSpPr>
          <p:cNvPr id="6" name="Rectangle 5"/>
          <p:cNvSpPr/>
          <p:nvPr/>
        </p:nvSpPr>
        <p:spPr>
          <a:xfrm>
            <a:off x="251520" y="5445224"/>
            <a:ext cx="8496944" cy="1077218"/>
          </a:xfrm>
          <a:prstGeom prst="rect">
            <a:avLst/>
          </a:prstGeom>
        </p:spPr>
        <p:txBody>
          <a:bodyPr wrap="square">
            <a:spAutoFit/>
          </a:bodyPr>
          <a:lstStyle/>
          <a:p>
            <a:pPr algn="ctr" rtl="1"/>
            <a:r>
              <a:rPr lang="ar-SA" sz="3200" dirty="0">
                <a:solidFill>
                  <a:srgbClr val="002060"/>
                </a:solidFill>
              </a:rPr>
              <a:t>ت</a:t>
            </a:r>
            <a:r>
              <a:rPr lang="ar-LB" sz="3200" dirty="0">
                <a:solidFill>
                  <a:srgbClr val="002060"/>
                </a:solidFill>
              </a:rPr>
              <a:t>َ</a:t>
            </a:r>
            <a:r>
              <a:rPr lang="ar-SA" sz="3200" dirty="0">
                <a:solidFill>
                  <a:srgbClr val="002060"/>
                </a:solidFill>
              </a:rPr>
              <a:t>دلُّ هذه</a:t>
            </a:r>
            <a:r>
              <a:rPr lang="ar-LB" sz="3200" dirty="0">
                <a:solidFill>
                  <a:srgbClr val="002060"/>
                </a:solidFill>
              </a:rPr>
              <a:t>ِ</a:t>
            </a:r>
            <a:r>
              <a:rPr lang="ar-SA" sz="3200" dirty="0">
                <a:solidFill>
                  <a:srgbClr val="002060"/>
                </a:solidFill>
              </a:rPr>
              <a:t> الع</a:t>
            </a:r>
            <a:r>
              <a:rPr lang="ar-LB" sz="3200" dirty="0">
                <a:solidFill>
                  <a:srgbClr val="002060"/>
                </a:solidFill>
              </a:rPr>
              <a:t>ِ</a:t>
            </a:r>
            <a:r>
              <a:rPr lang="ar-SA" sz="3200" dirty="0">
                <a:solidFill>
                  <a:srgbClr val="002060"/>
                </a:solidFill>
              </a:rPr>
              <a:t>بارة</a:t>
            </a:r>
            <a:r>
              <a:rPr lang="ar-LB" sz="3200" dirty="0">
                <a:solidFill>
                  <a:srgbClr val="002060"/>
                </a:solidFill>
              </a:rPr>
              <a:t>ُ</a:t>
            </a:r>
            <a:r>
              <a:rPr lang="ar-SA" sz="3200" dirty="0">
                <a:solidFill>
                  <a:srgbClr val="002060"/>
                </a:solidFill>
              </a:rPr>
              <a:t> ع</a:t>
            </a:r>
            <a:r>
              <a:rPr lang="ar-LB" sz="3200" dirty="0">
                <a:solidFill>
                  <a:srgbClr val="002060"/>
                </a:solidFill>
              </a:rPr>
              <a:t>َ</a:t>
            </a:r>
            <a:r>
              <a:rPr lang="ar-SA" sz="3200" dirty="0">
                <a:solidFill>
                  <a:srgbClr val="002060"/>
                </a:solidFill>
              </a:rPr>
              <a:t>لى </a:t>
            </a:r>
            <a:r>
              <a:rPr lang="ar-LB" sz="3200" dirty="0">
                <a:solidFill>
                  <a:srgbClr val="002060"/>
                </a:solidFill>
              </a:rPr>
              <a:t>أنَّ الإثنَين أَصبَحا جَسَدًا واحِدًا</a:t>
            </a:r>
            <a:r>
              <a:rPr lang="ar-SA" sz="3200" dirty="0">
                <a:solidFill>
                  <a:srgbClr val="002060"/>
                </a:solidFill>
              </a:rPr>
              <a:t>، فلا ي</a:t>
            </a:r>
            <a:r>
              <a:rPr lang="ar-LB" sz="3200" dirty="0">
                <a:solidFill>
                  <a:srgbClr val="002060"/>
                </a:solidFill>
              </a:rPr>
              <a:t>َ</a:t>
            </a:r>
            <a:r>
              <a:rPr lang="ar-SA" sz="3200" dirty="0">
                <a:solidFill>
                  <a:srgbClr val="002060"/>
                </a:solidFill>
              </a:rPr>
              <a:t>عود</a:t>
            </a:r>
            <a:r>
              <a:rPr lang="ar-LB" sz="3200" dirty="0">
                <a:solidFill>
                  <a:srgbClr val="002060"/>
                </a:solidFill>
              </a:rPr>
              <a:t>ُ</a:t>
            </a:r>
            <a:r>
              <a:rPr lang="ar-SA" sz="3200" dirty="0">
                <a:solidFill>
                  <a:srgbClr val="002060"/>
                </a:solidFill>
              </a:rPr>
              <a:t> الرّ</a:t>
            </a:r>
            <a:r>
              <a:rPr lang="ar-LB" sz="3200" dirty="0">
                <a:solidFill>
                  <a:srgbClr val="002060"/>
                </a:solidFill>
              </a:rPr>
              <a:t>َ</a:t>
            </a:r>
            <a:r>
              <a:rPr lang="ar-SA" sz="3200" dirty="0">
                <a:solidFill>
                  <a:srgbClr val="002060"/>
                </a:solidFill>
              </a:rPr>
              <a:t>جل</a:t>
            </a:r>
            <a:r>
              <a:rPr lang="ar-LB" sz="3200" dirty="0">
                <a:solidFill>
                  <a:srgbClr val="002060"/>
                </a:solidFill>
              </a:rPr>
              <a:t>ُ</a:t>
            </a:r>
            <a:r>
              <a:rPr lang="ar-SA" sz="3200" dirty="0">
                <a:solidFill>
                  <a:srgbClr val="002060"/>
                </a:solidFill>
              </a:rPr>
              <a:t> يُميِّز ب</a:t>
            </a:r>
            <a:r>
              <a:rPr lang="ar-LB" sz="3200" dirty="0">
                <a:solidFill>
                  <a:srgbClr val="002060"/>
                </a:solidFill>
              </a:rPr>
              <a:t>َ</a:t>
            </a:r>
            <a:r>
              <a:rPr lang="ar-SA" sz="3200" dirty="0">
                <a:solidFill>
                  <a:srgbClr val="002060"/>
                </a:solidFill>
              </a:rPr>
              <a:t>ينه</a:t>
            </a:r>
            <a:r>
              <a:rPr lang="ar-LB" sz="3200" dirty="0">
                <a:solidFill>
                  <a:srgbClr val="002060"/>
                </a:solidFill>
              </a:rPr>
              <a:t>ُ</a:t>
            </a:r>
            <a:r>
              <a:rPr lang="ar-SA" sz="3200" dirty="0">
                <a:solidFill>
                  <a:srgbClr val="002060"/>
                </a:solidFill>
              </a:rPr>
              <a:t> و</a:t>
            </a:r>
            <a:r>
              <a:rPr lang="ar-LB" sz="3200" dirty="0">
                <a:solidFill>
                  <a:srgbClr val="002060"/>
                </a:solidFill>
              </a:rPr>
              <a:t>َ</a:t>
            </a:r>
            <a:r>
              <a:rPr lang="ar-SA" sz="3200" dirty="0">
                <a:solidFill>
                  <a:srgbClr val="002060"/>
                </a:solidFill>
              </a:rPr>
              <a:t>ب</a:t>
            </a:r>
            <a:r>
              <a:rPr lang="ar-LB" sz="3200" dirty="0">
                <a:solidFill>
                  <a:srgbClr val="002060"/>
                </a:solidFill>
              </a:rPr>
              <a:t>َ</a:t>
            </a:r>
            <a:r>
              <a:rPr lang="ar-SA" sz="3200" dirty="0">
                <a:solidFill>
                  <a:srgbClr val="002060"/>
                </a:solidFill>
              </a:rPr>
              <a:t>ين</a:t>
            </a:r>
            <a:r>
              <a:rPr lang="ar-LB" sz="3200" dirty="0">
                <a:solidFill>
                  <a:srgbClr val="002060"/>
                </a:solidFill>
              </a:rPr>
              <a:t>َ</a:t>
            </a:r>
            <a:r>
              <a:rPr lang="ar-SA" sz="3200" dirty="0">
                <a:solidFill>
                  <a:srgbClr val="002060"/>
                </a:solidFill>
              </a:rPr>
              <a:t> ز</a:t>
            </a:r>
            <a:r>
              <a:rPr lang="ar-LB" sz="3200" dirty="0">
                <a:solidFill>
                  <a:srgbClr val="002060"/>
                </a:solidFill>
              </a:rPr>
              <a:t>َ</a:t>
            </a:r>
            <a:r>
              <a:rPr lang="ar-SA" sz="3200" dirty="0">
                <a:solidFill>
                  <a:srgbClr val="002060"/>
                </a:solidFill>
              </a:rPr>
              <a:t>وج</a:t>
            </a:r>
            <a:r>
              <a:rPr lang="ar-LB" sz="3200" dirty="0">
                <a:solidFill>
                  <a:srgbClr val="002060"/>
                </a:solidFill>
              </a:rPr>
              <a:t>َ</a:t>
            </a:r>
            <a:r>
              <a:rPr lang="ar-SA" sz="3200" dirty="0">
                <a:solidFill>
                  <a:srgbClr val="002060"/>
                </a:solidFill>
              </a:rPr>
              <a:t>ته.</a:t>
            </a:r>
            <a:endParaRPr lang="en-US" sz="3200" dirty="0">
              <a:solidFill>
                <a:srgbClr val="002060"/>
              </a:solidFill>
            </a:endParaRPr>
          </a:p>
        </p:txBody>
      </p:sp>
    </p:spTree>
    <p:custDataLst>
      <p:tags r:id="rId1"/>
    </p:custDataLst>
    <p:extLst>
      <p:ext uri="{BB962C8B-B14F-4D97-AF65-F5344CB8AC3E}">
        <p14:creationId xmlns:p14="http://schemas.microsoft.com/office/powerpoint/2010/main" val="344571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4517"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b="1" dirty="0">
              <a:solidFill>
                <a:srgbClr val="002060"/>
              </a:solidFill>
              <a:latin typeface="Tahoma" pitchFamily="34" charset="0"/>
              <a:ea typeface="Tahoma" pitchFamily="34" charset="0"/>
            </a:endParaRPr>
          </a:p>
          <a:p>
            <a:pPr algn="ctr" rtl="1"/>
            <a:r>
              <a:rPr lang="ar-LB" sz="3200" b="1" dirty="0">
                <a:solidFill>
                  <a:srgbClr val="002060"/>
                </a:solidFill>
                <a:latin typeface="Tahoma" pitchFamily="34" charset="0"/>
                <a:ea typeface="Tahoma" pitchFamily="34" charset="0"/>
              </a:rPr>
              <a:t>عَلى أَيّ أساسٍ يَبني بولسُ الرَّسول الزَّواجَ وَماذا يَتطلّبُ هذا السّرّ مِن الرَّجلِ وَالمَرأة؟</a:t>
            </a:r>
            <a:r>
              <a:rPr lang="en-US" sz="3200" dirty="0">
                <a:solidFill>
                  <a:srgbClr val="002060"/>
                </a:solidFill>
                <a:latin typeface="Tahoma" pitchFamily="34" charset="0"/>
                <a:ea typeface="Tahoma" pitchFamily="34" charset="0"/>
                <a:cs typeface="Tahoma" pitchFamily="34" charset="0"/>
              </a:rPr>
              <a:t> </a:t>
            </a:r>
          </a:p>
          <a:p>
            <a:pPr algn="ctr" rtl="1"/>
            <a:endParaRPr lang="ar-LB" sz="3200" b="1" dirty="0">
              <a:solidFill>
                <a:srgbClr val="002060"/>
              </a:solidFill>
            </a:endParaRPr>
          </a:p>
        </p:txBody>
      </p:sp>
      <p:sp>
        <p:nvSpPr>
          <p:cNvPr id="5" name="Rectangle 4"/>
          <p:cNvSpPr/>
          <p:nvPr/>
        </p:nvSpPr>
        <p:spPr>
          <a:xfrm>
            <a:off x="467544" y="1907917"/>
            <a:ext cx="4392488" cy="4939814"/>
          </a:xfrm>
          <a:prstGeom prst="rect">
            <a:avLst/>
          </a:prstGeom>
        </p:spPr>
        <p:txBody>
          <a:bodyPr wrap="square">
            <a:spAutoFit/>
          </a:bodyPr>
          <a:lstStyle/>
          <a:p>
            <a:pPr algn="ctr" rtl="1"/>
            <a:r>
              <a:rPr lang="ar-LB" sz="3500" dirty="0">
                <a:solidFill>
                  <a:srgbClr val="002060"/>
                </a:solidFill>
                <a:latin typeface="Tahoma" pitchFamily="34" charset="0"/>
                <a:ea typeface="Tahoma" pitchFamily="34" charset="0"/>
              </a:rPr>
              <a:t>يَبني بولسُ الرَّسول الزَّواجَ عَلى أساسِ الحُبِّ المُتَبادلِ والإحترامِ وَبَذلِ الذّاتِ وَعَلى أساسِ أن يُعطيَ الرّجلُ لِلمرأةِ حَقّها وأَن تُعطيَ المَرأةُ لِلرّجلِ حَقّهُ وَألاّ يَمتنعَ أحدهما عَنِ الآخر</a:t>
            </a:r>
            <a:r>
              <a:rPr lang="ar-LB" sz="3200" dirty="0">
                <a:solidFill>
                  <a:srgbClr val="002060"/>
                </a:solidFill>
                <a:latin typeface="Tahoma" pitchFamily="34" charset="0"/>
                <a:ea typeface="Tahoma" pitchFamily="34" charset="0"/>
              </a:rPr>
              <a:t>.</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l="14683" r="19662"/>
          <a:stretch/>
        </p:blipFill>
        <p:spPr>
          <a:xfrm>
            <a:off x="4932040" y="2183705"/>
            <a:ext cx="4067944" cy="4653136"/>
          </a:xfrm>
          <a:prstGeom prst="rect">
            <a:avLst/>
          </a:prstGeom>
        </p:spPr>
      </p:pic>
    </p:spTree>
    <p:custDataLst>
      <p:tags r:id="rId1"/>
    </p:custDataLst>
    <p:extLst>
      <p:ext uri="{BB962C8B-B14F-4D97-AF65-F5344CB8AC3E}">
        <p14:creationId xmlns:p14="http://schemas.microsoft.com/office/powerpoint/2010/main" val="326098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1412776"/>
            <a:ext cx="5256584" cy="5445224"/>
          </a:xfrm>
        </p:spPr>
        <p:txBody>
          <a:bodyPr>
            <a:normAutofit/>
          </a:bodyPr>
          <a:lstStyle/>
          <a:p>
            <a:pPr marL="0" indent="0" algn="r" rtl="1">
              <a:buNone/>
            </a:pPr>
            <a:endParaRPr lang="ar-LB" sz="3200" dirty="0">
              <a:solidFill>
                <a:srgbClr val="002060"/>
              </a:solidFill>
              <a:latin typeface="Tahoma" pitchFamily="34" charset="0"/>
              <a:ea typeface="Tahoma" pitchFamily="34" charset="0"/>
              <a:cs typeface="Tahoma" pitchFamily="34" charset="0"/>
            </a:endParaRPr>
          </a:p>
          <a:p>
            <a:pPr algn="ctr" rtl="1"/>
            <a:r>
              <a:rPr lang="ar-LB" sz="3200" b="1" dirty="0">
                <a:solidFill>
                  <a:srgbClr val="002060"/>
                </a:solidFill>
                <a:latin typeface="Tahoma" pitchFamily="34" charset="0"/>
                <a:ea typeface="Tahoma" pitchFamily="34" charset="0"/>
                <a:cs typeface="Tahoma" pitchFamily="34" charset="0"/>
              </a:rPr>
              <a:t>الأَضواءُ الّتي تُلقيها الكَنيسةُ هي:</a:t>
            </a:r>
            <a:endParaRPr lang="en-US" sz="3200" b="1" dirty="0">
              <a:solidFill>
                <a:srgbClr val="002060"/>
              </a:solidFill>
              <a:latin typeface="Tahoma" pitchFamily="34" charset="0"/>
              <a:ea typeface="Tahoma" pitchFamily="34" charset="0"/>
              <a:cs typeface="Tahoma" pitchFamily="34" charset="0"/>
            </a:endParaRPr>
          </a:p>
          <a:p>
            <a:pPr lvl="0" algn="r" rtl="1"/>
            <a:r>
              <a:rPr lang="ar-LB" sz="3200" dirty="0">
                <a:solidFill>
                  <a:srgbClr val="002060"/>
                </a:solidFill>
                <a:latin typeface="Tahoma" pitchFamily="34" charset="0"/>
                <a:ea typeface="Tahoma" pitchFamily="34" charset="0"/>
                <a:cs typeface="Tahoma" pitchFamily="34" charset="0"/>
              </a:rPr>
              <a:t>الاتِّحاد بَينَ الرَّجلِ وَالمرأةِ بِالحُبِّ المُتبادَل.</a:t>
            </a:r>
            <a:endParaRPr lang="en-US" sz="3200" dirty="0">
              <a:solidFill>
                <a:srgbClr val="002060"/>
              </a:solidFill>
              <a:latin typeface="Tahoma" pitchFamily="34" charset="0"/>
              <a:ea typeface="Tahoma" pitchFamily="34" charset="0"/>
              <a:cs typeface="Tahoma" pitchFamily="34" charset="0"/>
            </a:endParaRPr>
          </a:p>
          <a:p>
            <a:pPr lvl="0" algn="r" rtl="1"/>
            <a:r>
              <a:rPr lang="ar-LB" sz="3200" dirty="0">
                <a:solidFill>
                  <a:srgbClr val="002060"/>
                </a:solidFill>
                <a:latin typeface="Tahoma" pitchFamily="34" charset="0"/>
                <a:ea typeface="Tahoma" pitchFamily="34" charset="0"/>
                <a:cs typeface="Tahoma" pitchFamily="34" charset="0"/>
              </a:rPr>
              <a:t>الخُضوعُ الم</a:t>
            </a:r>
            <a:r>
              <a:rPr lang="ar-SA" sz="3200" dirty="0">
                <a:solidFill>
                  <a:srgbClr val="002060"/>
                </a:solidFill>
                <a:latin typeface="Tahoma" pitchFamily="34" charset="0"/>
                <a:ea typeface="Tahoma" pitchFamily="34" charset="0"/>
                <a:cs typeface="Tahoma" pitchFamily="34" charset="0"/>
              </a:rPr>
              <a:t>ُ</a:t>
            </a:r>
            <a:r>
              <a:rPr lang="ar-LB" sz="3200" dirty="0">
                <a:solidFill>
                  <a:srgbClr val="002060"/>
                </a:solidFill>
                <a:latin typeface="Tahoma" pitchFamily="34" charset="0"/>
                <a:ea typeface="Tahoma" pitchFamily="34" charset="0"/>
                <a:cs typeface="Tahoma" pitchFamily="34" charset="0"/>
              </a:rPr>
              <a:t>تأت</a:t>
            </a:r>
            <a:r>
              <a:rPr lang="ar-SA" sz="3200" dirty="0">
                <a:solidFill>
                  <a:srgbClr val="002060"/>
                </a:solidFill>
                <a:latin typeface="Tahoma" pitchFamily="34" charset="0"/>
                <a:ea typeface="Tahoma" pitchFamily="34" charset="0"/>
                <a:cs typeface="Tahoma" pitchFamily="34" charset="0"/>
              </a:rPr>
              <a:t>ّ</a:t>
            </a:r>
            <a:r>
              <a:rPr lang="ar-LB" sz="3200" dirty="0">
                <a:solidFill>
                  <a:srgbClr val="002060"/>
                </a:solidFill>
                <a:latin typeface="Tahoma" pitchFamily="34" charset="0"/>
                <a:ea typeface="Tahoma" pitchFamily="34" charset="0"/>
                <a:cs typeface="Tahoma" pitchFamily="34" charset="0"/>
              </a:rPr>
              <a:t>ي</a:t>
            </a:r>
            <a:r>
              <a:rPr lang="ar-SA" sz="3200" dirty="0">
                <a:solidFill>
                  <a:srgbClr val="002060"/>
                </a:solidFill>
                <a:latin typeface="Tahoma" pitchFamily="34" charset="0"/>
                <a:ea typeface="Tahoma" pitchFamily="34" charset="0"/>
                <a:cs typeface="Tahoma" pitchFamily="34" charset="0"/>
              </a:rPr>
              <a:t> من ت</a:t>
            </a:r>
            <a:r>
              <a:rPr lang="ar-LB" sz="3200" dirty="0">
                <a:solidFill>
                  <a:srgbClr val="002060"/>
                </a:solidFill>
                <a:latin typeface="Tahoma" pitchFamily="34" charset="0"/>
                <a:ea typeface="Tahoma" pitchFamily="34" charset="0"/>
                <a:cs typeface="Tahoma" pitchFamily="34" charset="0"/>
              </a:rPr>
              <a:t>َ</a:t>
            </a:r>
            <a:r>
              <a:rPr lang="ar-SA" sz="3200" dirty="0">
                <a:solidFill>
                  <a:srgbClr val="002060"/>
                </a:solidFill>
                <a:latin typeface="Tahoma" pitchFamily="34" charset="0"/>
                <a:ea typeface="Tahoma" pitchFamily="34" charset="0"/>
                <a:cs typeface="Tahoma" pitchFamily="34" charset="0"/>
              </a:rPr>
              <a:t>قوى الم</a:t>
            </a:r>
            <a:r>
              <a:rPr lang="ar-LB" sz="3200" dirty="0">
                <a:solidFill>
                  <a:srgbClr val="002060"/>
                </a:solidFill>
                <a:latin typeface="Tahoma" pitchFamily="34" charset="0"/>
                <a:ea typeface="Tahoma" pitchFamily="34" charset="0"/>
                <a:cs typeface="Tahoma" pitchFamily="34" charset="0"/>
              </a:rPr>
              <a:t>َ</a:t>
            </a:r>
            <a:r>
              <a:rPr lang="ar-SA" sz="3200" dirty="0">
                <a:solidFill>
                  <a:srgbClr val="002060"/>
                </a:solidFill>
                <a:latin typeface="Tahoma" pitchFamily="34" charset="0"/>
                <a:ea typeface="Tahoma" pitchFamily="34" charset="0"/>
                <a:cs typeface="Tahoma" pitchFamily="34" charset="0"/>
              </a:rPr>
              <a:t>سيح و</a:t>
            </a:r>
            <a:r>
              <a:rPr lang="ar-LB" sz="3200" dirty="0">
                <a:solidFill>
                  <a:srgbClr val="002060"/>
                </a:solidFill>
                <a:latin typeface="Tahoma" pitchFamily="34" charset="0"/>
                <a:ea typeface="Tahoma" pitchFamily="34" charset="0"/>
                <a:cs typeface="Tahoma" pitchFamily="34" charset="0"/>
              </a:rPr>
              <a:t>َمن الح</a:t>
            </a:r>
            <a:r>
              <a:rPr lang="ar-SA" sz="3200" dirty="0">
                <a:solidFill>
                  <a:srgbClr val="002060"/>
                </a:solidFill>
                <a:latin typeface="Tahoma" pitchFamily="34" charset="0"/>
                <a:ea typeface="Tahoma" pitchFamily="34" charset="0"/>
                <a:cs typeface="Tahoma" pitchFamily="34" charset="0"/>
              </a:rPr>
              <a:t>ُ</a:t>
            </a:r>
            <a:r>
              <a:rPr lang="ar-LB" sz="3200" dirty="0">
                <a:solidFill>
                  <a:srgbClr val="002060"/>
                </a:solidFill>
                <a:latin typeface="Tahoma" pitchFamily="34" charset="0"/>
                <a:ea typeface="Tahoma" pitchFamily="34" charset="0"/>
                <a:cs typeface="Tahoma" pitchFamily="34" charset="0"/>
              </a:rPr>
              <a:t>ب</a:t>
            </a:r>
            <a:r>
              <a:rPr lang="ar-SA" sz="3200" dirty="0">
                <a:solidFill>
                  <a:srgbClr val="002060"/>
                </a:solidFill>
                <a:latin typeface="Tahoma" pitchFamily="34" charset="0"/>
                <a:ea typeface="Tahoma" pitchFamily="34" charset="0"/>
                <a:cs typeface="Tahoma" pitchFamily="34" charset="0"/>
              </a:rPr>
              <a:t>ّ</a:t>
            </a:r>
            <a:r>
              <a:rPr lang="ar-LB" sz="3200" dirty="0">
                <a:solidFill>
                  <a:srgbClr val="002060"/>
                </a:solidFill>
                <a:latin typeface="Tahoma" pitchFamily="34" charset="0"/>
                <a:ea typeface="Tahoma" pitchFamily="34" charset="0"/>
                <a:cs typeface="Tahoma" pitchFamily="34" charset="0"/>
              </a:rPr>
              <a:t>ِ الّذي يُخلِّص </a:t>
            </a:r>
            <a:r>
              <a:rPr lang="ar-SA" sz="3200" dirty="0">
                <a:solidFill>
                  <a:srgbClr val="002060"/>
                </a:solidFill>
                <a:latin typeface="Tahoma" pitchFamily="34" charset="0"/>
                <a:ea typeface="Tahoma" pitchFamily="34" charset="0"/>
                <a:cs typeface="Tahoma" pitchFamily="34" charset="0"/>
              </a:rPr>
              <a:t>ا</a:t>
            </a:r>
            <a:r>
              <a:rPr lang="ar-LB" sz="3200" dirty="0">
                <a:solidFill>
                  <a:srgbClr val="002060"/>
                </a:solidFill>
                <a:latin typeface="Tahoma" pitchFamily="34" charset="0"/>
                <a:ea typeface="Tahoma" pitchFamily="34" charset="0"/>
                <a:cs typeface="Tahoma" pitchFamily="34" charset="0"/>
              </a:rPr>
              <a:t>لآخَر.</a:t>
            </a:r>
            <a:endParaRPr lang="en-US" sz="3200" dirty="0">
              <a:solidFill>
                <a:srgbClr val="002060"/>
              </a:solidFill>
              <a:latin typeface="Tahoma" pitchFamily="34" charset="0"/>
              <a:ea typeface="Tahoma" pitchFamily="34" charset="0"/>
              <a:cs typeface="Tahoma" pitchFamily="34" charset="0"/>
            </a:endParaRPr>
          </a:p>
          <a:p>
            <a:pPr lvl="0" algn="r" rtl="1"/>
            <a:r>
              <a:rPr lang="ar-LB" sz="3200" dirty="0">
                <a:solidFill>
                  <a:srgbClr val="002060"/>
                </a:solidFill>
                <a:latin typeface="Tahoma" pitchFamily="34" charset="0"/>
                <a:ea typeface="Tahoma" pitchFamily="34" charset="0"/>
                <a:cs typeface="Tahoma" pitchFamily="34" charset="0"/>
              </a:rPr>
              <a:t>الزَّواجُ القائمُ عَلى الحُبِّ الّذي لا يَتَجَزأ وَلا يَنفَصِلُ لأَيِّ سَبب.</a:t>
            </a:r>
            <a:endParaRPr lang="en-US" sz="3200" dirty="0">
              <a:solidFill>
                <a:srgbClr val="002060"/>
              </a:solidFill>
              <a:latin typeface="Tahoma" pitchFamily="34" charset="0"/>
              <a:ea typeface="Tahoma" pitchFamily="34" charset="0"/>
              <a:cs typeface="Tahoma" pitchFamily="34" charset="0"/>
            </a:endParaRPr>
          </a:p>
          <a:p>
            <a:pPr algn="r" rtl="1"/>
            <a:endParaRPr lang="en-US" dirty="0"/>
          </a:p>
          <a:p>
            <a:pPr algn="r" rtl="1"/>
            <a:endParaRPr lang="en-US" dirty="0"/>
          </a:p>
        </p:txBody>
      </p:sp>
      <p:sp>
        <p:nvSpPr>
          <p:cNvPr id="6" name="Rounded Rectangle 5"/>
          <p:cNvSpPr/>
          <p:nvPr/>
        </p:nvSpPr>
        <p:spPr>
          <a:xfrm>
            <a:off x="323528"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latin typeface="Tahoma" pitchFamily="34" charset="0"/>
                <a:ea typeface="Tahoma" pitchFamily="34" charset="0"/>
              </a:rPr>
              <a:t>ما هِيَ الأَضواءُ الّتي تُلقيها عَلى علاقَةِ الرّجلِ بِالمَرأةِ في الزَّواج؟</a:t>
            </a:r>
            <a:endParaRPr lang="en-US" sz="3200" b="1" dirty="0">
              <a:solidFill>
                <a:srgbClr val="002060"/>
              </a:solidFill>
              <a:latin typeface="Tahoma" pitchFamily="34" charset="0"/>
              <a:ea typeface="Tahoma" pitchFamily="34" charset="0"/>
              <a:cs typeface="Tahoma" pitchFamily="34"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504" y="2693961"/>
            <a:ext cx="3465587" cy="4145162"/>
          </a:xfrm>
          <a:prstGeom prst="rect">
            <a:avLst/>
          </a:prstGeom>
        </p:spPr>
      </p:pic>
    </p:spTree>
    <p:custDataLst>
      <p:tags r:id="rId1"/>
    </p:custDataLst>
    <p:extLst>
      <p:ext uri="{BB962C8B-B14F-4D97-AF65-F5344CB8AC3E}">
        <p14:creationId xmlns:p14="http://schemas.microsoft.com/office/powerpoint/2010/main" val="127480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67744" y="0"/>
            <a:ext cx="5026876" cy="6858000"/>
          </a:xfrm>
          <a:prstGeom prst="rect">
            <a:avLst/>
          </a:prstGeom>
        </p:spPr>
      </p:pic>
    </p:spTree>
    <p:custDataLst>
      <p:tags r:id="rId1"/>
    </p:custDataLst>
    <p:extLst>
      <p:ext uri="{BB962C8B-B14F-4D97-AF65-F5344CB8AC3E}">
        <p14:creationId xmlns:p14="http://schemas.microsoft.com/office/powerpoint/2010/main" val="76706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025"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latin typeface="Tahoma" pitchFamily="34" charset="0"/>
                <a:ea typeface="Tahoma" pitchFamily="34" charset="0"/>
              </a:rPr>
              <a:t>لِماذا أَرادَتِ الكَنيسَةُ أَن تُكرّسَ الزَّواجَ </a:t>
            </a:r>
          </a:p>
          <a:p>
            <a:pPr algn="ctr" rtl="1"/>
            <a:r>
              <a:rPr lang="ar-LB" sz="3200" b="1" dirty="0">
                <a:solidFill>
                  <a:srgbClr val="002060"/>
                </a:solidFill>
                <a:latin typeface="Tahoma" pitchFamily="34" charset="0"/>
                <a:ea typeface="Tahoma" pitchFamily="34" charset="0"/>
              </a:rPr>
              <a:t>بَينَ أبنائِها؟</a:t>
            </a:r>
            <a:endParaRPr lang="en-US" sz="3200" b="1" dirty="0">
              <a:solidFill>
                <a:srgbClr val="002060"/>
              </a:solidFill>
              <a:latin typeface="Tahoma" pitchFamily="34" charset="0"/>
              <a:ea typeface="Tahoma" pitchFamily="34" charset="0"/>
              <a:cs typeface="Tahoma" pitchFamily="34" charset="0"/>
            </a:endParaRPr>
          </a:p>
        </p:txBody>
      </p:sp>
      <p:sp>
        <p:nvSpPr>
          <p:cNvPr id="5" name="Rectangle 4"/>
          <p:cNvSpPr/>
          <p:nvPr/>
        </p:nvSpPr>
        <p:spPr>
          <a:xfrm>
            <a:off x="-108520" y="1916832"/>
            <a:ext cx="8856984" cy="2062103"/>
          </a:xfrm>
          <a:prstGeom prst="rect">
            <a:avLst/>
          </a:prstGeom>
        </p:spPr>
        <p:txBody>
          <a:bodyPr wrap="square">
            <a:spAutoFit/>
          </a:bodyPr>
          <a:lstStyle/>
          <a:p>
            <a:pPr algn="r" rtl="1"/>
            <a:r>
              <a:rPr lang="ar-LB" sz="3200" dirty="0">
                <a:solidFill>
                  <a:srgbClr val="002060"/>
                </a:solidFill>
                <a:latin typeface="Tahoma" pitchFamily="34" charset="0"/>
                <a:ea typeface="Tahoma" pitchFamily="34" charset="0"/>
              </a:rPr>
              <a:t>لأنَّ المَسيحَ أَعطَى الزَّواجَ مَفاهيمَ تَختَلفُ تَمامًا عَمّا كانَتْ قَبلهُ من حَيثُ الأمانةِ وَالمَحبّةِ وَديمومةِ الزَّواج</a:t>
            </a:r>
            <a:r>
              <a:rPr lang="ar-SA" sz="3200" dirty="0">
                <a:solidFill>
                  <a:srgbClr val="002060"/>
                </a:solidFill>
                <a:latin typeface="Tahoma" pitchFamily="34" charset="0"/>
                <a:ea typeface="Tahoma" pitchFamily="34" charset="0"/>
              </a:rPr>
              <a:t>، وأعاد</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ه</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إلى ه</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دفه</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الأوّل</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ح</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يثُ يترك</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الرّجُل</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أباه وأُمّه و</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ي</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تبع</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امر</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أت</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ه. و</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ج</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عله ر</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مزًا ل</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م</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حبّة</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اللّه</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 ل</a:t>
            </a:r>
            <a:r>
              <a:rPr lang="ar-LB" sz="3200" dirty="0">
                <a:solidFill>
                  <a:srgbClr val="002060"/>
                </a:solidFill>
                <a:latin typeface="Tahoma" pitchFamily="34" charset="0"/>
                <a:ea typeface="Tahoma" pitchFamily="34" charset="0"/>
              </a:rPr>
              <a:t>ِ</a:t>
            </a:r>
            <a:r>
              <a:rPr lang="ar-SA" sz="3200" dirty="0">
                <a:solidFill>
                  <a:srgbClr val="002060"/>
                </a:solidFill>
                <a:latin typeface="Tahoma" pitchFamily="34" charset="0"/>
                <a:ea typeface="Tahoma" pitchFamily="34" charset="0"/>
              </a:rPr>
              <a:t>لعالم.</a:t>
            </a:r>
            <a:endParaRPr lang="en-US" sz="3200" dirty="0">
              <a:solidFill>
                <a:srgbClr val="002060"/>
              </a:solidFill>
              <a:latin typeface="Tahoma" pitchFamily="34" charset="0"/>
              <a:ea typeface="Tahoma" pitchFamily="34" charset="0"/>
              <a:cs typeface="Tahoma" pitchFamily="34" charset="0"/>
            </a:endParaRPr>
          </a:p>
        </p:txBody>
      </p:sp>
      <p:sp>
        <p:nvSpPr>
          <p:cNvPr id="7" name="Rounded Rectangle 6"/>
          <p:cNvSpPr/>
          <p:nvPr/>
        </p:nvSpPr>
        <p:spPr>
          <a:xfrm>
            <a:off x="251520" y="40050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latin typeface="Tahoma" pitchFamily="34" charset="0"/>
                <a:ea typeface="Tahoma" pitchFamily="34" charset="0"/>
              </a:rPr>
              <a:t>يَقولُ بولُس: "أَنَّ هَذا السِّرّ لَعظيم"، أَينَ تَكمنُ عَظَمَته؟</a:t>
            </a:r>
            <a:endParaRPr lang="en-US" sz="3200" b="1" dirty="0">
              <a:solidFill>
                <a:srgbClr val="002060"/>
              </a:solidFill>
              <a:latin typeface="Tahoma" pitchFamily="34" charset="0"/>
              <a:ea typeface="Tahoma" pitchFamily="34" charset="0"/>
              <a:cs typeface="Tahoma" pitchFamily="34" charset="0"/>
            </a:endParaRPr>
          </a:p>
        </p:txBody>
      </p:sp>
      <p:sp>
        <p:nvSpPr>
          <p:cNvPr id="9" name="Rectangle 8"/>
          <p:cNvSpPr/>
          <p:nvPr/>
        </p:nvSpPr>
        <p:spPr>
          <a:xfrm>
            <a:off x="20513" y="4869160"/>
            <a:ext cx="8748464" cy="1846659"/>
          </a:xfrm>
          <a:prstGeom prst="rect">
            <a:avLst/>
          </a:prstGeom>
        </p:spPr>
        <p:txBody>
          <a:bodyPr wrap="square">
            <a:spAutoFit/>
          </a:bodyPr>
          <a:lstStyle/>
          <a:p>
            <a:pPr algn="r" rtl="1"/>
            <a:r>
              <a:rPr lang="ar-SA" b="1" dirty="0"/>
              <a:t> </a:t>
            </a:r>
            <a:r>
              <a:rPr lang="ar-LB" dirty="0">
                <a:latin typeface="Tahoma" pitchFamily="34" charset="0"/>
                <a:ea typeface="Tahoma" pitchFamily="34" charset="0"/>
              </a:rPr>
              <a:t> </a:t>
            </a:r>
            <a:endParaRPr lang="en-US" dirty="0">
              <a:latin typeface="Tahoma" pitchFamily="34" charset="0"/>
              <a:ea typeface="Tahoma" pitchFamily="34" charset="0"/>
              <a:cs typeface="Tahoma" pitchFamily="34" charset="0"/>
            </a:endParaRPr>
          </a:p>
          <a:p>
            <a:pPr algn="r" rtl="1"/>
            <a:r>
              <a:rPr lang="ar-LB" sz="3200" dirty="0">
                <a:solidFill>
                  <a:srgbClr val="002060"/>
                </a:solidFill>
                <a:latin typeface="Tahoma" pitchFamily="34" charset="0"/>
                <a:ea typeface="Tahoma" pitchFamily="34" charset="0"/>
              </a:rPr>
              <a:t>تَكمُنُ عَظَمَتهُ في أنّهُ شَبيهٌ بِعلاقةِ المَسيحِ بِالكَنيسَة. كَما أنّ الزَّواجَ المَسيحيَّ هوَ الّذي يُؤدّي إلى تَكوينِ العائِلةِ الّتي هيَ نُواةُ الكَنيسَة.</a:t>
            </a:r>
            <a:endParaRPr lang="en-US" sz="3200" dirty="0">
              <a:solidFill>
                <a:srgbClr val="00206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50709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3925472"/>
            <a:ext cx="5616624" cy="2932528"/>
          </a:xfrm>
          <a:prstGeom prst="rect">
            <a:avLst/>
          </a:prstGeom>
        </p:spPr>
      </p:pic>
      <p:sp>
        <p:nvSpPr>
          <p:cNvPr id="5" name="Cloud Callout 4"/>
          <p:cNvSpPr/>
          <p:nvPr/>
        </p:nvSpPr>
        <p:spPr>
          <a:xfrm>
            <a:off x="3779912" y="332656"/>
            <a:ext cx="5256584" cy="2907704"/>
          </a:xfrm>
          <a:prstGeom prst="cloudCallout">
            <a:avLst>
              <a:gd name="adj1" fmla="val -56441"/>
              <a:gd name="adj2" fmla="val 69563"/>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وَالآن</a:t>
            </a: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 عَلَينا أن نَفهَمَ جَيّدًا هَذهِ النِّقاط</a:t>
            </a:r>
            <a:endParaRPr lang="en-US" sz="3600" dirty="0">
              <a:solidFill>
                <a:schemeClr val="bg1"/>
              </a:solidFill>
            </a:endParaRPr>
          </a:p>
          <a:p>
            <a:pPr algn="ctr" rtl="1"/>
            <a:endPar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2519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5776" y="1988840"/>
            <a:ext cx="6444208" cy="4525963"/>
          </a:xfrm>
        </p:spPr>
        <p:txBody>
          <a:bodyPr>
            <a:normAutofit/>
          </a:bodyPr>
          <a:lstStyle/>
          <a:p>
            <a:pPr lvl="8" algn="r" rtl="1"/>
            <a:r>
              <a:rPr lang="ar-LB" dirty="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a:p>
            <a:pPr marL="0" indent="0" algn="r" rtl="1">
              <a:buNone/>
            </a:pPr>
            <a:r>
              <a:rPr lang="ar-SA" dirty="0">
                <a:solidFill>
                  <a:srgbClr val="002060"/>
                </a:solidFill>
                <a:latin typeface="Tahoma" pitchFamily="34" charset="0"/>
                <a:ea typeface="Tahoma" pitchFamily="34" charset="0"/>
                <a:cs typeface="Tahoma" pitchFamily="34" charset="0"/>
              </a:rPr>
              <a:t>-</a:t>
            </a:r>
            <a:r>
              <a:rPr lang="ar-SA" dirty="0">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الخُضوعُ وَالحُبُّ أَمران مُتَساويان.</a:t>
            </a:r>
            <a:endParaRPr lang="en-US" sz="2800" b="1" dirty="0">
              <a:solidFill>
                <a:srgbClr val="002060"/>
              </a:solidFill>
              <a:latin typeface="Tahoma" pitchFamily="34" charset="0"/>
              <a:ea typeface="Tahoma" pitchFamily="34" charset="0"/>
              <a:cs typeface="Tahoma" pitchFamily="34" charset="0"/>
            </a:endParaRPr>
          </a:p>
          <a:p>
            <a:pPr marL="0" indent="0" algn="r" rtl="1">
              <a:buNone/>
            </a:pPr>
            <a:r>
              <a:rPr lang="ar-SA" sz="2800" b="1" dirty="0">
                <a:solidFill>
                  <a:srgbClr val="002060"/>
                </a:solidFill>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التَّضحيّةُ عَلى مِثالِ المَسيح.</a:t>
            </a:r>
            <a:endParaRPr lang="en-US" sz="2800" b="1" dirty="0">
              <a:solidFill>
                <a:srgbClr val="002060"/>
              </a:solidFill>
              <a:latin typeface="Tahoma" pitchFamily="34" charset="0"/>
              <a:ea typeface="Tahoma" pitchFamily="34" charset="0"/>
              <a:cs typeface="Tahoma" pitchFamily="34" charset="0"/>
            </a:endParaRPr>
          </a:p>
          <a:p>
            <a:pPr marL="0" indent="0" algn="r" rtl="1">
              <a:buNone/>
            </a:pPr>
            <a:r>
              <a:rPr lang="ar-SA" sz="2800" b="1" dirty="0">
                <a:solidFill>
                  <a:srgbClr val="002060"/>
                </a:solidFill>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الحُبُّ بَين الزَّوجَينِ وَالأَبناء في</a:t>
            </a:r>
          </a:p>
          <a:p>
            <a:pPr marL="0" indent="0" algn="r" rtl="1">
              <a:buNone/>
            </a:pPr>
            <a:r>
              <a:rPr lang="ar-LB" sz="2800" b="1" dirty="0">
                <a:solidFill>
                  <a:srgbClr val="002060"/>
                </a:solidFill>
                <a:latin typeface="Tahoma" pitchFamily="34" charset="0"/>
                <a:ea typeface="Tahoma" pitchFamily="34" charset="0"/>
                <a:cs typeface="Tahoma" pitchFamily="34" charset="0"/>
              </a:rPr>
              <a:t>حاجَةٍ إلى تَغذِيَةٍ دائِمَة.</a:t>
            </a:r>
            <a:endParaRPr lang="en-US" sz="2800" b="1" dirty="0">
              <a:solidFill>
                <a:srgbClr val="002060"/>
              </a:solidFill>
              <a:latin typeface="Tahoma" pitchFamily="34" charset="0"/>
              <a:ea typeface="Tahoma" pitchFamily="34" charset="0"/>
              <a:cs typeface="Tahoma" pitchFamily="34" charset="0"/>
            </a:endParaRPr>
          </a:p>
          <a:p>
            <a:pPr marL="0" indent="0" algn="r" rtl="1">
              <a:buNone/>
            </a:pPr>
            <a:r>
              <a:rPr lang="ar-SA" sz="2800" b="1" dirty="0">
                <a:solidFill>
                  <a:srgbClr val="002060"/>
                </a:solidFill>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الزَّواجُ المَسيحِيُّ يَتِمُّ بَينَ أَعضاء جَسَد المَسيح.</a:t>
            </a:r>
            <a:endParaRPr lang="en-US" sz="2800" b="1" dirty="0">
              <a:solidFill>
                <a:srgbClr val="002060"/>
              </a:solidFill>
              <a:latin typeface="Tahoma" pitchFamily="34" charset="0"/>
              <a:ea typeface="Tahoma" pitchFamily="34" charset="0"/>
              <a:cs typeface="Tahoma" pitchFamily="34" charset="0"/>
            </a:endParaRPr>
          </a:p>
          <a:p>
            <a:pPr marL="0" indent="0" algn="r" rtl="1">
              <a:buNone/>
            </a:pPr>
            <a:r>
              <a:rPr lang="ar-SA" sz="2800" b="1" dirty="0">
                <a:solidFill>
                  <a:srgbClr val="002060"/>
                </a:solidFill>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عَلاقَةُ الآباء بِالأَبناءِ هيَ أَيضًا مِن سِرِّ المَسيح.</a:t>
            </a:r>
            <a:endParaRPr lang="en-US" sz="2800" b="1" dirty="0">
              <a:solidFill>
                <a:srgbClr val="002060"/>
              </a:solidFill>
              <a:latin typeface="Tahoma" pitchFamily="34" charset="0"/>
              <a:ea typeface="Tahoma" pitchFamily="34" charset="0"/>
              <a:cs typeface="Tahoma" pitchFamily="34" charset="0"/>
            </a:endParaRPr>
          </a:p>
        </p:txBody>
      </p:sp>
      <p:sp>
        <p:nvSpPr>
          <p:cNvPr id="2" name="Title 1"/>
          <p:cNvSpPr>
            <a:spLocks noGrp="1"/>
          </p:cNvSpPr>
          <p:nvPr>
            <p:ph type="title"/>
          </p:nvPr>
        </p:nvSpPr>
        <p:spPr>
          <a:xfrm>
            <a:off x="265806" y="480080"/>
            <a:ext cx="8986713" cy="1508760"/>
          </a:xfrm>
        </p:spPr>
        <p:txBody>
          <a:bodyPr>
            <a:noAutofit/>
          </a:bodyPr>
          <a:lstStyle/>
          <a:p>
            <a:pPr algn="ctr" rtl="1"/>
            <a:r>
              <a:rPr lang="ar-LB" sz="3000" dirty="0">
                <a:latin typeface="Tahoma" pitchFamily="34" charset="0"/>
                <a:ea typeface="Tahoma" pitchFamily="34" charset="0"/>
              </a:rPr>
              <a:t>يُؤكّدُ لَنا القِدّيسُ بولُس أنَّ العائلَةَ تَرتكزُ عَلى الحُبِّ المُتبادلِ بَين المَسيحِ والكنيسَة. وَ</a:t>
            </a:r>
            <a:r>
              <a:rPr lang="ar-LB" sz="3000" b="1" dirty="0">
                <a:latin typeface="Tahoma" pitchFamily="34" charset="0"/>
                <a:ea typeface="Tahoma" pitchFamily="34" charset="0"/>
              </a:rPr>
              <a:t>التّعاليمُ</a:t>
            </a:r>
            <a:r>
              <a:rPr lang="ar-LB" sz="3000" dirty="0">
                <a:latin typeface="Tahoma" pitchFamily="34" charset="0"/>
                <a:ea typeface="Tahoma" pitchFamily="34" charset="0"/>
              </a:rPr>
              <a:t> الّتي نَتّخذُها مِن هَذا المَقطعِ تُساعِدُنا كَي لا نَتَمَسّك فقَط بِبَعضِ التَّعابير لنُظهر سُلطة الرّجلِ عَلى المَرأةِ أو غَيره:</a:t>
            </a:r>
            <a:br>
              <a:rPr lang="ar-LB" sz="3000" dirty="0">
                <a:latin typeface="Tahoma" pitchFamily="34" charset="0"/>
                <a:ea typeface="Tahoma" pitchFamily="34" charset="0"/>
              </a:rPr>
            </a:br>
            <a:endParaRPr lang="en-US" sz="3000" dirty="0"/>
          </a:p>
        </p:txBody>
      </p:sp>
      <p:sp>
        <p:nvSpPr>
          <p:cNvPr id="5" name="Title 3"/>
          <p:cNvSpPr txBox="1">
            <a:spLocks/>
          </p:cNvSpPr>
          <p:nvPr/>
        </p:nvSpPr>
        <p:spPr>
          <a:xfrm>
            <a:off x="0" y="2276872"/>
            <a:ext cx="3240360" cy="3272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LB" sz="2500" b="1" dirty="0">
                <a:solidFill>
                  <a:srgbClr val="002060"/>
                </a:solidFill>
              </a:rPr>
              <a:t>"… وَحدَهُ القلب يُبصِرُ جيِّدًا؛ فالأمورُ المهّمةُ لا تَراها العَين"</a:t>
            </a:r>
            <a:endParaRPr lang="en-US" sz="2500" dirty="0">
              <a:solidFill>
                <a:srgbClr val="002060"/>
              </a:solidFill>
            </a:endParaRPr>
          </a:p>
          <a:p>
            <a:pPr algn="ctr" rtl="1"/>
            <a:r>
              <a:rPr lang="ar-LB" sz="2200" dirty="0">
                <a:solidFill>
                  <a:srgbClr val="002060"/>
                </a:solidFill>
              </a:rPr>
              <a:t>أنطوان ده سانت اكزيبري، الأمير الصغير.</a:t>
            </a:r>
            <a:endParaRPr lang="en-US" sz="2200" dirty="0">
              <a:solidFill>
                <a:srgbClr val="002060"/>
              </a:solidFill>
            </a:endParaRPr>
          </a:p>
        </p:txBody>
      </p:sp>
    </p:spTree>
    <p:custDataLst>
      <p:tags r:id="rId1"/>
    </p:custDataLst>
    <p:extLst>
      <p:ext uri="{BB962C8B-B14F-4D97-AF65-F5344CB8AC3E}">
        <p14:creationId xmlns:p14="http://schemas.microsoft.com/office/powerpoint/2010/main" val="373136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987824" y="3314700"/>
            <a:ext cx="6400800" cy="3543300"/>
          </a:xfrm>
        </p:spPr>
      </p:pic>
      <p:sp>
        <p:nvSpPr>
          <p:cNvPr id="5" name="Cloud Callout 4"/>
          <p:cNvSpPr/>
          <p:nvPr/>
        </p:nvSpPr>
        <p:spPr>
          <a:xfrm>
            <a:off x="0" y="-171400"/>
            <a:ext cx="6408712" cy="3411760"/>
          </a:xfrm>
          <a:prstGeom prst="cloudCallout">
            <a:avLst>
              <a:gd name="adj1" fmla="val 43024"/>
              <a:gd name="adj2" fmla="val 90920"/>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هَل تَعرفونَ ما هِيَ رَكائزُ الزَّواجِ المَسيحِيّ؟</a:t>
            </a: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لِنَتَمَعّن فيها مَعًا!</a:t>
            </a:r>
            <a:endPar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3214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856984" cy="1508760"/>
          </a:xfrm>
        </p:spPr>
        <p:txBody>
          <a:bodyPr>
            <a:normAutofit fontScale="90000"/>
          </a:bodyPr>
          <a:lstStyle/>
          <a:p>
            <a:pPr algn="ctr" rtl="1"/>
            <a:r>
              <a:rPr lang="ar-LB" b="1" dirty="0"/>
              <a:t>رَكائزُ الزَّواجِ المَسيحيّ</a:t>
            </a:r>
            <a:br>
              <a:rPr lang="en-US" dirty="0"/>
            </a:br>
            <a:r>
              <a:rPr lang="ar-LB" dirty="0"/>
              <a:t>الزَّواجُ في الكنيسَةِ مَبنيّ عَلى أربعِ أُسُس:</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5509666"/>
              </p:ext>
            </p:extLst>
          </p:nvPr>
        </p:nvGraphicFramePr>
        <p:xfrm>
          <a:off x="0" y="1844823"/>
          <a:ext cx="9144000" cy="5131574"/>
        </p:xfrm>
        <a:graphic>
          <a:graphicData uri="http://schemas.openxmlformats.org/drawingml/2006/table">
            <a:tbl>
              <a:tblPr firstRow="1" bandRow="1">
                <a:tableStyleId>{93296810-A885-4BE3-A3E7-6D5BEEA58F35}</a:tableStyleId>
              </a:tblPr>
              <a:tblGrid>
                <a:gridCol w="4536504">
                  <a:extLst>
                    <a:ext uri="{9D8B030D-6E8A-4147-A177-3AD203B41FA5}">
                      <a16:colId xmlns:a16="http://schemas.microsoft.com/office/drawing/2014/main" val="20000"/>
                    </a:ext>
                  </a:extLst>
                </a:gridCol>
                <a:gridCol w="4607496">
                  <a:extLst>
                    <a:ext uri="{9D8B030D-6E8A-4147-A177-3AD203B41FA5}">
                      <a16:colId xmlns:a16="http://schemas.microsoft.com/office/drawing/2014/main" val="20001"/>
                    </a:ext>
                  </a:extLst>
                </a:gridCol>
              </a:tblGrid>
              <a:tr h="1138694">
                <a:tc>
                  <a:txBody>
                    <a:bodyPr/>
                    <a:lstStyle/>
                    <a:p>
                      <a:pPr algn="ctr"/>
                      <a:r>
                        <a:rPr lang="ar-LB" sz="4000" dirty="0"/>
                        <a:t>الأَمانة</a:t>
                      </a:r>
                      <a:endParaRPr lang="en-US" sz="4000" b="1" dirty="0">
                        <a:solidFill>
                          <a:srgbClr val="002060"/>
                        </a:solidFill>
                      </a:endParaRPr>
                    </a:p>
                  </a:txBody>
                  <a:tcPr/>
                </a:tc>
                <a:tc>
                  <a:txBody>
                    <a:bodyPr/>
                    <a:lstStyle/>
                    <a:p>
                      <a:pPr algn="ctr" rtl="1"/>
                      <a:r>
                        <a:rPr lang="ar-LB" sz="4000" dirty="0"/>
                        <a:t>الحُريَّ</a:t>
                      </a:r>
                      <a:r>
                        <a:rPr lang="ar-LB" sz="4000" baseline="0" dirty="0"/>
                        <a:t>ة </a:t>
                      </a:r>
                      <a:endParaRPr lang="en-US" sz="4000" dirty="0">
                        <a:solidFill>
                          <a:srgbClr val="002060"/>
                        </a:solidFill>
                      </a:endParaRPr>
                    </a:p>
                  </a:txBody>
                  <a:tcPr/>
                </a:tc>
                <a:extLst>
                  <a:ext uri="{0D108BD9-81ED-4DB2-BD59-A6C34878D82A}">
                    <a16:rowId xmlns:a16="http://schemas.microsoft.com/office/drawing/2014/main" val="10000"/>
                  </a:ext>
                </a:extLst>
              </a:tr>
              <a:tr h="38744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3200" dirty="0"/>
                        <a:t>يتَعهّدُ كُلّ مِن الرَّجلِ وَالمرأةِ أن يَكونَ أمينًا لِلآخَر. ذَلكَ لأنّ الزَّواجَ مَبنيٌّ عَلى الثِّقة. ولا حُبّ دونَ أمانَةٍ لِلعَهد. وَأساسُ أمانَة الزَّوجينِ أَمانة اللّهِ لِلإِنسان.</a:t>
                      </a:r>
                      <a:endParaRPr lang="en-US" sz="3200" dirty="0"/>
                    </a:p>
                    <a:p>
                      <a:pPr algn="ctr" rtl="1"/>
                      <a:endParaRPr lang="en-US" sz="3200" dirty="0"/>
                    </a:p>
                  </a:txBody>
                  <a:tcPr/>
                </a:tc>
                <a:tc>
                  <a:txBody>
                    <a:bodyPr/>
                    <a:lstStyle/>
                    <a:p>
                      <a:pPr algn="ctr" rtl="1"/>
                      <a:r>
                        <a:rPr lang="ar-LB" sz="3200" dirty="0"/>
                        <a:t>إنَّ الزَّواجَ عَهدٌ حرٌّ بَين رَجُلٍ وامرأةٍ بِكاملِ إِرادَتهما. لِذا يَسألُ الكاهنُ بِدَوره، إذا كانَ يُريدُ أن يتّخذَ الآخرُ زَوجًا أو زوجَةً وَالجَميعُ يَنتظِرُ كَلِمَةَ "النّعم".</a:t>
                      </a:r>
                      <a:endParaRPr lang="en-US" sz="3200" dirty="0"/>
                    </a:p>
                    <a:p>
                      <a:pPr algn="ctr"/>
                      <a:r>
                        <a:rPr lang="ar-LB" sz="3200" dirty="0"/>
                        <a:t> </a:t>
                      </a:r>
                      <a:endParaRPr lang="en-US" sz="320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98689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856984" cy="1508760"/>
          </a:xfrm>
        </p:spPr>
        <p:txBody>
          <a:bodyPr>
            <a:normAutofit/>
          </a:bodyPr>
          <a:lstStyle/>
          <a:p>
            <a:pPr algn="ctr" rtl="1"/>
            <a:r>
              <a:rPr lang="ar-LB" b="1" dirty="0"/>
              <a:t>رَكائِزُ الزَّواجِ المَسيحِيّ</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98570857"/>
              </p:ext>
            </p:extLst>
          </p:nvPr>
        </p:nvGraphicFramePr>
        <p:xfrm>
          <a:off x="0" y="1844823"/>
          <a:ext cx="9144000" cy="5013177"/>
        </p:xfrm>
        <a:graphic>
          <a:graphicData uri="http://schemas.openxmlformats.org/drawingml/2006/table">
            <a:tbl>
              <a:tblPr firstRow="1" bandRow="1">
                <a:tableStyleId>{93296810-A885-4BE3-A3E7-6D5BEEA58F35}</a:tableStyleId>
              </a:tblPr>
              <a:tblGrid>
                <a:gridCol w="4536504">
                  <a:extLst>
                    <a:ext uri="{9D8B030D-6E8A-4147-A177-3AD203B41FA5}">
                      <a16:colId xmlns:a16="http://schemas.microsoft.com/office/drawing/2014/main" val="20000"/>
                    </a:ext>
                  </a:extLst>
                </a:gridCol>
                <a:gridCol w="4607496">
                  <a:extLst>
                    <a:ext uri="{9D8B030D-6E8A-4147-A177-3AD203B41FA5}">
                      <a16:colId xmlns:a16="http://schemas.microsoft.com/office/drawing/2014/main" val="20001"/>
                    </a:ext>
                  </a:extLst>
                </a:gridCol>
              </a:tblGrid>
              <a:tr h="1138694">
                <a:tc>
                  <a:txBody>
                    <a:bodyPr/>
                    <a:lstStyle/>
                    <a:p>
                      <a:pPr algn="ctr" rtl="1"/>
                      <a:r>
                        <a:rPr lang="ar-LB" sz="4000" dirty="0"/>
                        <a:t>إِنجابُ البَنين</a:t>
                      </a:r>
                      <a:endParaRPr lang="en-US" sz="4000" b="1" dirty="0">
                        <a:solidFill>
                          <a:srgbClr val="002060"/>
                        </a:solidFill>
                      </a:endParaRPr>
                    </a:p>
                  </a:txBody>
                  <a:tcPr/>
                </a:tc>
                <a:tc>
                  <a:txBody>
                    <a:bodyPr/>
                    <a:lstStyle/>
                    <a:p>
                      <a:pPr algn="ctr" rtl="1"/>
                      <a:r>
                        <a:rPr lang="ar-LB" sz="4000" dirty="0"/>
                        <a:t>عَدمُ الإِنفِصال</a:t>
                      </a:r>
                      <a:r>
                        <a:rPr lang="ar-LB" sz="4000" baseline="0" dirty="0"/>
                        <a:t> </a:t>
                      </a:r>
                      <a:endParaRPr lang="en-US" sz="4000" dirty="0">
                        <a:solidFill>
                          <a:srgbClr val="002060"/>
                        </a:solidFill>
                      </a:endParaRPr>
                    </a:p>
                  </a:txBody>
                  <a:tcPr/>
                </a:tc>
                <a:extLst>
                  <a:ext uri="{0D108BD9-81ED-4DB2-BD59-A6C34878D82A}">
                    <a16:rowId xmlns:a16="http://schemas.microsoft.com/office/drawing/2014/main" val="10000"/>
                  </a:ext>
                </a:extLst>
              </a:tr>
              <a:tr h="3874483">
                <a:tc>
                  <a:txBody>
                    <a:bodyPr/>
                    <a:lstStyle/>
                    <a:p>
                      <a:pPr algn="ctr"/>
                      <a:endParaRPr lang="ar-LB" sz="3200" dirty="0">
                        <a:solidFill>
                          <a:srgbClr val="002060"/>
                        </a:solidFill>
                        <a:latin typeface="Tahoma" pitchFamily="34" charset="0"/>
                        <a:ea typeface="Tahoma" pitchFamily="34" charset="0"/>
                        <a:cs typeface="+mn-cs"/>
                      </a:endParaRPr>
                    </a:p>
                    <a:p>
                      <a:pPr algn="ctr" rtl="1"/>
                      <a:r>
                        <a:rPr lang="ar-LB" sz="3600" dirty="0">
                          <a:solidFill>
                            <a:schemeClr val="tx2">
                              <a:lumMod val="10000"/>
                            </a:schemeClr>
                          </a:solidFill>
                          <a:latin typeface="Tahoma" pitchFamily="34" charset="0"/>
                          <a:ea typeface="Tahoma" pitchFamily="34" charset="0"/>
                          <a:cs typeface="+mn-cs"/>
                        </a:rPr>
                        <a:t>لا بُدَّ لِلأَزواجِ أَن يَرغَبوا في إِنجاب الأولادِ إن رَزَقَهم اللّهُ ذلك. أمّا رَفض الأولادِ فَهوَ نَفيّ لِلزَّواج</a:t>
                      </a:r>
                      <a:r>
                        <a:rPr lang="ar-LB" sz="3600" dirty="0">
                          <a:solidFill>
                            <a:srgbClr val="002060"/>
                          </a:solidFill>
                          <a:latin typeface="Tahoma" pitchFamily="34" charset="0"/>
                          <a:ea typeface="Tahoma" pitchFamily="34" charset="0"/>
                          <a:cs typeface="+mn-cs"/>
                        </a:rPr>
                        <a:t>.</a:t>
                      </a:r>
                      <a:endParaRPr lang="en-US" sz="3600" dirty="0">
                        <a:solidFill>
                          <a:srgbClr val="002060"/>
                        </a:solidFill>
                        <a:latin typeface="Tahoma" pitchFamily="34" charset="0"/>
                        <a:ea typeface="Tahoma" pitchFamily="34" charset="0"/>
                        <a:cs typeface="Tahoma" pitchFamily="34" charset="0"/>
                      </a:endParaRPr>
                    </a:p>
                    <a:p>
                      <a:pPr algn="ctr" rtl="1"/>
                      <a:endParaRPr lang="en-US" sz="3200" dirty="0">
                        <a:solidFill>
                          <a:srgbClr val="002060"/>
                        </a:solidFill>
                      </a:endParaRPr>
                    </a:p>
                  </a:txBody>
                  <a:tcPr/>
                </a:tc>
                <a:tc>
                  <a:txBody>
                    <a:bodyPr/>
                    <a:lstStyle/>
                    <a:p>
                      <a:pPr algn="ctr" rtl="1"/>
                      <a:endParaRPr lang="ar-LB" sz="3200" dirty="0">
                        <a:latin typeface="Tahoma" pitchFamily="34" charset="0"/>
                        <a:ea typeface="Tahoma" pitchFamily="34" charset="0"/>
                        <a:cs typeface="+mn-cs"/>
                      </a:endParaRPr>
                    </a:p>
                    <a:p>
                      <a:pPr algn="ctr" rtl="1"/>
                      <a:r>
                        <a:rPr lang="ar-LB" sz="3200" dirty="0">
                          <a:latin typeface="Tahoma" pitchFamily="34" charset="0"/>
                          <a:ea typeface="Tahoma" pitchFamily="34" charset="0"/>
                          <a:cs typeface="+mn-cs"/>
                        </a:rPr>
                        <a:t>لَيسَ الزَّواجُ المَسيحِيُّ عَقدًا بَينَ طَرَفَينِ يُمكنُ نَقده، بَل هوَ عَهدٌ عَلى صورَةِ اللّهِ نَحو الإنسانِ لِذَلكَ فَهوَ ثابِتٌ لا يَنَفصِل.</a:t>
                      </a:r>
                      <a:endParaRPr lang="en-US" sz="3200"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22728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3645024"/>
            <a:ext cx="5616624" cy="2932528"/>
          </a:xfrm>
          <a:prstGeom prst="rect">
            <a:avLst/>
          </a:prstGeom>
        </p:spPr>
      </p:pic>
      <p:sp>
        <p:nvSpPr>
          <p:cNvPr id="4" name="Cloud Callout 3"/>
          <p:cNvSpPr/>
          <p:nvPr/>
        </p:nvSpPr>
        <p:spPr>
          <a:xfrm>
            <a:off x="3563888" y="260648"/>
            <a:ext cx="5256584" cy="2880320"/>
          </a:xfrm>
          <a:prstGeom prst="cloudCallout">
            <a:avLst>
              <a:gd name="adj1" fmla="val -22032"/>
              <a:gd name="adj2" fmla="val 96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2">
                    <a:lumMod val="10000"/>
                  </a:schemeClr>
                </a:solidFill>
              </a:rPr>
              <a:t>والآنَ لنتَعَمّق في هَذا السِّر، ونقرأ مَعًا ما قالَهُ القِدّيسُ يوحَنّا الذّهبِيّ الفَمّ عَنه.</a:t>
            </a:r>
            <a:endParaRPr lang="en-US" sz="2800" b="1" dirty="0">
              <a:solidFill>
                <a:schemeClr val="tx2">
                  <a:lumMod val="10000"/>
                </a:schemeClr>
              </a:solidFill>
            </a:endParaRPr>
          </a:p>
        </p:txBody>
      </p:sp>
    </p:spTree>
    <p:custDataLst>
      <p:tags r:id="rId1"/>
    </p:custDataLst>
    <p:extLst>
      <p:ext uri="{BB962C8B-B14F-4D97-AF65-F5344CB8AC3E}">
        <p14:creationId xmlns:p14="http://schemas.microsoft.com/office/powerpoint/2010/main" val="357097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5"/>
            <a:ext cx="9036496" cy="5013176"/>
          </a:xfrm>
        </p:spPr>
        <p:txBody>
          <a:bodyPr>
            <a:normAutofit fontScale="92500"/>
          </a:bodyPr>
          <a:lstStyle/>
          <a:p>
            <a:pPr algn="ctr" rtl="1"/>
            <a:r>
              <a:rPr lang="ar-LB" sz="2400" dirty="0">
                <a:solidFill>
                  <a:schemeClr val="tx2">
                    <a:lumMod val="10000"/>
                  </a:schemeClr>
                </a:solidFill>
              </a:rPr>
              <a:t>هذا السرًّ العَجيب، أَدركَهُ بولُس،  بِأن رأى كائِنين يَترُكان عائِلَتَهما، ليتّحد الواحِدُ بِالآخر بِرَوابطٍ وَثيقةٍ لا تَنفصم عراها. لقد رأى أيضًا الماضي الطويلَ يَضمَحلّ ويتلاشى ويختَفي في اللّحظةِ الأخيرَة، حتّى إنّه صرَخَ قائلاً: يوجدُ شَيءٌ يفوق اختراعَ الإنسان،  والله وحده غرسَه في أعمقِ قلب الإنسان،  وهو التّجاذبُ الّذي يتمكَّنُ من الاتيان بهذا النّكران وهذهِ التضحيَة. وهذا ما جعلَهُ يُرَدّدُ قائلاً: </a:t>
            </a:r>
            <a:r>
              <a:rPr lang="ar-LB" sz="2400" b="1" dirty="0">
                <a:solidFill>
                  <a:schemeClr val="tx2">
                    <a:lumMod val="10000"/>
                  </a:schemeClr>
                </a:solidFill>
              </a:rPr>
              <a:t>"يوجدُ في الحَقيقةِ سِرّ كبير".</a:t>
            </a:r>
            <a:endParaRPr lang="en-US" sz="2400" dirty="0">
              <a:solidFill>
                <a:schemeClr val="tx2">
                  <a:lumMod val="10000"/>
                </a:schemeClr>
              </a:solidFill>
            </a:endParaRPr>
          </a:p>
          <a:p>
            <a:pPr algn="ctr" rtl="1"/>
            <a:r>
              <a:rPr lang="ar-LB" sz="2400" dirty="0">
                <a:solidFill>
                  <a:schemeClr val="tx2">
                    <a:lumMod val="10000"/>
                  </a:schemeClr>
                </a:solidFill>
              </a:rPr>
              <a:t>كلّ ذلكَ رآهُ بولسُ يَجري ويتَحَقّقُ بَينَ المَسيح والكَنيسَة، فَانذهلَ وَتَعجّب. ماذا جرى بَينَ المسيح والكنيسة؟ كما أنّ الرجلَ يتركُ أباه ليلتحقَ بامرأته، كذلكَ المسيحُ تركَ عرشَ الآبِ السّماويّ كي يتعلّقَ بكنيستِه. لم يَدْعُنا إلى نفسه، بل هو نزَلَ إلينا. وعندما نَقول: تركَ عرشَ الآب، لا نفهم هنا أنّه تركَ ألوهيّته، بل أن الألوهيّةَ تنازَلَت مَعه إلينا، إذ أنَّه، وهوَ مَعنا، فإنّه لا يزال مع الآب. وهذا ما جعَلَ بولسُ يُرَدّد قائلاً </a:t>
            </a:r>
            <a:r>
              <a:rPr lang="ar-LB" sz="2400" b="1" dirty="0">
                <a:solidFill>
                  <a:schemeClr val="tx2">
                    <a:lumMod val="10000"/>
                  </a:schemeClr>
                </a:solidFill>
              </a:rPr>
              <a:t>"هنا يوجدُ سِرّ عظيم".</a:t>
            </a:r>
            <a:endParaRPr lang="en-US" sz="2400" dirty="0">
              <a:solidFill>
                <a:schemeClr val="tx2">
                  <a:lumMod val="10000"/>
                </a:schemeClr>
              </a:solidFill>
            </a:endParaRPr>
          </a:p>
          <a:p>
            <a:pPr algn="ctr" rtl="1"/>
            <a:r>
              <a:rPr lang="ar-LB" sz="2400" dirty="0">
                <a:solidFill>
                  <a:schemeClr val="tx2">
                    <a:lumMod val="10000"/>
                  </a:schemeClr>
                </a:solidFill>
              </a:rPr>
              <a:t>هذه هيَ عَظمةُ سِرّ الزّواج ،  وقد عَرَفتموه صورَةً لاتّحادٍ سامٍ، اتّحاد المَسيح بِالكنيسة، فلا تحسبوه أمرًا اعتياديًا، بل احسبوه عمَلاً هامًّا خطرًا. لا تنظر إليهِ من خِلالِ المال،  وليسَ هو بِتجارةِ بُقول، بل هوَ تِجارةُ حياة.</a:t>
            </a:r>
            <a:endParaRPr lang="en-US" sz="2400" dirty="0">
              <a:solidFill>
                <a:schemeClr val="tx2">
                  <a:lumMod val="10000"/>
                </a:schemeClr>
              </a:solidFill>
            </a:endParaRPr>
          </a:p>
          <a:p>
            <a:pPr algn="ctr" rtl="1"/>
            <a:endParaRPr lang="en-US" dirty="0">
              <a:solidFill>
                <a:schemeClr val="tx2">
                  <a:lumMod val="10000"/>
                </a:schemeClr>
              </a:solidFill>
            </a:endParaRPr>
          </a:p>
        </p:txBody>
      </p:sp>
      <p:sp>
        <p:nvSpPr>
          <p:cNvPr id="4" name="Flowchart: Preparation 3"/>
          <p:cNvSpPr/>
          <p:nvPr/>
        </p:nvSpPr>
        <p:spPr>
          <a:xfrm>
            <a:off x="2051720" y="188640"/>
            <a:ext cx="4680520" cy="151216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2">
                    <a:lumMod val="10000"/>
                  </a:schemeClr>
                </a:solidFill>
              </a:rPr>
              <a:t>يوحَنّا</a:t>
            </a:r>
          </a:p>
          <a:p>
            <a:pPr algn="ctr" rtl="1"/>
            <a:r>
              <a:rPr lang="ar-LB" sz="3200" b="1" dirty="0">
                <a:solidFill>
                  <a:schemeClr val="tx2">
                    <a:lumMod val="10000"/>
                  </a:schemeClr>
                </a:solidFill>
              </a:rPr>
              <a:t> الذَّهبِيّ الفَمّ</a:t>
            </a:r>
            <a:endParaRPr lang="en-US" sz="3200" b="1" dirty="0">
              <a:solidFill>
                <a:schemeClr val="tx2">
                  <a:lumMod val="10000"/>
                </a:schemeClr>
              </a:solidFill>
            </a:endParaRPr>
          </a:p>
        </p:txBody>
      </p:sp>
    </p:spTree>
    <p:custDataLst>
      <p:tags r:id="rId1"/>
    </p:custDataLst>
    <p:extLst>
      <p:ext uri="{BB962C8B-B14F-4D97-AF65-F5344CB8AC3E}">
        <p14:creationId xmlns:p14="http://schemas.microsoft.com/office/powerpoint/2010/main" val="382548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974874"/>
            <a:ext cx="8784976" cy="4857403"/>
          </a:xfrm>
        </p:spPr>
        <p:txBody>
          <a:bodyPr>
            <a:normAutofit fontScale="92500" lnSpcReduction="10000"/>
          </a:bodyPr>
          <a:lstStyle/>
          <a:p>
            <a:pPr marL="0" indent="0" algn="r" rtl="1">
              <a:buNone/>
            </a:pPr>
            <a:r>
              <a:rPr lang="fr-FR" dirty="0">
                <a:solidFill>
                  <a:schemeClr val="tx2">
                    <a:lumMod val="10000"/>
                  </a:schemeClr>
                </a:solidFill>
                <a:latin typeface="Tahoma" pitchFamily="34" charset="0"/>
                <a:ea typeface="Tahoma" pitchFamily="34" charset="0"/>
                <a:cs typeface="Tahoma" pitchFamily="34" charset="0"/>
                <a:sym typeface="Wingdings"/>
              </a:rPr>
              <a:t> </a:t>
            </a:r>
            <a:r>
              <a:rPr lang="ar-LB" sz="2800" dirty="0">
                <a:solidFill>
                  <a:schemeClr val="tx2">
                    <a:lumMod val="10000"/>
                  </a:schemeClr>
                </a:solidFill>
                <a:latin typeface="Tahoma" pitchFamily="34" charset="0"/>
                <a:ea typeface="Tahoma" pitchFamily="34" charset="0"/>
                <a:cs typeface="Tahoma" pitchFamily="34" charset="0"/>
              </a:rPr>
              <a:t>الزّواجُ يُرافقُ البَشريّةَ مُنذُ نَشأتها، وَمع ذلكَ تَرى فيه الكنيسةُ رَمزًا وسِرّأ لمحَبّةِ الله لِلبشر لا لأنّ المَسيحَ هُوَ الّذي أوجَدَه. ولكنَّ المسيح أعطاه مفاهيم تَختلفُ تَمامًا عمّا كانَت قَبله (راجع متّى 19 أو مرقس 10). وهذهِ المَفاهيمُ الجَديدةُ جَعلتْ مِن الزّواج المَسيحيّ زواجًا مُميّزًا بينَ التّقاليدِ البَشريّة.</a:t>
            </a:r>
            <a:endParaRPr lang="en-US" sz="2800" dirty="0">
              <a:solidFill>
                <a:schemeClr val="tx2">
                  <a:lumMod val="10000"/>
                </a:schemeClr>
              </a:solidFill>
              <a:latin typeface="Tahoma" pitchFamily="34" charset="0"/>
              <a:ea typeface="Tahoma" pitchFamily="34" charset="0"/>
              <a:cs typeface="Tahoma" pitchFamily="34" charset="0"/>
            </a:endParaRPr>
          </a:p>
          <a:p>
            <a:pPr marL="0" indent="0" algn="r" rtl="1">
              <a:buNone/>
            </a:pPr>
            <a:r>
              <a:rPr lang="fr-FR" sz="2800" dirty="0">
                <a:solidFill>
                  <a:schemeClr val="tx2">
                    <a:lumMod val="10000"/>
                  </a:schemeClr>
                </a:solidFill>
                <a:latin typeface="Tahoma" pitchFamily="34" charset="0"/>
                <a:ea typeface="Tahoma" pitchFamily="34" charset="0"/>
                <a:cs typeface="Tahoma" pitchFamily="34" charset="0"/>
                <a:sym typeface="Wingdings"/>
              </a:rPr>
              <a:t></a:t>
            </a:r>
            <a:r>
              <a:rPr lang="ar-LB" sz="2800" dirty="0">
                <a:solidFill>
                  <a:schemeClr val="tx2">
                    <a:lumMod val="10000"/>
                  </a:schemeClr>
                </a:solidFill>
                <a:latin typeface="Tahoma" pitchFamily="34" charset="0"/>
                <a:ea typeface="Tahoma" pitchFamily="34" charset="0"/>
                <a:cs typeface="Tahoma" pitchFamily="34" charset="0"/>
              </a:rPr>
              <a:t> منَ المُهمّ جدًّا أَن نفهمَ مَقطعَ الرّسالةِ إلى أهلِ أَفسس الّذي يُتلى في حفلة الإكليل، لأنَّ جميع الطّقوس اختارته وقد فسَّرهُ القدِّيس يوحنّا الذهبّي الفمّ كما وَرَد في المُلحق.</a:t>
            </a:r>
            <a:endParaRPr lang="en-US" sz="2800" dirty="0">
              <a:solidFill>
                <a:schemeClr val="tx2">
                  <a:lumMod val="10000"/>
                </a:schemeClr>
              </a:solidFill>
              <a:latin typeface="Tahoma" pitchFamily="34" charset="0"/>
              <a:ea typeface="Tahoma" pitchFamily="34" charset="0"/>
              <a:cs typeface="Tahoma" pitchFamily="34" charset="0"/>
            </a:endParaRPr>
          </a:p>
          <a:p>
            <a:pPr algn="r" rtl="1"/>
            <a:endParaRPr lang="en-US" sz="2800" dirty="0">
              <a:solidFill>
                <a:schemeClr val="tx2">
                  <a:lumMod val="10000"/>
                </a:schemeClr>
              </a:solidFill>
              <a:latin typeface="Tahoma" pitchFamily="34" charset="0"/>
              <a:ea typeface="Tahoma" pitchFamily="34" charset="0"/>
              <a:cs typeface="Tahoma" pitchFamily="34" charset="0"/>
            </a:endParaRPr>
          </a:p>
          <a:p>
            <a:pPr marL="0" indent="0" algn="r" rtl="1">
              <a:buNone/>
            </a:pPr>
            <a:r>
              <a:rPr lang="ar-LB" sz="2800" dirty="0">
                <a:solidFill>
                  <a:schemeClr val="tx2">
                    <a:lumMod val="10000"/>
                  </a:schemeClr>
                </a:solidFill>
                <a:latin typeface="Tahoma" pitchFamily="34" charset="0"/>
                <a:ea typeface="Tahoma" pitchFamily="34" charset="0"/>
                <a:cs typeface="Tahoma" pitchFamily="34" charset="0"/>
              </a:rPr>
              <a:t>● الحُبُّ الحَقيقيُّ لَه مُتطلِّبات. فهوَ لا يَكتفي بالشُّعورِ أو بالإعجابِ أو باللِّقاءِ، بل هو بذلُ الذّات في سبيلِ الآخرِ ومُساهمةٌ فعّالةٌ في إسعادِهِ كي يصلَ إلى ملءِ إنسانيَّتِه.</a:t>
            </a:r>
            <a:endParaRPr lang="en-US" sz="2800" dirty="0">
              <a:solidFill>
                <a:schemeClr val="tx2">
                  <a:lumMod val="10000"/>
                </a:schemeClr>
              </a:solidFill>
              <a:latin typeface="Tahoma" pitchFamily="34" charset="0"/>
              <a:ea typeface="Tahoma" pitchFamily="34" charset="0"/>
              <a:cs typeface="Tahoma" pitchFamily="34" charset="0"/>
            </a:endParaRPr>
          </a:p>
          <a:p>
            <a:pPr algn="r" rtl="1"/>
            <a:endParaRPr lang="en-US" dirty="0">
              <a:latin typeface="Tahoma" pitchFamily="34" charset="0"/>
              <a:ea typeface="Tahoma" pitchFamily="34" charset="0"/>
              <a:cs typeface="Tahoma" pitchFamily="34" charset="0"/>
            </a:endParaRPr>
          </a:p>
        </p:txBody>
      </p:sp>
      <p:sp>
        <p:nvSpPr>
          <p:cNvPr id="4" name="Flowchart: Punched Tape 3"/>
          <p:cNvSpPr/>
          <p:nvPr/>
        </p:nvSpPr>
        <p:spPr>
          <a:xfrm>
            <a:off x="5652120" y="332656"/>
            <a:ext cx="2952328" cy="12961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2">
                    <a:lumMod val="10000"/>
                  </a:schemeClr>
                </a:solidFill>
              </a:rPr>
              <a:t>لِنَتَذَكَّر</a:t>
            </a:r>
            <a:endParaRPr lang="en-US" sz="2800" b="1" dirty="0">
              <a:solidFill>
                <a:schemeClr val="tx2">
                  <a:lumMod val="10000"/>
                </a:schemeClr>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632" y="-171400"/>
            <a:ext cx="2837283" cy="1890340"/>
          </a:xfrm>
          <a:prstGeom prst="rect">
            <a:avLst/>
          </a:prstGeom>
        </p:spPr>
      </p:pic>
    </p:spTree>
    <p:custDataLst>
      <p:tags r:id="rId1"/>
    </p:custDataLst>
    <p:extLst>
      <p:ext uri="{BB962C8B-B14F-4D97-AF65-F5344CB8AC3E}">
        <p14:creationId xmlns:p14="http://schemas.microsoft.com/office/powerpoint/2010/main" val="28770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8229600" cy="4857403"/>
          </a:xfrm>
        </p:spPr>
        <p:txBody>
          <a:bodyPr>
            <a:noAutofit/>
          </a:bodyPr>
          <a:lstStyle/>
          <a:p>
            <a:pPr algn="r" rtl="1"/>
            <a:endParaRPr lang="en-US" sz="3000" dirty="0">
              <a:solidFill>
                <a:schemeClr val="tx2">
                  <a:lumMod val="10000"/>
                </a:schemeClr>
              </a:solidFill>
              <a:latin typeface="Tahoma" pitchFamily="34" charset="0"/>
              <a:ea typeface="Tahoma" pitchFamily="34" charset="0"/>
              <a:cs typeface="Tahoma" pitchFamily="34" charset="0"/>
            </a:endParaRPr>
          </a:p>
          <a:p>
            <a:pPr marL="0" indent="0" algn="r" rtl="1">
              <a:buNone/>
            </a:pPr>
            <a:r>
              <a:rPr lang="ar-LB" sz="3000" dirty="0">
                <a:solidFill>
                  <a:schemeClr val="tx2">
                    <a:lumMod val="10000"/>
                  </a:schemeClr>
                </a:solidFill>
                <a:latin typeface="Tahoma" pitchFamily="34" charset="0"/>
                <a:ea typeface="Tahoma" pitchFamily="34" charset="0"/>
                <a:cs typeface="Tahoma" pitchFamily="34" charset="0"/>
              </a:rPr>
              <a:t>● العائِلةُ هِي المَكانُ الّذي يَختَبِرُ فيهِ الإِنسانُ الحُبَّ ويُهيِّئُ مُستقبلَه فيه.</a:t>
            </a:r>
            <a:endParaRPr lang="en-US" sz="3000" dirty="0">
              <a:solidFill>
                <a:schemeClr val="tx2">
                  <a:lumMod val="10000"/>
                </a:schemeClr>
              </a:solidFill>
              <a:latin typeface="Tahoma" pitchFamily="34" charset="0"/>
              <a:ea typeface="Tahoma" pitchFamily="34" charset="0"/>
              <a:cs typeface="Tahoma" pitchFamily="34" charset="0"/>
            </a:endParaRPr>
          </a:p>
          <a:p>
            <a:pPr marL="0" indent="0" algn="r" rtl="1">
              <a:buNone/>
            </a:pPr>
            <a:r>
              <a:rPr lang="ar-LB" sz="3000" dirty="0">
                <a:solidFill>
                  <a:schemeClr val="tx2">
                    <a:lumMod val="10000"/>
                  </a:schemeClr>
                </a:solidFill>
                <a:latin typeface="Tahoma" pitchFamily="34" charset="0"/>
                <a:ea typeface="Tahoma" pitchFamily="34" charset="0"/>
                <a:cs typeface="Tahoma" pitchFamily="34" charset="0"/>
              </a:rPr>
              <a:t>● </a:t>
            </a:r>
            <a:r>
              <a:rPr lang="ar-LB" sz="3000" b="1" dirty="0">
                <a:solidFill>
                  <a:schemeClr val="tx2">
                    <a:lumMod val="10000"/>
                  </a:schemeClr>
                </a:solidFill>
                <a:latin typeface="Tahoma" pitchFamily="34" charset="0"/>
                <a:ea typeface="Tahoma" pitchFamily="34" charset="0"/>
                <a:cs typeface="Tahoma" pitchFamily="34" charset="0"/>
              </a:rPr>
              <a:t> الزَّواجُ هُوَ سِرٌّ </a:t>
            </a:r>
            <a:r>
              <a:rPr lang="ar-LB" sz="3000" dirty="0">
                <a:solidFill>
                  <a:schemeClr val="tx2">
                    <a:lumMod val="10000"/>
                  </a:schemeClr>
                </a:solidFill>
                <a:latin typeface="Tahoma" pitchFamily="34" charset="0"/>
                <a:ea typeface="Tahoma" pitchFamily="34" charset="0"/>
                <a:cs typeface="Tahoma" pitchFamily="34" charset="0"/>
              </a:rPr>
              <a:t>يُبنى عَلى عَلاقةِ الحُبِّ الصَّحيحة.</a:t>
            </a:r>
            <a:endParaRPr lang="en-US" sz="3000" dirty="0">
              <a:solidFill>
                <a:schemeClr val="tx2">
                  <a:lumMod val="10000"/>
                </a:schemeClr>
              </a:solidFill>
              <a:latin typeface="Tahoma" pitchFamily="34" charset="0"/>
              <a:ea typeface="Tahoma" pitchFamily="34" charset="0"/>
              <a:cs typeface="Tahoma" pitchFamily="34" charset="0"/>
            </a:endParaRPr>
          </a:p>
          <a:p>
            <a:pPr marL="0" indent="0" algn="r" rtl="1">
              <a:buNone/>
            </a:pPr>
            <a:r>
              <a:rPr lang="ar-LB" sz="3000" dirty="0">
                <a:solidFill>
                  <a:schemeClr val="tx2">
                    <a:lumMod val="10000"/>
                  </a:schemeClr>
                </a:solidFill>
                <a:latin typeface="Tahoma" pitchFamily="34" charset="0"/>
                <a:ea typeface="Tahoma" pitchFamily="34" charset="0"/>
                <a:cs typeface="Tahoma" pitchFamily="34" charset="0"/>
              </a:rPr>
              <a:t>● وقَد أَضفَى المَسيحُ عَليه مَفاهيمَ تَختلفُ تَمامًا عَمَّا كانَت قبلَهُ من حَيثُ الأمانةِ وَالمَحبَّة وديمومة الزّواج، وأعادَهُ إلى هدفِهِ الأوَّلِ حيثُ يترُكُ الرّجُلُ أباهُ وأُمهُ وَيَتبعُ إِمرأتَهُ. وجَعَلهُ رمزًا لِمَحبَّةِ اللَّهِ للعالَم.</a:t>
            </a:r>
            <a:endParaRPr lang="en-US" sz="3000" dirty="0">
              <a:solidFill>
                <a:schemeClr val="tx2">
                  <a:lumMod val="10000"/>
                </a:schemeClr>
              </a:solidFill>
              <a:latin typeface="Tahoma" pitchFamily="34" charset="0"/>
              <a:ea typeface="Tahoma" pitchFamily="34" charset="0"/>
              <a:cs typeface="Tahoma" pitchFamily="34" charset="0"/>
            </a:endParaRPr>
          </a:p>
        </p:txBody>
      </p:sp>
      <p:sp>
        <p:nvSpPr>
          <p:cNvPr id="4" name="Flowchart: Punched Tape 3"/>
          <p:cNvSpPr/>
          <p:nvPr/>
        </p:nvSpPr>
        <p:spPr>
          <a:xfrm>
            <a:off x="5652120" y="332656"/>
            <a:ext cx="2952328" cy="12961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2">
                    <a:lumMod val="10000"/>
                  </a:schemeClr>
                </a:solidFill>
              </a:rPr>
              <a:t>لِنتَذَكَّر</a:t>
            </a:r>
            <a:endParaRPr lang="en-US" sz="2800" b="1" dirty="0">
              <a:solidFill>
                <a:schemeClr val="tx2">
                  <a:lumMod val="10000"/>
                </a:schemeClr>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32544"/>
            <a:ext cx="2837283" cy="1890340"/>
          </a:xfrm>
          <a:prstGeom prst="rect">
            <a:avLst/>
          </a:prstGeom>
        </p:spPr>
      </p:pic>
    </p:spTree>
    <p:custDataLst>
      <p:tags r:id="rId1"/>
    </p:custDataLst>
    <p:extLst>
      <p:ext uri="{BB962C8B-B14F-4D97-AF65-F5344CB8AC3E}">
        <p14:creationId xmlns:p14="http://schemas.microsoft.com/office/powerpoint/2010/main" val="293158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2348880"/>
            <a:ext cx="6083279" cy="1283905"/>
          </a:xfrm>
        </p:spPr>
        <p:txBody>
          <a:bodyPr>
            <a:normAutofit fontScale="92500" lnSpcReduction="20000"/>
          </a:bodyPr>
          <a:lstStyle/>
          <a:p>
            <a:pPr rtl="1"/>
            <a:r>
              <a:rPr lang="ar-LB" sz="50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ar-LB" sz="5400" b="1" dirty="0">
                <a:solidFill>
                  <a:srgbClr val="C00000"/>
                </a:solidFill>
              </a:rPr>
              <a:t>إنَّ هَذا السِّرّ لعَظيم </a:t>
            </a:r>
            <a:r>
              <a:rPr lang="ar-LB" sz="5000" b="1" dirty="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n-US" sz="5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635896" y="332656"/>
            <a:ext cx="3980756" cy="1203768"/>
          </a:xfrm>
          <a:prstGeom prst="rect">
            <a:avLst/>
          </a:prstGeom>
        </p:spPr>
        <p:txBody>
          <a:bodyPr vert="horz" lIns="91440" tIns="45720" rIns="91440" bIns="45720" rtlCol="0" anchor="b">
            <a:normAutofit fontScale="90000"/>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LB"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rPr>
              <a:t>اللِّقاءُ </a:t>
            </a:r>
            <a:r>
              <a:rPr lang="ar-LB" sz="5400" b="1" dirty="0">
                <a:solidFill>
                  <a:schemeClr val="accent1"/>
                </a:solidFill>
                <a:latin typeface="Tahoma" panose="020B0604030504040204" pitchFamily="34" charset="0"/>
                <a:ea typeface="Tahoma" panose="020B0604030504040204" pitchFamily="34" charset="0"/>
                <a:cs typeface="Tahoma" panose="020B0604030504040204" pitchFamily="34" charset="0"/>
              </a:rPr>
              <a:t>التّاسِع</a:t>
            </a:r>
            <a:endParaRPr kumimoji="0" lang="en-US"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Vertical Scroll 1"/>
          <p:cNvSpPr/>
          <p:nvPr/>
        </p:nvSpPr>
        <p:spPr>
          <a:xfrm>
            <a:off x="251520" y="3861048"/>
            <a:ext cx="3888432" cy="288032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bg1"/>
                </a:solidFill>
              </a:rPr>
              <a:t>فَيَصيرُ الإِثنان</a:t>
            </a:r>
          </a:p>
          <a:p>
            <a:pPr algn="ctr" rtl="1"/>
            <a:r>
              <a:rPr lang="ar-LB" sz="3200" b="1" dirty="0">
                <a:solidFill>
                  <a:schemeClr val="bg1"/>
                </a:solidFill>
              </a:rPr>
              <a:t>جَسَدًا واحِدًا</a:t>
            </a:r>
          </a:p>
          <a:p>
            <a:pPr algn="ctr" rtl="1"/>
            <a:r>
              <a:rPr lang="ar-LB" sz="3200" b="1" dirty="0">
                <a:solidFill>
                  <a:schemeClr val="bg1"/>
                </a:solidFill>
              </a:rPr>
              <a:t>أفسس </a:t>
            </a:r>
          </a:p>
          <a:p>
            <a:pPr algn="ctr" rtl="1"/>
            <a:r>
              <a:rPr lang="ar-LB" sz="3200" b="1" dirty="0">
                <a:solidFill>
                  <a:schemeClr val="bg1"/>
                </a:solidFill>
              </a:rPr>
              <a:t>5 /31</a:t>
            </a:r>
            <a:endParaRPr lang="en-US" sz="3200" b="1" dirty="0">
              <a:solidFill>
                <a:schemeClr val="bg1"/>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652120" y="4005064"/>
            <a:ext cx="3401913" cy="2791147"/>
          </a:xfrm>
          <a:prstGeom prst="rect">
            <a:avLst/>
          </a:prstGeom>
        </p:spPr>
      </p:pic>
    </p:spTree>
    <p:custDataLst>
      <p:tags r:id="rId1"/>
    </p:custDataLst>
    <p:extLst>
      <p:ext uri="{BB962C8B-B14F-4D97-AF65-F5344CB8AC3E}">
        <p14:creationId xmlns:p14="http://schemas.microsoft.com/office/powerpoint/2010/main" val="26150385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376" y="1820888"/>
            <a:ext cx="9289032" cy="5040560"/>
          </a:xfrm>
        </p:spPr>
        <p:txBody>
          <a:bodyPr>
            <a:normAutofit/>
          </a:bodyPr>
          <a:lstStyle/>
          <a:p>
            <a:pPr lvl="3" algn="r" rtl="1"/>
            <a:endParaRPr lang="ar-LB" sz="2900" dirty="0"/>
          </a:p>
          <a:p>
            <a:pPr lvl="3" algn="r" rtl="1"/>
            <a:endParaRPr lang="ar-LB" sz="2900" dirty="0"/>
          </a:p>
          <a:p>
            <a:pPr lvl="3" algn="r" rtl="1"/>
            <a:endParaRPr lang="ar-LB" sz="2900" dirty="0"/>
          </a:p>
          <a:p>
            <a:pPr marL="685800" lvl="3" indent="0" algn="r" rtl="1">
              <a:buNone/>
            </a:pPr>
            <a:endParaRPr lang="ar-LB" sz="2900" dirty="0"/>
          </a:p>
          <a:p>
            <a:pPr marL="685800" lvl="3" indent="0" algn="r" rtl="1">
              <a:buNone/>
            </a:pPr>
            <a:r>
              <a:rPr lang="ar-LB" sz="2900" dirty="0">
                <a:solidFill>
                  <a:schemeClr val="tx2">
                    <a:lumMod val="10000"/>
                  </a:schemeClr>
                </a:solidFill>
              </a:rPr>
              <a:t>أيُّها الأحبّاء، فلنُحِبَّ بَعضُنا بعضاً، لأنَّ المحبَّةَ من الله. وكُلُّ مَن يُحِبُّ هوَ مولودٌ منَ اللهَ، ويَعرِفُ الله. ومَن لا يُحِبُّ لمْ يعرِفِ الله، لأنَّ اللهَ محبَّة. وبهذا ظهَرَتْ محبَّةُ اللهِ لنا، أنَّ اللهَ أرسَلَ ابنهُ الوحيدَ الى العالم، لِنَحيا بِه. بهذا تكونُ المحبَّة، لا بأنَّنا نحنُ احببنا الله، بل بأنَّ اللهَ نفسَهُ أحبَّنا، وأرسَلَ ابنهُ كفّارَةً لخطايانا. </a:t>
            </a:r>
            <a:endParaRPr lang="en-US" dirty="0">
              <a:solidFill>
                <a:schemeClr val="tx2">
                  <a:lumMod val="10000"/>
                </a:schemeClr>
              </a:solidFill>
            </a:endParaRPr>
          </a:p>
        </p:txBody>
      </p:sp>
      <p:sp>
        <p:nvSpPr>
          <p:cNvPr id="5" name="Horizontal Scroll 4"/>
          <p:cNvSpPr/>
          <p:nvPr/>
        </p:nvSpPr>
        <p:spPr>
          <a:xfrm>
            <a:off x="4499992" y="22324"/>
            <a:ext cx="3816424" cy="1584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LB" sz="4500" b="1" dirty="0">
              <a:solidFill>
                <a:schemeClr val="tx2">
                  <a:lumMod val="10000"/>
                </a:schemeClr>
              </a:solidFill>
            </a:endParaRPr>
          </a:p>
          <a:p>
            <a:pPr algn="r" rtl="1"/>
            <a:r>
              <a:rPr lang="ar-LB" sz="4500" b="1" dirty="0">
                <a:solidFill>
                  <a:schemeClr val="tx2">
                    <a:lumMod val="10000"/>
                  </a:schemeClr>
                </a:solidFill>
              </a:rPr>
              <a:t>نُصَلّي مَعًا </a:t>
            </a:r>
            <a:br>
              <a:rPr lang="ar-LB" sz="4500" b="1" dirty="0">
                <a:solidFill>
                  <a:schemeClr val="tx2">
                    <a:lumMod val="10000"/>
                  </a:schemeClr>
                </a:solidFill>
              </a:rPr>
            </a:br>
            <a:endParaRPr lang="en-US" sz="4500" b="1" dirty="0">
              <a:solidFill>
                <a:schemeClr val="tx2">
                  <a:lumMod val="10000"/>
                </a:schemeClr>
              </a:solidFill>
            </a:endParaRPr>
          </a:p>
        </p:txBody>
      </p:sp>
      <p:sp>
        <p:nvSpPr>
          <p:cNvPr id="6" name="Rounded Rectangle 5"/>
          <p:cNvSpPr/>
          <p:nvPr/>
        </p:nvSpPr>
        <p:spPr>
          <a:xfrm>
            <a:off x="4788024" y="2276872"/>
            <a:ext cx="3888432" cy="108012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dirty="0">
                <a:solidFill>
                  <a:schemeClr val="tx2">
                    <a:lumMod val="10000"/>
                  </a:schemeClr>
                </a:solidFill>
              </a:rPr>
              <a:t>نَقرأُ وَنَتَأمّلُ في النَّصِّ التّالي</a:t>
            </a:r>
            <a:endParaRPr lang="en-US" sz="3500" dirty="0">
              <a:solidFill>
                <a:schemeClr val="tx2">
                  <a:lumMod val="10000"/>
                </a:schemeClr>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23528" y="188640"/>
            <a:ext cx="2736304" cy="3528392"/>
          </a:xfrm>
          <a:prstGeom prst="rect">
            <a:avLst/>
          </a:prstGeom>
        </p:spPr>
      </p:pic>
    </p:spTree>
    <p:custDataLst>
      <p:tags r:id="rId1"/>
    </p:custDataLst>
    <p:extLst>
      <p:ext uri="{BB962C8B-B14F-4D97-AF65-F5344CB8AC3E}">
        <p14:creationId xmlns:p14="http://schemas.microsoft.com/office/powerpoint/2010/main" val="164656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 y="1052736"/>
            <a:ext cx="9001000" cy="2232248"/>
          </a:xfrm>
          <a:solidFill>
            <a:schemeClr val="accent1">
              <a:lumMod val="40000"/>
              <a:lumOff val="60000"/>
            </a:schemeClr>
          </a:solidFill>
        </p:spPr>
        <p:txBody>
          <a:bodyPr>
            <a:normAutofit fontScale="90000"/>
          </a:bodyPr>
          <a:lstStyle/>
          <a:p>
            <a:pPr algn="r" rtl="1"/>
            <a:br>
              <a:rPr lang="ar-LB" sz="2700" b="0" dirty="0"/>
            </a:br>
            <a:br>
              <a:rPr lang="ar-LB" sz="3100" b="0" dirty="0"/>
            </a:br>
            <a:r>
              <a:rPr lang="ar-LB" sz="3100" b="0" dirty="0">
                <a:solidFill>
                  <a:schemeClr val="tx2">
                    <a:lumMod val="10000"/>
                  </a:schemeClr>
                </a:solidFill>
              </a:rPr>
              <a:t>ي</a:t>
            </a:r>
            <a:r>
              <a:rPr lang="ar-LB" sz="3100" dirty="0">
                <a:solidFill>
                  <a:schemeClr val="tx2">
                    <a:lumMod val="10000"/>
                  </a:schemeClr>
                </a:solidFill>
              </a:rPr>
              <a:t>ا </a:t>
            </a:r>
            <a:r>
              <a:rPr lang="ar-LB" sz="3100" b="0" dirty="0">
                <a:solidFill>
                  <a:schemeClr val="tx2">
                    <a:lumMod val="10000"/>
                  </a:schemeClr>
                </a:solidFill>
              </a:rPr>
              <a:t>رَبّ إلى السَّماءِ مَحَبّتكُ وَإلى الغُيوم أَمانَتُك.</a:t>
            </a:r>
            <a:br>
              <a:rPr lang="ar-LB" sz="3100" b="0" dirty="0">
                <a:solidFill>
                  <a:schemeClr val="tx2">
                    <a:lumMod val="10000"/>
                  </a:schemeClr>
                </a:solidFill>
              </a:rPr>
            </a:br>
            <a:r>
              <a:rPr lang="ar-LB" sz="3100" b="0" dirty="0">
                <a:solidFill>
                  <a:schemeClr val="tx2">
                    <a:lumMod val="10000"/>
                  </a:schemeClr>
                </a:solidFill>
              </a:rPr>
              <a:t>عَدلك مثل الجِبال، وأحكامُك غَمرٌ عظيمٌ.</a:t>
            </a:r>
            <a:br>
              <a:rPr lang="ar-LB" sz="3100" b="0" dirty="0">
                <a:solidFill>
                  <a:schemeClr val="tx2">
                    <a:lumMod val="10000"/>
                  </a:schemeClr>
                </a:solidFill>
              </a:rPr>
            </a:br>
            <a:r>
              <a:rPr lang="ar-LB" sz="3100" b="0" dirty="0">
                <a:solidFill>
                  <a:schemeClr val="tx2">
                    <a:lumMod val="10000"/>
                  </a:schemeClr>
                </a:solidFill>
              </a:rPr>
              <a:t>اللّهم ما أثمنَ مَحَبّتك، إن بَني البشرِ بظلّ جَناحَيك يَعتَصمون.</a:t>
            </a:r>
            <a:br>
              <a:rPr lang="ar-LB" sz="3100" b="0" dirty="0">
                <a:solidFill>
                  <a:schemeClr val="tx2">
                    <a:lumMod val="10000"/>
                  </a:schemeClr>
                </a:solidFill>
              </a:rPr>
            </a:br>
            <a:r>
              <a:rPr lang="ar-LB" sz="3100" b="0" dirty="0">
                <a:solidFill>
                  <a:schemeClr val="tx2">
                    <a:lumMod val="10000"/>
                  </a:schemeClr>
                </a:solidFill>
              </a:rPr>
              <a:t>يَرتوون مِن فيضِ بَيتك، لأن عندكَ يُنبوع الحَياة، وَبِنورك نُعاينُ النّور</a:t>
            </a:r>
            <a:br>
              <a:rPr lang="en-US" sz="3100" dirty="0">
                <a:solidFill>
                  <a:schemeClr val="tx2">
                    <a:lumMod val="10000"/>
                  </a:schemeClr>
                </a:solidFill>
              </a:rPr>
            </a:br>
            <a:r>
              <a:rPr lang="ar-LB" dirty="0">
                <a:solidFill>
                  <a:schemeClr val="tx2">
                    <a:lumMod val="10000"/>
                  </a:schemeClr>
                </a:solidFill>
              </a:rPr>
              <a:t> </a:t>
            </a:r>
            <a:br>
              <a:rPr lang="ar-LB" dirty="0">
                <a:solidFill>
                  <a:schemeClr val="tx2">
                    <a:lumMod val="10000"/>
                  </a:schemeClr>
                </a:solidFill>
              </a:rPr>
            </a:br>
            <a:endParaRPr lang="en-US" dirty="0">
              <a:solidFill>
                <a:schemeClr val="tx2">
                  <a:lumMod val="10000"/>
                </a:schemeClr>
              </a:solidFill>
            </a:endParaRPr>
          </a:p>
        </p:txBody>
      </p:sp>
      <p:sp>
        <p:nvSpPr>
          <p:cNvPr id="3" name="Content Placeholder 2"/>
          <p:cNvSpPr>
            <a:spLocks noGrp="1"/>
          </p:cNvSpPr>
          <p:nvPr>
            <p:ph idx="1"/>
          </p:nvPr>
        </p:nvSpPr>
        <p:spPr>
          <a:xfrm>
            <a:off x="34230" y="4077072"/>
            <a:ext cx="8892480" cy="2664296"/>
          </a:xfrm>
          <a:solidFill>
            <a:schemeClr val="accent1">
              <a:lumMod val="40000"/>
              <a:lumOff val="60000"/>
            </a:schemeClr>
          </a:solidFill>
        </p:spPr>
        <p:txBody>
          <a:bodyPr>
            <a:normAutofit/>
          </a:bodyPr>
          <a:lstStyle/>
          <a:p>
            <a:pPr algn="r" rtl="1"/>
            <a:r>
              <a:rPr lang="ar-LB" sz="2000" b="1" dirty="0">
                <a:solidFill>
                  <a:schemeClr val="tx2">
                    <a:lumMod val="10000"/>
                  </a:schemeClr>
                </a:solidFill>
              </a:rPr>
              <a:t>إ</a:t>
            </a:r>
            <a:r>
              <a:rPr lang="ar-SA" sz="2000" b="1" dirty="0">
                <a:solidFill>
                  <a:schemeClr val="tx2">
                    <a:lumMod val="10000"/>
                  </a:schemeClr>
                </a:solidFill>
              </a:rPr>
              <a:t>جع</a:t>
            </a:r>
            <a:r>
              <a:rPr lang="ar-LB" sz="2000" b="1" dirty="0">
                <a:solidFill>
                  <a:schemeClr val="tx2">
                    <a:lumMod val="10000"/>
                  </a:schemeClr>
                </a:solidFill>
              </a:rPr>
              <a:t>َ</a:t>
            </a:r>
            <a:r>
              <a:rPr lang="ar-SA" sz="2000" b="1" dirty="0">
                <a:solidFill>
                  <a:schemeClr val="tx2">
                    <a:lumMod val="10000"/>
                  </a:schemeClr>
                </a:solidFill>
              </a:rPr>
              <a:t>ل</a:t>
            </a:r>
            <a:r>
              <a:rPr lang="ar-LB" sz="2000" b="1" dirty="0">
                <a:solidFill>
                  <a:schemeClr val="tx2">
                    <a:lumMod val="10000"/>
                  </a:schemeClr>
                </a:solidFill>
              </a:rPr>
              <a:t>ْ</a:t>
            </a:r>
            <a:r>
              <a:rPr lang="ar-SA" sz="2000" b="1" dirty="0">
                <a:solidFill>
                  <a:schemeClr val="tx2">
                    <a:lumMod val="10000"/>
                  </a:schemeClr>
                </a:solidFill>
              </a:rPr>
              <a:t>ني ك</a:t>
            </a:r>
            <a:r>
              <a:rPr lang="ar-LB" sz="2000" b="1" dirty="0">
                <a:solidFill>
                  <a:schemeClr val="tx2">
                    <a:lumMod val="10000"/>
                  </a:schemeClr>
                </a:solidFill>
              </a:rPr>
              <a:t>َ</a:t>
            </a:r>
            <a:r>
              <a:rPr lang="ar-SA" sz="2000" b="1" dirty="0">
                <a:solidFill>
                  <a:schemeClr val="tx2">
                    <a:lumMod val="10000"/>
                  </a:schemeClr>
                </a:solidFill>
              </a:rPr>
              <a:t>خاتم</a:t>
            </a:r>
            <a:endParaRPr lang="en-US" sz="2000" dirty="0">
              <a:solidFill>
                <a:schemeClr val="tx2">
                  <a:lumMod val="10000"/>
                </a:schemeClr>
              </a:solidFill>
            </a:endParaRPr>
          </a:p>
          <a:p>
            <a:pPr algn="r" rtl="1"/>
            <a:r>
              <a:rPr lang="ar-LB" sz="2000" b="1" dirty="0">
                <a:solidFill>
                  <a:schemeClr val="tx2">
                    <a:lumMod val="10000"/>
                  </a:schemeClr>
                </a:solidFill>
              </a:rPr>
              <a:t>إِ</a:t>
            </a:r>
            <a:r>
              <a:rPr lang="ar-SA" sz="2000" b="1" dirty="0">
                <a:solidFill>
                  <a:schemeClr val="tx2">
                    <a:lumMod val="10000"/>
                  </a:schemeClr>
                </a:solidFill>
              </a:rPr>
              <a:t>جع</a:t>
            </a:r>
            <a:r>
              <a:rPr lang="ar-LB" sz="2000" b="1" dirty="0">
                <a:solidFill>
                  <a:schemeClr val="tx2">
                    <a:lumMod val="10000"/>
                  </a:schemeClr>
                </a:solidFill>
              </a:rPr>
              <a:t>َ</a:t>
            </a:r>
            <a:r>
              <a:rPr lang="ar-SA" sz="2000" b="1" dirty="0">
                <a:solidFill>
                  <a:schemeClr val="tx2">
                    <a:lumMod val="10000"/>
                  </a:schemeClr>
                </a:solidFill>
              </a:rPr>
              <a:t>ل</a:t>
            </a:r>
            <a:r>
              <a:rPr lang="ar-LB" sz="2000" b="1" dirty="0">
                <a:solidFill>
                  <a:schemeClr val="tx2">
                    <a:lumMod val="10000"/>
                  </a:schemeClr>
                </a:solidFill>
              </a:rPr>
              <a:t>ْ</a:t>
            </a:r>
            <a:r>
              <a:rPr lang="ar-SA" sz="2000" b="1" dirty="0">
                <a:solidFill>
                  <a:schemeClr val="tx2">
                    <a:lumMod val="10000"/>
                  </a:schemeClr>
                </a:solidFill>
              </a:rPr>
              <a:t>ني ك</a:t>
            </a:r>
            <a:r>
              <a:rPr lang="ar-LB" sz="2000" b="1" dirty="0">
                <a:solidFill>
                  <a:schemeClr val="tx2">
                    <a:lumMod val="10000"/>
                  </a:schemeClr>
                </a:solidFill>
              </a:rPr>
              <a:t>َ</a:t>
            </a:r>
            <a:r>
              <a:rPr lang="ar-SA" sz="2000" b="1" dirty="0">
                <a:solidFill>
                  <a:schemeClr val="tx2">
                    <a:lumMod val="10000"/>
                  </a:schemeClr>
                </a:solidFill>
              </a:rPr>
              <a:t>خاتم ع</a:t>
            </a:r>
            <a:r>
              <a:rPr lang="ar-LB" sz="2000" b="1" dirty="0">
                <a:solidFill>
                  <a:schemeClr val="tx2">
                    <a:lumMod val="10000"/>
                  </a:schemeClr>
                </a:solidFill>
              </a:rPr>
              <a:t>َ</a:t>
            </a:r>
            <a:r>
              <a:rPr lang="ar-SA" sz="2000" b="1" dirty="0">
                <a:solidFill>
                  <a:schemeClr val="tx2">
                    <a:lumMod val="10000"/>
                  </a:schemeClr>
                </a:solidFill>
              </a:rPr>
              <a:t>لى قلبك</a:t>
            </a:r>
            <a:r>
              <a:rPr lang="ar-LB" sz="2000" b="1" dirty="0">
                <a:solidFill>
                  <a:schemeClr val="tx2">
                    <a:lumMod val="10000"/>
                  </a:schemeClr>
                </a:solidFill>
              </a:rPr>
              <a:t>َ</a:t>
            </a:r>
            <a:r>
              <a:rPr lang="ar-SA" sz="2000" b="1" dirty="0">
                <a:solidFill>
                  <a:schemeClr val="tx2">
                    <a:lumMod val="10000"/>
                  </a:schemeClr>
                </a:solidFill>
              </a:rPr>
              <a:t> 	ك</a:t>
            </a:r>
            <a:r>
              <a:rPr lang="ar-LB" sz="2000" b="1" dirty="0">
                <a:solidFill>
                  <a:schemeClr val="tx2">
                    <a:lumMod val="10000"/>
                  </a:schemeClr>
                </a:solidFill>
              </a:rPr>
              <a:t>َ</a:t>
            </a:r>
            <a:r>
              <a:rPr lang="ar-SA" sz="2000" b="1" dirty="0">
                <a:solidFill>
                  <a:schemeClr val="tx2">
                    <a:lumMod val="10000"/>
                  </a:schemeClr>
                </a:solidFill>
              </a:rPr>
              <a:t>ع</a:t>
            </a:r>
            <a:r>
              <a:rPr lang="ar-LB" sz="2000" b="1" dirty="0">
                <a:solidFill>
                  <a:schemeClr val="tx2">
                    <a:lumMod val="10000"/>
                  </a:schemeClr>
                </a:solidFill>
              </a:rPr>
              <a:t>َ</a:t>
            </a:r>
            <a:r>
              <a:rPr lang="ar-SA" sz="2000" b="1" dirty="0">
                <a:solidFill>
                  <a:schemeClr val="tx2">
                    <a:lumMod val="10000"/>
                  </a:schemeClr>
                </a:solidFill>
              </a:rPr>
              <a:t>لامة</a:t>
            </a:r>
            <a:r>
              <a:rPr lang="ar-LB" sz="2000" b="1" dirty="0">
                <a:solidFill>
                  <a:schemeClr val="tx2">
                    <a:lumMod val="10000"/>
                  </a:schemeClr>
                </a:solidFill>
              </a:rPr>
              <a:t>ٍ</a:t>
            </a:r>
            <a:r>
              <a:rPr lang="ar-SA" sz="2000" b="1" dirty="0">
                <a:solidFill>
                  <a:schemeClr val="tx2">
                    <a:lumMod val="10000"/>
                  </a:schemeClr>
                </a:solidFill>
              </a:rPr>
              <a:t> ع</a:t>
            </a:r>
            <a:r>
              <a:rPr lang="ar-LB" sz="2000" b="1" dirty="0">
                <a:solidFill>
                  <a:schemeClr val="tx2">
                    <a:lumMod val="10000"/>
                  </a:schemeClr>
                </a:solidFill>
              </a:rPr>
              <a:t>َ</a:t>
            </a:r>
            <a:r>
              <a:rPr lang="ar-SA" sz="2000" b="1" dirty="0">
                <a:solidFill>
                  <a:schemeClr val="tx2">
                    <a:lumMod val="10000"/>
                  </a:schemeClr>
                </a:solidFill>
              </a:rPr>
              <a:t>لى ذ</a:t>
            </a:r>
            <a:r>
              <a:rPr lang="ar-LB" sz="2000" b="1" dirty="0">
                <a:solidFill>
                  <a:schemeClr val="tx2">
                    <a:lumMod val="10000"/>
                  </a:schemeClr>
                </a:solidFill>
              </a:rPr>
              <a:t>ِ</a:t>
            </a:r>
            <a:r>
              <a:rPr lang="ar-SA" sz="2000" b="1" dirty="0">
                <a:solidFill>
                  <a:schemeClr val="tx2">
                    <a:lumMod val="10000"/>
                  </a:schemeClr>
                </a:solidFill>
              </a:rPr>
              <a:t>راعك</a:t>
            </a:r>
            <a:r>
              <a:rPr lang="ar-LB" sz="2000" b="1" dirty="0">
                <a:solidFill>
                  <a:schemeClr val="tx2">
                    <a:lumMod val="10000"/>
                  </a:schemeClr>
                </a:solidFill>
              </a:rPr>
              <a:t>َ</a:t>
            </a:r>
            <a:endParaRPr lang="en-US" sz="2000" dirty="0">
              <a:solidFill>
                <a:schemeClr val="tx2">
                  <a:lumMod val="10000"/>
                </a:schemeClr>
              </a:solidFill>
            </a:endParaRPr>
          </a:p>
          <a:p>
            <a:pPr algn="r" rtl="1"/>
            <a:r>
              <a:rPr lang="ar-SA" sz="2000" b="1" dirty="0">
                <a:solidFill>
                  <a:schemeClr val="tx2">
                    <a:lumMod val="10000"/>
                  </a:schemeClr>
                </a:solidFill>
              </a:rPr>
              <a:t>ف</a:t>
            </a:r>
            <a:r>
              <a:rPr lang="ar-LB" sz="2000" b="1" dirty="0">
                <a:solidFill>
                  <a:schemeClr val="tx2">
                    <a:lumMod val="10000"/>
                  </a:schemeClr>
                </a:solidFill>
              </a:rPr>
              <a:t>َإ</a:t>
            </a:r>
            <a:r>
              <a:rPr lang="ar-SA" sz="2000" b="1" dirty="0">
                <a:solidFill>
                  <a:schemeClr val="tx2">
                    <a:lumMod val="10000"/>
                  </a:schemeClr>
                </a:solidFill>
              </a:rPr>
              <a:t>ن</a:t>
            </a:r>
            <a:r>
              <a:rPr lang="ar-LB" sz="2000" b="1" dirty="0">
                <a:solidFill>
                  <a:schemeClr val="tx2">
                    <a:lumMod val="10000"/>
                  </a:schemeClr>
                </a:solidFill>
              </a:rPr>
              <a:t>ّ</a:t>
            </a:r>
            <a:r>
              <a:rPr lang="ar-SA" sz="2000" b="1" dirty="0">
                <a:solidFill>
                  <a:schemeClr val="tx2">
                    <a:lumMod val="10000"/>
                  </a:schemeClr>
                </a:solidFill>
              </a:rPr>
              <a:t> الحب</a:t>
            </a:r>
            <a:r>
              <a:rPr lang="ar-LB" sz="2000" b="1" dirty="0">
                <a:solidFill>
                  <a:schemeClr val="tx2">
                    <a:lumMod val="10000"/>
                  </a:schemeClr>
                </a:solidFill>
              </a:rPr>
              <a:t>ّ</a:t>
            </a:r>
            <a:r>
              <a:rPr lang="ar-SA" sz="2000" b="1" dirty="0">
                <a:solidFill>
                  <a:schemeClr val="tx2">
                    <a:lumMod val="10000"/>
                  </a:schemeClr>
                </a:solidFill>
              </a:rPr>
              <a:t> ق</a:t>
            </a:r>
            <a:r>
              <a:rPr lang="ar-LB" sz="2000" b="1" dirty="0">
                <a:solidFill>
                  <a:schemeClr val="tx2">
                    <a:lumMod val="10000"/>
                  </a:schemeClr>
                </a:solidFill>
              </a:rPr>
              <a:t>َ</a:t>
            </a:r>
            <a:r>
              <a:rPr lang="ar-SA" sz="2000" b="1" dirty="0">
                <a:solidFill>
                  <a:schemeClr val="tx2">
                    <a:lumMod val="10000"/>
                  </a:schemeClr>
                </a:solidFill>
              </a:rPr>
              <a:t>ويّ</a:t>
            </a:r>
            <a:r>
              <a:rPr lang="ar-LB" sz="2000" b="1" dirty="0">
                <a:solidFill>
                  <a:schemeClr val="tx2">
                    <a:lumMod val="10000"/>
                  </a:schemeClr>
                </a:solidFill>
              </a:rPr>
              <a:t>ٌ</a:t>
            </a:r>
            <a:r>
              <a:rPr lang="ar-SA" sz="2000" b="1" dirty="0">
                <a:solidFill>
                  <a:schemeClr val="tx2">
                    <a:lumMod val="10000"/>
                  </a:schemeClr>
                </a:solidFill>
              </a:rPr>
              <a:t> قويّ قويّ س</a:t>
            </a:r>
            <a:r>
              <a:rPr lang="ar-LB" sz="2000" b="1" dirty="0">
                <a:solidFill>
                  <a:schemeClr val="tx2">
                    <a:lumMod val="10000"/>
                  </a:schemeClr>
                </a:solidFill>
              </a:rPr>
              <a:t>ِ</a:t>
            </a:r>
            <a:r>
              <a:rPr lang="ar-SA" sz="2000" b="1" dirty="0">
                <a:solidFill>
                  <a:schemeClr val="tx2">
                    <a:lumMod val="10000"/>
                  </a:schemeClr>
                </a:solidFill>
              </a:rPr>
              <a:t>هامه</a:t>
            </a:r>
            <a:r>
              <a:rPr lang="ar-LB" sz="2000" b="1" dirty="0">
                <a:solidFill>
                  <a:schemeClr val="tx2">
                    <a:lumMod val="10000"/>
                  </a:schemeClr>
                </a:solidFill>
              </a:rPr>
              <a:t>ُ</a:t>
            </a:r>
            <a:r>
              <a:rPr lang="ar-SA" sz="2000" b="1" dirty="0">
                <a:solidFill>
                  <a:schemeClr val="tx2">
                    <a:lumMod val="10000"/>
                  </a:schemeClr>
                </a:solidFill>
              </a:rPr>
              <a:t> س</a:t>
            </a:r>
            <a:r>
              <a:rPr lang="ar-LB" sz="2000" b="1" dirty="0">
                <a:solidFill>
                  <a:schemeClr val="tx2">
                    <a:lumMod val="10000"/>
                  </a:schemeClr>
                </a:solidFill>
              </a:rPr>
              <a:t>ِ</a:t>
            </a:r>
            <a:r>
              <a:rPr lang="ar-SA" sz="2000" b="1" dirty="0">
                <a:solidFill>
                  <a:schemeClr val="tx2">
                    <a:lumMod val="10000"/>
                  </a:schemeClr>
                </a:solidFill>
              </a:rPr>
              <a:t>هام</a:t>
            </a:r>
            <a:r>
              <a:rPr lang="ar-LB" sz="2000" b="1" dirty="0">
                <a:solidFill>
                  <a:schemeClr val="tx2">
                    <a:lumMod val="10000"/>
                  </a:schemeClr>
                </a:solidFill>
              </a:rPr>
              <a:t>ُ</a:t>
            </a:r>
            <a:r>
              <a:rPr lang="ar-SA" sz="2000" b="1" dirty="0">
                <a:solidFill>
                  <a:schemeClr val="tx2">
                    <a:lumMod val="10000"/>
                  </a:schemeClr>
                </a:solidFill>
              </a:rPr>
              <a:t> نار ل</a:t>
            </a:r>
            <a:r>
              <a:rPr lang="ar-LB" sz="2000" b="1" dirty="0">
                <a:solidFill>
                  <a:schemeClr val="tx2">
                    <a:lumMod val="10000"/>
                  </a:schemeClr>
                </a:solidFill>
              </a:rPr>
              <a:t>َ</a:t>
            </a:r>
            <a:r>
              <a:rPr lang="ar-SA" sz="2000" b="1" dirty="0">
                <a:solidFill>
                  <a:schemeClr val="tx2">
                    <a:lumMod val="10000"/>
                  </a:schemeClr>
                </a:solidFill>
              </a:rPr>
              <a:t>هيب الر</a:t>
            </a:r>
            <a:r>
              <a:rPr lang="ar-LB" sz="2000" b="1" dirty="0">
                <a:solidFill>
                  <a:schemeClr val="tx2">
                    <a:lumMod val="10000"/>
                  </a:schemeClr>
                </a:solidFill>
              </a:rPr>
              <a:t>َّ</a:t>
            </a:r>
            <a:r>
              <a:rPr lang="ar-SA" sz="2000" b="1" dirty="0">
                <a:solidFill>
                  <a:schemeClr val="tx2">
                    <a:lumMod val="10000"/>
                  </a:schemeClr>
                </a:solidFill>
              </a:rPr>
              <a:t>ب</a:t>
            </a:r>
            <a:r>
              <a:rPr lang="ar-LB" sz="2000" b="1" dirty="0">
                <a:solidFill>
                  <a:schemeClr val="tx2">
                    <a:lumMod val="10000"/>
                  </a:schemeClr>
                </a:solidFill>
              </a:rPr>
              <a:t>ّ</a:t>
            </a:r>
            <a:endParaRPr lang="en-US" sz="2000" dirty="0">
              <a:solidFill>
                <a:schemeClr val="tx2">
                  <a:lumMod val="10000"/>
                </a:schemeClr>
              </a:solidFill>
            </a:endParaRPr>
          </a:p>
          <a:p>
            <a:pPr algn="r" rtl="1"/>
            <a:r>
              <a:rPr lang="ar-SA" sz="2000" b="1" dirty="0">
                <a:solidFill>
                  <a:schemeClr val="tx2">
                    <a:lumMod val="10000"/>
                  </a:schemeClr>
                </a:solidFill>
              </a:rPr>
              <a:t>ه</a:t>
            </a:r>
            <a:r>
              <a:rPr lang="ar-LB" sz="2000" b="1" dirty="0">
                <a:solidFill>
                  <a:schemeClr val="tx2">
                    <a:lumMod val="10000"/>
                  </a:schemeClr>
                </a:solidFill>
              </a:rPr>
              <a:t>َ</a:t>
            </a:r>
            <a:r>
              <a:rPr lang="ar-SA" sz="2000" b="1" dirty="0">
                <a:solidFill>
                  <a:schemeClr val="tx2">
                    <a:lumMod val="10000"/>
                  </a:schemeClr>
                </a:solidFill>
              </a:rPr>
              <a:t>للويا هللويا هللويا</a:t>
            </a:r>
            <a:r>
              <a:rPr lang="ar-LB" sz="2000" b="1" dirty="0">
                <a:solidFill>
                  <a:schemeClr val="tx2">
                    <a:lumMod val="10000"/>
                  </a:schemeClr>
                </a:solidFill>
              </a:rPr>
              <a:t> </a:t>
            </a:r>
            <a:r>
              <a:rPr lang="ar-SA" sz="2000" b="1" dirty="0">
                <a:solidFill>
                  <a:schemeClr val="tx2">
                    <a:lumMod val="10000"/>
                  </a:schemeClr>
                </a:solidFill>
              </a:rPr>
              <a:t>هللويا</a:t>
            </a:r>
            <a:r>
              <a:rPr lang="ar-LB" sz="2000" b="1" dirty="0">
                <a:solidFill>
                  <a:schemeClr val="tx2">
                    <a:lumMod val="10000"/>
                  </a:schemeClr>
                </a:solidFill>
              </a:rPr>
              <a:t> </a:t>
            </a:r>
            <a:r>
              <a:rPr lang="ar-SA" sz="2000" b="1" dirty="0">
                <a:solidFill>
                  <a:schemeClr val="tx2">
                    <a:lumMod val="10000"/>
                  </a:schemeClr>
                </a:solidFill>
              </a:rPr>
              <a:t>هللوياهللويا</a:t>
            </a:r>
            <a:endParaRPr lang="en-US" sz="2000" dirty="0">
              <a:solidFill>
                <a:schemeClr val="tx2">
                  <a:lumMod val="10000"/>
                </a:schemeClr>
              </a:solidFill>
            </a:endParaRPr>
          </a:p>
          <a:p>
            <a:pPr algn="r" rtl="1"/>
            <a:r>
              <a:rPr lang="ar-SA" sz="2000" b="1" dirty="0">
                <a:solidFill>
                  <a:schemeClr val="tx2">
                    <a:lumMod val="10000"/>
                  </a:schemeClr>
                </a:solidFill>
              </a:rPr>
              <a:t>هللويا هللويا هللويا هللويا هللويا هللويا </a:t>
            </a:r>
            <a:endParaRPr lang="en-US" sz="2000" dirty="0">
              <a:solidFill>
                <a:schemeClr val="tx2">
                  <a:lumMod val="10000"/>
                </a:schemeClr>
              </a:solidFill>
            </a:endParaRPr>
          </a:p>
          <a:p>
            <a:pPr algn="r" rtl="1"/>
            <a:r>
              <a:rPr lang="ar-SA" sz="2000" b="1" dirty="0">
                <a:solidFill>
                  <a:schemeClr val="tx2">
                    <a:lumMod val="10000"/>
                  </a:schemeClr>
                </a:solidFill>
              </a:rPr>
              <a:t>المياه</a:t>
            </a:r>
            <a:r>
              <a:rPr lang="ar-LB" sz="2000" b="1" dirty="0">
                <a:solidFill>
                  <a:schemeClr val="tx2">
                    <a:lumMod val="10000"/>
                  </a:schemeClr>
                </a:solidFill>
              </a:rPr>
              <a:t>ُ</a:t>
            </a:r>
            <a:r>
              <a:rPr lang="ar-SA" sz="2000" b="1" dirty="0">
                <a:solidFill>
                  <a:schemeClr val="tx2">
                    <a:lumMod val="10000"/>
                  </a:schemeClr>
                </a:solidFill>
              </a:rPr>
              <a:t> الغزيرة</a:t>
            </a:r>
            <a:r>
              <a:rPr lang="ar-LB" sz="2000" b="1" dirty="0">
                <a:solidFill>
                  <a:schemeClr val="tx2">
                    <a:lumMod val="10000"/>
                  </a:schemeClr>
                </a:solidFill>
              </a:rPr>
              <a:t>ُ</a:t>
            </a:r>
            <a:r>
              <a:rPr lang="ar-SA" sz="2000" b="1" dirty="0">
                <a:solidFill>
                  <a:schemeClr val="tx2">
                    <a:lumMod val="10000"/>
                  </a:schemeClr>
                </a:solidFill>
              </a:rPr>
              <a:t> لا ت</a:t>
            </a:r>
            <a:r>
              <a:rPr lang="ar-LB" sz="2000" b="1" dirty="0">
                <a:solidFill>
                  <a:schemeClr val="tx2">
                    <a:lumMod val="10000"/>
                  </a:schemeClr>
                </a:solidFill>
              </a:rPr>
              <a:t>َ</a:t>
            </a:r>
            <a:r>
              <a:rPr lang="ar-SA" sz="2000" b="1" dirty="0">
                <a:solidFill>
                  <a:schemeClr val="tx2">
                    <a:lumMod val="10000"/>
                  </a:schemeClr>
                </a:solidFill>
              </a:rPr>
              <a:t>ستطيع</a:t>
            </a:r>
            <a:r>
              <a:rPr lang="ar-LB" sz="2000" b="1" dirty="0">
                <a:solidFill>
                  <a:schemeClr val="tx2">
                    <a:lumMod val="10000"/>
                  </a:schemeClr>
                </a:solidFill>
              </a:rPr>
              <a:t>ُ</a:t>
            </a:r>
            <a:r>
              <a:rPr lang="ar-SA" sz="2000" b="1" dirty="0">
                <a:solidFill>
                  <a:schemeClr val="tx2">
                    <a:lumMod val="10000"/>
                  </a:schemeClr>
                </a:solidFill>
              </a:rPr>
              <a:t> أن ت</a:t>
            </a:r>
            <a:r>
              <a:rPr lang="ar-LB" sz="2000" b="1" dirty="0">
                <a:solidFill>
                  <a:schemeClr val="tx2">
                    <a:lumMod val="10000"/>
                  </a:schemeClr>
                </a:solidFill>
              </a:rPr>
              <a:t>ُ</a:t>
            </a:r>
            <a:r>
              <a:rPr lang="ar-SA" sz="2000" b="1" dirty="0">
                <a:solidFill>
                  <a:schemeClr val="tx2">
                    <a:lumMod val="10000"/>
                  </a:schemeClr>
                </a:solidFill>
              </a:rPr>
              <a:t>طفئ</a:t>
            </a:r>
            <a:r>
              <a:rPr lang="ar-LB" sz="2000" b="1" dirty="0">
                <a:solidFill>
                  <a:schemeClr val="tx2">
                    <a:lumMod val="10000"/>
                  </a:schemeClr>
                </a:solidFill>
              </a:rPr>
              <a:t>َ</a:t>
            </a:r>
            <a:r>
              <a:rPr lang="ar-SA" sz="2000" b="1" dirty="0">
                <a:solidFill>
                  <a:schemeClr val="tx2">
                    <a:lumMod val="10000"/>
                  </a:schemeClr>
                </a:solidFill>
              </a:rPr>
              <a:t> الح</a:t>
            </a:r>
            <a:r>
              <a:rPr lang="ar-LB" sz="2000" b="1" dirty="0">
                <a:solidFill>
                  <a:schemeClr val="tx2">
                    <a:lumMod val="10000"/>
                  </a:schemeClr>
                </a:solidFill>
              </a:rPr>
              <a:t>ُ</a:t>
            </a:r>
            <a:r>
              <a:rPr lang="ar-SA" sz="2000" b="1" dirty="0">
                <a:solidFill>
                  <a:schemeClr val="tx2">
                    <a:lumMod val="10000"/>
                  </a:schemeClr>
                </a:solidFill>
              </a:rPr>
              <a:t>بّ</a:t>
            </a:r>
            <a:r>
              <a:rPr lang="ar-LB" sz="2000" b="1" dirty="0">
                <a:solidFill>
                  <a:schemeClr val="tx2">
                    <a:lumMod val="10000"/>
                  </a:schemeClr>
                </a:solidFill>
              </a:rPr>
              <a:t>َ</a:t>
            </a:r>
            <a:r>
              <a:rPr lang="ar-SA" sz="2000" b="1" dirty="0">
                <a:solidFill>
                  <a:schemeClr val="tx2">
                    <a:lumMod val="10000"/>
                  </a:schemeClr>
                </a:solidFill>
              </a:rPr>
              <a:t> و</a:t>
            </a:r>
            <a:r>
              <a:rPr lang="ar-LB" sz="2000" b="1" dirty="0">
                <a:solidFill>
                  <a:schemeClr val="tx2">
                    <a:lumMod val="10000"/>
                  </a:schemeClr>
                </a:solidFill>
              </a:rPr>
              <a:t>َ</a:t>
            </a:r>
            <a:r>
              <a:rPr lang="ar-SA" sz="2000" b="1" dirty="0">
                <a:solidFill>
                  <a:schemeClr val="tx2">
                    <a:lumMod val="10000"/>
                  </a:schemeClr>
                </a:solidFill>
              </a:rPr>
              <a:t>لا أ</a:t>
            </a:r>
            <a:r>
              <a:rPr lang="ar-LB" sz="2000" b="1" dirty="0">
                <a:solidFill>
                  <a:schemeClr val="tx2">
                    <a:lumMod val="10000"/>
                  </a:schemeClr>
                </a:solidFill>
              </a:rPr>
              <a:t>َ</a:t>
            </a:r>
            <a:r>
              <a:rPr lang="ar-SA" sz="2000" b="1" dirty="0">
                <a:solidFill>
                  <a:schemeClr val="tx2">
                    <a:lumMod val="10000"/>
                  </a:schemeClr>
                </a:solidFill>
              </a:rPr>
              <a:t>ن ت</a:t>
            </a:r>
            <a:r>
              <a:rPr lang="ar-LB" sz="2000" b="1" dirty="0">
                <a:solidFill>
                  <a:schemeClr val="tx2">
                    <a:lumMod val="10000"/>
                  </a:schemeClr>
                </a:solidFill>
              </a:rPr>
              <a:t>َ</a:t>
            </a:r>
            <a:r>
              <a:rPr lang="ar-SA" sz="2000" b="1" dirty="0">
                <a:solidFill>
                  <a:schemeClr val="tx2">
                    <a:lumMod val="10000"/>
                  </a:schemeClr>
                </a:solidFill>
              </a:rPr>
              <a:t>غم</a:t>
            </a:r>
            <a:r>
              <a:rPr lang="ar-LB" sz="2000" b="1" dirty="0">
                <a:solidFill>
                  <a:schemeClr val="tx2">
                    <a:lumMod val="10000"/>
                  </a:schemeClr>
                </a:solidFill>
              </a:rPr>
              <a:t>ُ</a:t>
            </a:r>
            <a:r>
              <a:rPr lang="ar-SA" sz="2000" b="1" dirty="0">
                <a:solidFill>
                  <a:schemeClr val="tx2">
                    <a:lumMod val="10000"/>
                  </a:schemeClr>
                </a:solidFill>
              </a:rPr>
              <a:t>ر</a:t>
            </a:r>
            <a:r>
              <a:rPr lang="ar-LB" sz="2000" b="1" dirty="0">
                <a:solidFill>
                  <a:schemeClr val="tx2">
                    <a:lumMod val="10000"/>
                  </a:schemeClr>
                </a:solidFill>
              </a:rPr>
              <a:t>َ</a:t>
            </a:r>
            <a:r>
              <a:rPr lang="ar-SA" sz="2000" b="1" dirty="0">
                <a:solidFill>
                  <a:schemeClr val="tx2">
                    <a:lumMod val="10000"/>
                  </a:schemeClr>
                </a:solidFill>
              </a:rPr>
              <a:t>ه</a:t>
            </a:r>
            <a:endParaRPr lang="en-US" sz="2000" dirty="0">
              <a:solidFill>
                <a:schemeClr val="tx2">
                  <a:lumMod val="10000"/>
                </a:schemeClr>
              </a:solidFill>
            </a:endParaRPr>
          </a:p>
          <a:p>
            <a:pPr algn="r" rtl="1"/>
            <a:endParaRPr lang="en-US" sz="2000" dirty="0">
              <a:solidFill>
                <a:schemeClr val="tx2">
                  <a:lumMod val="10000"/>
                </a:schemeClr>
              </a:solidFill>
            </a:endParaRPr>
          </a:p>
        </p:txBody>
      </p:sp>
      <p:sp>
        <p:nvSpPr>
          <p:cNvPr id="4" name="Rounded Rectangle 3"/>
          <p:cNvSpPr/>
          <p:nvPr/>
        </p:nvSpPr>
        <p:spPr>
          <a:xfrm>
            <a:off x="4644008" y="116632"/>
            <a:ext cx="3888432" cy="79208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dirty="0">
                <a:solidFill>
                  <a:schemeClr val="tx2">
                    <a:lumMod val="10000"/>
                  </a:schemeClr>
                </a:solidFill>
              </a:rPr>
              <a:t>نُصَلّي</a:t>
            </a:r>
            <a:r>
              <a:rPr lang="ar-LB" sz="3600" dirty="0">
                <a:solidFill>
                  <a:schemeClr val="tx2">
                    <a:lumMod val="10000"/>
                  </a:schemeClr>
                </a:solidFill>
              </a:rPr>
              <a:t> مِن المَزمور </a:t>
            </a:r>
            <a:endParaRPr lang="en-US" sz="3500" dirty="0">
              <a:solidFill>
                <a:schemeClr val="tx2">
                  <a:lumMod val="10000"/>
                </a:schemeClr>
              </a:solidFill>
            </a:endParaRPr>
          </a:p>
        </p:txBody>
      </p:sp>
      <p:sp>
        <p:nvSpPr>
          <p:cNvPr id="6" name="Rounded Rectangle 5"/>
          <p:cNvSpPr/>
          <p:nvPr/>
        </p:nvSpPr>
        <p:spPr>
          <a:xfrm>
            <a:off x="5076056" y="3212976"/>
            <a:ext cx="3816424" cy="79208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dirty="0">
                <a:solidFill>
                  <a:schemeClr val="tx2">
                    <a:lumMod val="10000"/>
                  </a:schemeClr>
                </a:solidFill>
              </a:rPr>
              <a:t>نَختمُ بِتَرنيمَة</a:t>
            </a:r>
            <a:endParaRPr lang="en-US" sz="3500" dirty="0">
              <a:solidFill>
                <a:schemeClr val="tx2">
                  <a:lumMod val="10000"/>
                </a:schemeClr>
              </a:solidFill>
            </a:endParaRPr>
          </a:p>
        </p:txBody>
      </p:sp>
    </p:spTree>
    <p:custDataLst>
      <p:tags r:id="rId1"/>
    </p:custDataLst>
    <p:extLst>
      <p:ext uri="{BB962C8B-B14F-4D97-AF65-F5344CB8AC3E}">
        <p14:creationId xmlns:p14="http://schemas.microsoft.com/office/powerpoint/2010/main" val="221936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51520" y="260648"/>
            <a:ext cx="5256584" cy="2818581"/>
          </a:xfrm>
          <a:prstGeom prst="cloudCallout">
            <a:avLst>
              <a:gd name="adj1" fmla="val 51115"/>
              <a:gd name="adj2" fmla="val 72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bg1"/>
                </a:solidFill>
                <a:latin typeface="Tahoma" pitchFamily="34" charset="0"/>
                <a:ea typeface="Tahoma" pitchFamily="34" charset="0"/>
                <a:cs typeface="Tahoma" pitchFamily="34" charset="0"/>
              </a:rPr>
              <a:t>إذا تَبقى بَعض الوَقت، يُمكنُ طرحُ أن نتحاورَ في هذهِ الأسئِلة</a:t>
            </a:r>
            <a:endParaRPr lang="en-US"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7376" y="3924306"/>
            <a:ext cx="5616624" cy="2932528"/>
          </a:xfrm>
          <a:prstGeom prst="rect">
            <a:avLst/>
          </a:prstGeom>
        </p:spPr>
      </p:pic>
    </p:spTree>
    <p:custDataLst>
      <p:tags r:id="rId1"/>
    </p:custDataLst>
    <p:extLst>
      <p:ext uri="{BB962C8B-B14F-4D97-AF65-F5344CB8AC3E}">
        <p14:creationId xmlns:p14="http://schemas.microsoft.com/office/powerpoint/2010/main" val="259727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rtl="1"/>
            <a:r>
              <a:rPr lang="ar-LB" sz="2800" dirty="0">
                <a:solidFill>
                  <a:schemeClr val="bg1"/>
                </a:solidFill>
              </a:rPr>
              <a:t>لَم تَتَدَخّلِ الكَنيسةُ في تَنظيمِ رُتبَةِ الزَّواجِ إِلاّ تَدريجيًّا.</a:t>
            </a:r>
            <a:endParaRPr lang="en-US" sz="2800" dirty="0">
              <a:solidFill>
                <a:schemeClr val="bg1"/>
              </a:solidFill>
            </a:endParaRPr>
          </a:p>
          <a:p>
            <a:pPr algn="ctr" rtl="1"/>
            <a:r>
              <a:rPr lang="ar-LB" sz="2800" dirty="0">
                <a:solidFill>
                  <a:schemeClr val="bg1"/>
                </a:solidFill>
              </a:rPr>
              <a:t>- فَفي أوّلِ عَهدِها تَركَتِ الأُمورَ تَسيرُ كَما في السّابق، وإن اختلفتْ حَياةُ المَسيحيّين الزّوجيّة عَمّا كانته عند الوثَنِيّين سيِّما مِن حَيث الأمانة، والمحَبّة، وديمومة الزّواج…</a:t>
            </a:r>
            <a:endParaRPr lang="en-US" sz="2800" dirty="0">
              <a:solidFill>
                <a:schemeClr val="bg1"/>
              </a:solidFill>
            </a:endParaRPr>
          </a:p>
          <a:p>
            <a:pPr algn="ctr" rtl="1"/>
            <a:r>
              <a:rPr lang="ar-LB" sz="2800" dirty="0">
                <a:solidFill>
                  <a:schemeClr val="bg1"/>
                </a:solidFill>
              </a:rPr>
              <a:t>- ثُمّ دَعَتِ العائِلاتُ الأُسقفَ أَو الكاهِنَ كَي يُبارِكَ الزَّوجَين.</a:t>
            </a:r>
          </a:p>
          <a:p>
            <a:pPr algn="ctr" rtl="1"/>
            <a:r>
              <a:rPr lang="ar-LB" sz="2800" dirty="0">
                <a:solidFill>
                  <a:schemeClr val="bg1"/>
                </a:solidFill>
              </a:rPr>
              <a:t> وَأَخذَتِ الكَنيسةُ تَضعُ رُتَبًا لِلزَّواج تَطَوّرَت حَتّى وَصلتْ إلى شَكلِها الحاليّ</a:t>
            </a:r>
            <a:r>
              <a:rPr lang="ar-LB" dirty="0"/>
              <a:t>.</a:t>
            </a:r>
            <a:endParaRPr lang="en-US" dirty="0"/>
          </a:p>
        </p:txBody>
      </p:sp>
      <p:sp>
        <p:nvSpPr>
          <p:cNvPr id="4" name="Rounded Rectangle 3"/>
          <p:cNvSpPr/>
          <p:nvPr/>
        </p:nvSpPr>
        <p:spPr>
          <a:xfrm>
            <a:off x="323528" y="332656"/>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 ماذا عَن رُتبَةِ الزَّواج؟</a:t>
            </a:r>
            <a:endParaRPr lang="en-US" sz="4000" dirty="0">
              <a:solidFill>
                <a:schemeClr val="bg1"/>
              </a:solidFill>
            </a:endParaRPr>
          </a:p>
        </p:txBody>
      </p:sp>
    </p:spTree>
    <p:custDataLst>
      <p:tags r:id="rId1"/>
    </p:custDataLst>
    <p:extLst>
      <p:ext uri="{BB962C8B-B14F-4D97-AF65-F5344CB8AC3E}">
        <p14:creationId xmlns:p14="http://schemas.microsoft.com/office/powerpoint/2010/main" val="334699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04864"/>
            <a:ext cx="7772400" cy="4206240"/>
          </a:xfrm>
        </p:spPr>
        <p:txBody>
          <a:bodyPr>
            <a:normAutofit/>
          </a:bodyPr>
          <a:lstStyle/>
          <a:p>
            <a:pPr algn="ctr" rtl="1"/>
            <a:r>
              <a:rPr lang="ar-LB" sz="3000" dirty="0">
                <a:solidFill>
                  <a:schemeClr val="bg1"/>
                </a:solidFill>
              </a:rPr>
              <a:t>إنَّ الكَنيسةَ لا تَرفضُ الزَّواجاتِ المُختَلطة، أَي بَينَ شَخصَين مِن دِيانَتَين مُختَلفتين، وَإن كانَت تُحذّر مِن صُعوباتها. وفي ما يَختصّ بِالزّواجاتِ بَين مَسيحيّينَ مِن كنائِسٍ مُختلفَة،  فيمكنكم العودةَ إلى "دليلٍ لِتطبيقِ مبادئِ الحَركةِ المَسكونيّةِ وقواعدِها" ،  الصّادر عن المجلسِ الحبريِّ لِتعزيزِ الوحدةِ بَينَ المَسيحيّين (1993) تَجده لدى المَطبعَة البولسيّة – جونية. (الأرقام 143-160 ص 105-114).</a:t>
            </a:r>
            <a:endParaRPr lang="en-US" sz="3000" dirty="0">
              <a:solidFill>
                <a:schemeClr val="bg1"/>
              </a:solidFill>
            </a:endParaRPr>
          </a:p>
        </p:txBody>
      </p:sp>
      <p:sp>
        <p:nvSpPr>
          <p:cNvPr id="4" name="Rounded Rectangle 3"/>
          <p:cNvSpPr/>
          <p:nvPr/>
        </p:nvSpPr>
        <p:spPr>
          <a:xfrm>
            <a:off x="323528" y="332656"/>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هَل تُحَبّذُ الكَنيسةُ الزَّواجاتِ المُختَلطَة؟</a:t>
            </a:r>
            <a:endParaRPr lang="en-US" sz="4000" dirty="0">
              <a:solidFill>
                <a:schemeClr val="bg1"/>
              </a:solidFill>
            </a:endParaRPr>
          </a:p>
        </p:txBody>
      </p:sp>
    </p:spTree>
    <p:custDataLst>
      <p:tags r:id="rId1"/>
    </p:custDataLst>
    <p:extLst>
      <p:ext uri="{BB962C8B-B14F-4D97-AF65-F5344CB8AC3E}">
        <p14:creationId xmlns:p14="http://schemas.microsoft.com/office/powerpoint/2010/main" val="356573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420888"/>
            <a:ext cx="7772400" cy="4206240"/>
          </a:xfrm>
        </p:spPr>
        <p:txBody>
          <a:bodyPr/>
          <a:lstStyle/>
          <a:p>
            <a:pPr algn="ctr" rtl="1"/>
            <a:r>
              <a:rPr lang="ar-LB" b="1" dirty="0">
                <a:solidFill>
                  <a:schemeClr val="bg1"/>
                </a:solidFill>
              </a:rPr>
              <a:t> </a:t>
            </a:r>
            <a:r>
              <a:rPr lang="ar-LB" sz="3200" b="1" dirty="0">
                <a:solidFill>
                  <a:schemeClr val="bg1"/>
                </a:solidFill>
              </a:rPr>
              <a:t>الكَنيسَةُ الكاثوليكِيّةُ لا تَقبلُ أَن تُكلّلَ المُطلّقين.</a:t>
            </a:r>
            <a:endParaRPr lang="en-US" sz="3200" dirty="0">
              <a:solidFill>
                <a:schemeClr val="bg1"/>
              </a:solidFill>
            </a:endParaRPr>
          </a:p>
          <a:p>
            <a:pPr algn="ctr" rtl="1"/>
            <a:r>
              <a:rPr lang="ar-LB" sz="3200" dirty="0">
                <a:solidFill>
                  <a:schemeClr val="bg1"/>
                </a:solidFill>
              </a:rPr>
              <a:t>أَمّا الكَنائسُ الشّرقيَّة، فَهي َتَقبلُ بِإكليلٍ آخَرَ لِلّذي تركهُ الطّرفُ الآخرُ أو أخطأ تِجاهه،  استِنادًا إلى قَولِ يَسوعَ في إِنجيلِ مَتّى 19/9 "مَن طلّقَ امرأتهُ إلاّ لِفاحِشَةٍ وتزوّجَ غَيرها، فقَد زَنى</a:t>
            </a:r>
            <a:r>
              <a:rPr lang="ar-LB" dirty="0">
                <a:solidFill>
                  <a:schemeClr val="bg1"/>
                </a:solidFill>
              </a:rPr>
              <a:t>".</a:t>
            </a:r>
            <a:endParaRPr lang="en-US" dirty="0">
              <a:solidFill>
                <a:schemeClr val="bg1"/>
              </a:solidFill>
            </a:endParaRPr>
          </a:p>
        </p:txBody>
      </p:sp>
      <p:sp>
        <p:nvSpPr>
          <p:cNvPr id="4" name="Rounded Rectangle 3"/>
          <p:cNvSpPr/>
          <p:nvPr/>
        </p:nvSpPr>
        <p:spPr>
          <a:xfrm>
            <a:off x="199612" y="404664"/>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ماذا عَن زَواجِ المُطلَّقين مُجدّدًا في الكَنيسَة؟</a:t>
            </a:r>
            <a:endParaRPr lang="en-US" sz="4000" dirty="0">
              <a:solidFill>
                <a:schemeClr val="bg1"/>
              </a:solidFill>
            </a:endParaRPr>
          </a:p>
        </p:txBody>
      </p:sp>
    </p:spTree>
    <p:custDataLst>
      <p:tags r:id="rId1"/>
    </p:custDataLst>
    <p:extLst>
      <p:ext uri="{BB962C8B-B14F-4D97-AF65-F5344CB8AC3E}">
        <p14:creationId xmlns:p14="http://schemas.microsoft.com/office/powerpoint/2010/main" val="3129279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6" y="1844824"/>
            <a:ext cx="8964488" cy="4206240"/>
          </a:xfrm>
        </p:spPr>
        <p:txBody>
          <a:bodyPr>
            <a:noAutofit/>
          </a:bodyPr>
          <a:lstStyle/>
          <a:p>
            <a:pPr algn="ctr" rtl="1"/>
            <a:r>
              <a:rPr lang="ar-LB" sz="2800" b="1">
                <a:solidFill>
                  <a:schemeClr val="bg1"/>
                </a:solidFill>
              </a:rPr>
              <a:t>الكَنيسَةُ </a:t>
            </a:r>
            <a:r>
              <a:rPr lang="ar-LB" sz="2800" b="1" dirty="0">
                <a:solidFill>
                  <a:schemeClr val="bg1"/>
                </a:solidFill>
              </a:rPr>
              <a:t>الكاثوليكيّةُ لا تقرُّ بِالطّلاقِ استِنادًا</a:t>
            </a:r>
            <a:r>
              <a:rPr lang="ar-LB" sz="2800" dirty="0">
                <a:solidFill>
                  <a:schemeClr val="bg1"/>
                </a:solidFill>
              </a:rPr>
              <a:t> إلى هَذهِ العِبارة: "يَتركُ الرّجلُ أَباه وأمّه وَيلزمُ امرأتَهُ فيَصيرُ الإِثنان جَسَدًا واحِدًا". وقد أضافَ يَسوعُ في متّى 19:</a:t>
            </a:r>
            <a:r>
              <a:rPr lang="ar-LB" sz="2800" b="1" dirty="0">
                <a:solidFill>
                  <a:schemeClr val="bg1"/>
                </a:solidFill>
              </a:rPr>
              <a:t> "فما جَمعَهُ اللّهُ فلا يُفرّقه الإِنسان"</a:t>
            </a:r>
            <a:r>
              <a:rPr lang="ar-LB" sz="2800" dirty="0">
                <a:solidFill>
                  <a:schemeClr val="bg1"/>
                </a:solidFill>
              </a:rPr>
              <a:t>.</a:t>
            </a:r>
            <a:endParaRPr lang="en-US" sz="2800" dirty="0">
              <a:solidFill>
                <a:schemeClr val="bg1"/>
              </a:solidFill>
            </a:endParaRPr>
          </a:p>
          <a:p>
            <a:pPr algn="ctr" rtl="1"/>
            <a:r>
              <a:rPr lang="ar-LB" sz="2800" dirty="0">
                <a:solidFill>
                  <a:schemeClr val="bg1"/>
                </a:solidFill>
              </a:rPr>
              <a:t>أمّا ما يُقالُ عَن فَسخ الزَّواج، فَهوُ في الحَقيقةِ مُجَرّدَ إِعلان أنّ الزّواجَ لم يتّمَّ لأنّ الرَّكائزَ الأساسِيّةَ تَنقصهُ وَمنها:</a:t>
            </a:r>
            <a:endParaRPr lang="en-US" sz="2800" dirty="0">
              <a:solidFill>
                <a:schemeClr val="bg1"/>
              </a:solidFill>
            </a:endParaRPr>
          </a:p>
          <a:p>
            <a:pPr algn="ctr" rtl="1"/>
            <a:r>
              <a:rPr lang="ar-SA" sz="2800" dirty="0">
                <a:solidFill>
                  <a:schemeClr val="bg1"/>
                </a:solidFill>
              </a:rPr>
              <a:t>- </a:t>
            </a:r>
            <a:r>
              <a:rPr lang="ar-LB" sz="2800" dirty="0">
                <a:solidFill>
                  <a:schemeClr val="bg1"/>
                </a:solidFill>
              </a:rPr>
              <a:t>كامِل الرِّضى</a:t>
            </a:r>
            <a:endParaRPr lang="en-US" sz="2800" dirty="0">
              <a:solidFill>
                <a:schemeClr val="bg1"/>
              </a:solidFill>
            </a:endParaRPr>
          </a:p>
          <a:p>
            <a:pPr algn="ctr" rtl="1"/>
            <a:r>
              <a:rPr lang="ar-SA" sz="2800" dirty="0">
                <a:solidFill>
                  <a:schemeClr val="bg1"/>
                </a:solidFill>
              </a:rPr>
              <a:t>- </a:t>
            </a:r>
            <a:r>
              <a:rPr lang="ar-LB" sz="2800" dirty="0">
                <a:solidFill>
                  <a:schemeClr val="bg1"/>
                </a:solidFill>
              </a:rPr>
              <a:t>بِناؤه على غشٍّ وَتكتُّمٍ في أمور أساسِيّة (أَحَد مُتَزوّج وأخفى هذِه الحالة على الآخر، أو أنّه انتَحلَ إسمًا آخَر… ).</a:t>
            </a:r>
            <a:endParaRPr lang="en-US" sz="2800" dirty="0">
              <a:solidFill>
                <a:schemeClr val="bg1"/>
              </a:solidFill>
            </a:endParaRPr>
          </a:p>
          <a:p>
            <a:pPr algn="ctr" rtl="1"/>
            <a:r>
              <a:rPr lang="ar-SA" sz="2800" dirty="0">
                <a:solidFill>
                  <a:schemeClr val="bg1"/>
                </a:solidFill>
              </a:rPr>
              <a:t>- </a:t>
            </a:r>
            <a:r>
              <a:rPr lang="ar-LB" sz="2800" dirty="0">
                <a:solidFill>
                  <a:schemeClr val="bg1"/>
                </a:solidFill>
              </a:rPr>
              <a:t>عَدمُ تَوافُر الشُّروطِ القانونِيّةِ الّتي تَضمُنُ صحّةَ الزَّواج.</a:t>
            </a:r>
            <a:endParaRPr lang="en-US" sz="2800" dirty="0">
              <a:solidFill>
                <a:schemeClr val="bg1"/>
              </a:solidFill>
            </a:endParaRPr>
          </a:p>
          <a:p>
            <a:pPr algn="ctr"/>
            <a:endParaRPr lang="en-US" sz="2800" dirty="0">
              <a:solidFill>
                <a:schemeClr val="bg1"/>
              </a:solidFill>
            </a:endParaRPr>
          </a:p>
        </p:txBody>
      </p:sp>
      <p:sp>
        <p:nvSpPr>
          <p:cNvPr id="4" name="Rounded Rectangle 3"/>
          <p:cNvSpPr/>
          <p:nvPr/>
        </p:nvSpPr>
        <p:spPr>
          <a:xfrm>
            <a:off x="179512" y="473193"/>
            <a:ext cx="85689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ماذا عَن الطَّلاق؟</a:t>
            </a:r>
            <a:endParaRPr lang="en-US" sz="4000" dirty="0">
              <a:solidFill>
                <a:schemeClr val="bg1"/>
              </a:solidFill>
            </a:endParaRPr>
          </a:p>
        </p:txBody>
      </p:sp>
    </p:spTree>
    <p:custDataLst>
      <p:tags r:id="rId1"/>
    </p:custDataLst>
    <p:extLst>
      <p:ext uri="{BB962C8B-B14F-4D97-AF65-F5344CB8AC3E}">
        <p14:creationId xmlns:p14="http://schemas.microsoft.com/office/powerpoint/2010/main" val="147612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39552" y="0"/>
            <a:ext cx="3793475" cy="2248041"/>
          </a:xfrm>
          <a:prstGeom prst="cloudCallout">
            <a:avLst>
              <a:gd name="adj1" fmla="val 73284"/>
              <a:gd name="adj2" fmla="val 2435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latin typeface="Tahoma" panose="020B0604030504040204" pitchFamily="34" charset="0"/>
                <a:ea typeface="Tahoma" panose="020B0604030504040204" pitchFamily="34" charset="0"/>
                <a:cs typeface="Tahoma" panose="020B0604030504040204" pitchFamily="34" charset="0"/>
              </a:rPr>
              <a:t>ما هوَ هَدَفُنا اليَوم؟</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932409" y="-243408"/>
            <a:ext cx="3193830" cy="3226726"/>
          </a:xfrm>
          <a:prstGeom prst="rect">
            <a:avLst/>
          </a:prstGeom>
        </p:spPr>
      </p:pic>
      <p:sp>
        <p:nvSpPr>
          <p:cNvPr id="3" name="Rectangle 2"/>
          <p:cNvSpPr/>
          <p:nvPr/>
        </p:nvSpPr>
        <p:spPr>
          <a:xfrm>
            <a:off x="0" y="3212976"/>
            <a:ext cx="8892480" cy="3280898"/>
          </a:xfrm>
          <a:prstGeom prst="rect">
            <a:avLst/>
          </a:prstGeom>
        </p:spPr>
        <p:txBody>
          <a:bodyPr wrap="square">
            <a:spAutoFit/>
          </a:bodyPr>
          <a:lstStyle/>
          <a:p>
            <a:pPr marL="342900" lvl="0" indent="-342900" algn="r" rtl="1">
              <a:spcBef>
                <a:spcPct val="20000"/>
              </a:spcBef>
              <a:buFont typeface="Arial" pitchFamily="34" charset="0"/>
              <a:buChar char="•"/>
            </a:pPr>
            <a:r>
              <a:rPr lang="ar-LB" sz="2800" dirty="0">
                <a:solidFill>
                  <a:prstClr val="black"/>
                </a:solidFill>
              </a:rPr>
              <a:t>أن نَكتَشِفَ معًا أنَّ الزّواجَ الّذي يخصُّ البشريّةَ بِأَجمعِها تَرى الكنيسَةُ فيهِ رَمزًا </a:t>
            </a:r>
            <a:r>
              <a:rPr lang="ar-LB" sz="2800" b="1" dirty="0">
                <a:solidFill>
                  <a:prstClr val="black"/>
                </a:solidFill>
              </a:rPr>
              <a:t>وسِرًّا لِمَحبَّةِ اللّهِ لِلبَشَر</a:t>
            </a:r>
            <a:r>
              <a:rPr lang="ar-LB" sz="2800" dirty="0">
                <a:solidFill>
                  <a:prstClr val="black"/>
                </a:solidFill>
              </a:rPr>
              <a:t>.</a:t>
            </a:r>
            <a:endParaRPr lang="en-US" sz="2800" dirty="0">
              <a:solidFill>
                <a:prstClr val="black"/>
              </a:solidFill>
            </a:endParaRPr>
          </a:p>
          <a:p>
            <a:pPr marL="342900" lvl="0" indent="-342900" algn="r" rtl="1">
              <a:spcBef>
                <a:spcPct val="20000"/>
              </a:spcBef>
              <a:buFont typeface="Arial" pitchFamily="34" charset="0"/>
              <a:buChar char="•"/>
            </a:pPr>
            <a:r>
              <a:rPr lang="ar-LB" sz="2800" dirty="0">
                <a:solidFill>
                  <a:prstClr val="black"/>
                </a:solidFill>
              </a:rPr>
              <a:t>أَن نَستَندَ إلى بَعضِ المَفاتيحِ العِلمِيّةِ لِقِراءَةِ </a:t>
            </a:r>
            <a:r>
              <a:rPr lang="ar-LB" sz="2800" b="1" dirty="0">
                <a:solidFill>
                  <a:prstClr val="black"/>
                </a:solidFill>
              </a:rPr>
              <a:t>«رِسالة القِدّيسِ بولُس"</a:t>
            </a:r>
            <a:r>
              <a:rPr lang="ar-LB" sz="2800" dirty="0">
                <a:solidFill>
                  <a:prstClr val="black"/>
                </a:solidFill>
              </a:rPr>
              <a:t> وتحليلِها، ولشرحِ حُبِّ الزّوجين وكَيفِيّةِ ارتباطهِ بِحبِّ المَسيحِ لِلكَنيسَة.</a:t>
            </a:r>
            <a:endParaRPr lang="en-US" sz="2800" dirty="0">
              <a:solidFill>
                <a:prstClr val="black"/>
              </a:solidFill>
            </a:endParaRPr>
          </a:p>
          <a:p>
            <a:pPr marL="342900" lvl="0" indent="-342900" algn="r" rtl="1">
              <a:spcBef>
                <a:spcPct val="20000"/>
              </a:spcBef>
              <a:buFont typeface="Arial" pitchFamily="34" charset="0"/>
              <a:buChar char="•"/>
            </a:pPr>
            <a:r>
              <a:rPr lang="ar-LB" sz="2800" dirty="0">
                <a:solidFill>
                  <a:prstClr val="black"/>
                </a:solidFill>
              </a:rPr>
              <a:t>أن نعيَ أهمِّيّةَ ما تَقومُ بهِ الكَنيسةُ لِتُحافظَ عَلى هَذا الحُبِّ وتُسعِدَ العائلة.</a:t>
            </a:r>
            <a:endParaRPr lang="en-US" sz="2800" dirty="0">
              <a:solidFill>
                <a:prstClr val="black"/>
              </a:solidFill>
            </a:endParaRPr>
          </a:p>
        </p:txBody>
      </p:sp>
    </p:spTree>
    <p:custDataLst>
      <p:tags r:id="rId1"/>
    </p:custDataLst>
    <p:extLst>
      <p:ext uri="{BB962C8B-B14F-4D97-AF65-F5344CB8AC3E}">
        <p14:creationId xmlns:p14="http://schemas.microsoft.com/office/powerpoint/2010/main" val="374273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3925472"/>
            <a:ext cx="5616624" cy="2932528"/>
          </a:xfrm>
          <a:prstGeom prst="rect">
            <a:avLst/>
          </a:prstGeom>
        </p:spPr>
      </p:pic>
      <p:sp>
        <p:nvSpPr>
          <p:cNvPr id="5" name="Cloud Callout 4"/>
          <p:cNvSpPr/>
          <p:nvPr/>
        </p:nvSpPr>
        <p:spPr>
          <a:xfrm>
            <a:off x="3203848" y="0"/>
            <a:ext cx="6048671" cy="3212976"/>
          </a:xfrm>
          <a:prstGeom prst="cloudCallout">
            <a:avLst>
              <a:gd name="adj1" fmla="val -56441"/>
              <a:gd name="adj2" fmla="val 69563"/>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1"/>
            <a:r>
              <a:rPr lang="ar-LB" sz="3200" b="1" dirty="0">
                <a:solidFill>
                  <a:schemeClr val="bg1"/>
                </a:solidFill>
                <a:latin typeface="Tahoma" panose="020B0604030504040204" pitchFamily="34" charset="0"/>
                <a:ea typeface="Tahoma" panose="020B0604030504040204" pitchFamily="34" charset="0"/>
                <a:cs typeface="Tahoma" panose="020B0604030504040204" pitchFamily="34" charset="0"/>
              </a:rPr>
              <a:t>أَصدِقائي...</a:t>
            </a:r>
          </a:p>
          <a:p>
            <a:pPr algn="ctr" rtl="1"/>
            <a:r>
              <a:rPr lang="ar-LB" sz="3200" b="1" dirty="0">
                <a:solidFill>
                  <a:schemeClr val="bg1"/>
                </a:solidFill>
                <a:latin typeface="Tahoma" panose="020B0604030504040204" pitchFamily="34" charset="0"/>
                <a:ea typeface="Tahoma" panose="020B0604030504040204" pitchFamily="34" charset="0"/>
                <a:cs typeface="Tahoma" panose="020B0604030504040204" pitchFamily="34" charset="0"/>
              </a:rPr>
              <a:t>عُنوانُ هَذا اللّقاء: </a:t>
            </a:r>
          </a:p>
          <a:p>
            <a:pPr algn="ctr" rtl="1"/>
            <a:r>
              <a:rPr lang="ar-LB" sz="3200" b="1" dirty="0">
                <a:solidFill>
                  <a:schemeClr val="bg1"/>
                </a:solidFill>
                <a:latin typeface="Tahoma" panose="020B0604030504040204" pitchFamily="34" charset="0"/>
                <a:ea typeface="Tahoma" panose="020B0604030504040204" pitchFamily="34" charset="0"/>
                <a:cs typeface="Tahoma" panose="020B0604030504040204" pitchFamily="34" charset="0"/>
              </a:rPr>
              <a:t>«إنَّ هَذا السِّرَّ لَعَظيم»</a:t>
            </a:r>
          </a:p>
          <a:p>
            <a:pPr algn="ctr" rtl="1"/>
            <a:r>
              <a:rPr lang="ar-LB" sz="3200" b="1" dirty="0">
                <a:solidFill>
                  <a:schemeClr val="bg1"/>
                </a:solidFill>
                <a:latin typeface="Tahoma" panose="020B0604030504040204" pitchFamily="34" charset="0"/>
                <a:ea typeface="Tahoma" panose="020B0604030504040204" pitchFamily="34" charset="0"/>
                <a:cs typeface="Tahoma" panose="020B0604030504040204" pitchFamily="34" charset="0"/>
              </a:rPr>
              <a:t>ما مَعنَى كلمَة سِرّ؟ </a:t>
            </a:r>
            <a:endParaRPr lang="en-US" sz="3200" dirty="0">
              <a:solidFill>
                <a:schemeClr val="bg1"/>
              </a:solidFill>
            </a:endParaRPr>
          </a:p>
          <a:p>
            <a:pPr algn="ctr" rtl="1"/>
            <a:endPar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154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7919429" cy="4945712"/>
          </a:xfrm>
        </p:spPr>
        <p:txBody>
          <a:bodyPr>
            <a:normAutofit/>
          </a:bodyPr>
          <a:lstStyle/>
          <a:p>
            <a:pPr marL="0" indent="0" algn="r" rtl="1">
              <a:buNone/>
            </a:pPr>
            <a:r>
              <a:rPr lang="ar-LB" sz="2600" b="1" dirty="0">
                <a:solidFill>
                  <a:schemeClr val="bg1"/>
                </a:solidFill>
                <a:latin typeface="Tahoma" pitchFamily="34" charset="0"/>
                <a:ea typeface="Tahoma" pitchFamily="34" charset="0"/>
                <a:cs typeface="Tahoma" pitchFamily="34" charset="0"/>
              </a:rPr>
              <a:t>كَلِمَةُ سِرّ</a:t>
            </a:r>
            <a:r>
              <a:rPr lang="ar-LB" sz="2600" dirty="0">
                <a:solidFill>
                  <a:schemeClr val="bg1"/>
                </a:solidFill>
                <a:latin typeface="Tahoma" pitchFamily="34" charset="0"/>
                <a:ea typeface="Tahoma" pitchFamily="34" charset="0"/>
                <a:cs typeface="Tahoma" pitchFamily="34" charset="0"/>
              </a:rPr>
              <a:t> : قَد تَعني أَحَد الأُمورِ التّالِيّة :</a:t>
            </a:r>
            <a:endParaRPr lang="en-US" sz="2600" dirty="0">
              <a:solidFill>
                <a:schemeClr val="bg1"/>
              </a:solidFill>
              <a:latin typeface="Tahoma" pitchFamily="34" charset="0"/>
              <a:ea typeface="Tahoma" pitchFamily="34" charset="0"/>
              <a:cs typeface="Tahoma" pitchFamily="34" charset="0"/>
            </a:endParaRPr>
          </a:p>
          <a:p>
            <a:pPr algn="r" rtl="1"/>
            <a:r>
              <a:rPr lang="ar-SA" sz="2600" dirty="0">
                <a:solidFill>
                  <a:schemeClr val="bg1"/>
                </a:solidFill>
                <a:latin typeface="Tahoma" pitchFamily="34" charset="0"/>
                <a:ea typeface="Tahoma" pitchFamily="34" charset="0"/>
                <a:cs typeface="Tahoma" pitchFamily="34" charset="0"/>
              </a:rPr>
              <a:t>1- </a:t>
            </a:r>
            <a:r>
              <a:rPr lang="ar-LB" sz="2600" dirty="0">
                <a:solidFill>
                  <a:schemeClr val="bg1"/>
                </a:solidFill>
                <a:latin typeface="Tahoma" pitchFamily="34" charset="0"/>
                <a:ea typeface="Tahoma" pitchFamily="34" charset="0"/>
                <a:cs typeface="Tahoma" pitchFamily="34" charset="0"/>
              </a:rPr>
              <a:t>ما يَحتَفظُ بهِ الإِنسانُ لِنَفسِهِ فَلا يبوحُ به لأَحَد.</a:t>
            </a:r>
            <a:endParaRPr lang="en-US" sz="2600" dirty="0">
              <a:solidFill>
                <a:schemeClr val="bg1"/>
              </a:solidFill>
              <a:latin typeface="Tahoma" pitchFamily="34" charset="0"/>
              <a:ea typeface="Tahoma" pitchFamily="34" charset="0"/>
              <a:cs typeface="Tahoma" pitchFamily="34" charset="0"/>
            </a:endParaRPr>
          </a:p>
          <a:p>
            <a:pPr algn="r" rtl="1"/>
            <a:r>
              <a:rPr lang="ar-SA" sz="2600" dirty="0">
                <a:solidFill>
                  <a:schemeClr val="bg1"/>
                </a:solidFill>
                <a:latin typeface="Tahoma" pitchFamily="34" charset="0"/>
                <a:ea typeface="Tahoma" pitchFamily="34" charset="0"/>
                <a:cs typeface="Tahoma" pitchFamily="34" charset="0"/>
              </a:rPr>
              <a:t>2- </a:t>
            </a:r>
            <a:r>
              <a:rPr lang="ar-LB" sz="2600" dirty="0">
                <a:solidFill>
                  <a:schemeClr val="bg1"/>
                </a:solidFill>
                <a:latin typeface="Tahoma" pitchFamily="34" charset="0"/>
                <a:ea typeface="Tahoma" pitchFamily="34" charset="0"/>
                <a:cs typeface="Tahoma" pitchFamily="34" charset="0"/>
              </a:rPr>
              <a:t>ما لا يَستطيعُ الإنسانُ أَن يفهمَهُ كُلّيًّا ويَبقى مُغلقًا علَيه، بِمَعنى اللّغز.</a:t>
            </a:r>
            <a:endParaRPr lang="en-US" sz="2600" dirty="0">
              <a:solidFill>
                <a:schemeClr val="bg1"/>
              </a:solidFill>
              <a:latin typeface="Tahoma" pitchFamily="34" charset="0"/>
              <a:ea typeface="Tahoma" pitchFamily="34" charset="0"/>
              <a:cs typeface="Tahoma" pitchFamily="34" charset="0"/>
            </a:endParaRPr>
          </a:p>
          <a:p>
            <a:pPr algn="r" rtl="1"/>
            <a:r>
              <a:rPr lang="ar-SA" sz="2600" dirty="0">
                <a:solidFill>
                  <a:schemeClr val="bg1"/>
                </a:solidFill>
                <a:latin typeface="Tahoma" pitchFamily="34" charset="0"/>
                <a:ea typeface="Tahoma" pitchFamily="34" charset="0"/>
                <a:cs typeface="Tahoma" pitchFamily="34" charset="0"/>
              </a:rPr>
              <a:t>3- </a:t>
            </a:r>
            <a:r>
              <a:rPr lang="ar-LB" sz="2600" b="1" dirty="0">
                <a:solidFill>
                  <a:schemeClr val="bg1"/>
                </a:solidFill>
                <a:latin typeface="Tahoma" pitchFamily="34" charset="0"/>
                <a:ea typeface="Tahoma" pitchFamily="34" charset="0"/>
                <a:cs typeface="Tahoma" pitchFamily="34" charset="0"/>
              </a:rPr>
              <a:t>ما لا يَنتَهي الإِنسانُ مِن فَهمِه</a:t>
            </a:r>
            <a:r>
              <a:rPr lang="ar-LB" sz="2600" dirty="0">
                <a:solidFill>
                  <a:schemeClr val="bg1"/>
                </a:solidFill>
                <a:latin typeface="Tahoma" pitchFamily="34" charset="0"/>
                <a:ea typeface="Tahoma" pitchFamily="34" charset="0"/>
                <a:cs typeface="Tahoma" pitchFamily="34" charset="0"/>
              </a:rPr>
              <a:t>، وكُلّ ما فهِمَ مِنه شَيئًا أرادَ المزيدَ من التعمُّق فيه… </a:t>
            </a:r>
            <a:r>
              <a:rPr lang="ar-LB" sz="2600" b="1" dirty="0">
                <a:solidFill>
                  <a:schemeClr val="bg1"/>
                </a:solidFill>
                <a:latin typeface="Tahoma" pitchFamily="34" charset="0"/>
                <a:ea typeface="Tahoma" pitchFamily="34" charset="0"/>
                <a:cs typeface="Tahoma" pitchFamily="34" charset="0"/>
              </a:rPr>
              <a:t>وهذا هوَ مَعنى السّرّ في الكنيسَة</a:t>
            </a:r>
            <a:r>
              <a:rPr lang="ar-LB" sz="2600" dirty="0">
                <a:solidFill>
                  <a:schemeClr val="bg1"/>
                </a:solidFill>
                <a:latin typeface="Tahoma" pitchFamily="34" charset="0"/>
                <a:ea typeface="Tahoma" pitchFamily="34" charset="0"/>
                <a:cs typeface="Tahoma" pitchFamily="34" charset="0"/>
              </a:rPr>
              <a:t>… </a:t>
            </a:r>
          </a:p>
          <a:p>
            <a:pPr algn="ctr" rtl="1"/>
            <a:r>
              <a:rPr lang="ar-LB" sz="2600" b="1" dirty="0">
                <a:latin typeface="Tahoma" pitchFamily="34" charset="0"/>
                <a:ea typeface="Tahoma" pitchFamily="34" charset="0"/>
                <a:cs typeface="Tahoma" pitchFamily="34" charset="0"/>
              </a:rPr>
              <a:t>سَواء أكانَتْ أَسرارُ الدّيانَةِ (أَي سِرّ الثّالوث الأَقدَس والتّجسّد،  والفداء…) </a:t>
            </a:r>
          </a:p>
          <a:p>
            <a:pPr algn="ctr" rtl="1"/>
            <a:r>
              <a:rPr lang="ar-LB" sz="2600" b="1" dirty="0">
                <a:latin typeface="Tahoma" pitchFamily="34" charset="0"/>
                <a:ea typeface="Tahoma" pitchFamily="34" charset="0"/>
                <a:cs typeface="Tahoma" pitchFamily="34" charset="0"/>
              </a:rPr>
              <a:t>أَمّ أَسرار الكنيسَةِ السَّبعَة (كَالمَعمودِيّةِ والإفخارستِيّا والزّواج…).</a:t>
            </a:r>
            <a:endParaRPr lang="en-US" sz="2600" b="1" dirty="0">
              <a:latin typeface="Tahoma" pitchFamily="34" charset="0"/>
              <a:ea typeface="Tahoma" pitchFamily="34" charset="0"/>
              <a:cs typeface="Tahoma" pitchFamily="34" charset="0"/>
            </a:endParaRPr>
          </a:p>
          <a:p>
            <a:pPr algn="r" rtl="1"/>
            <a:endParaRPr lang="en-US" dirty="0"/>
          </a:p>
        </p:txBody>
      </p:sp>
      <p:sp>
        <p:nvSpPr>
          <p:cNvPr id="4" name="Horizontal Scroll 3"/>
          <p:cNvSpPr/>
          <p:nvPr/>
        </p:nvSpPr>
        <p:spPr>
          <a:xfrm>
            <a:off x="1115616" y="404664"/>
            <a:ext cx="6336704" cy="1296144"/>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latin typeface="Tahoma" pitchFamily="34" charset="0"/>
                <a:ea typeface="Tahoma" pitchFamily="34" charset="0"/>
                <a:cs typeface="Tahoma" pitchFamily="34" charset="0"/>
              </a:rPr>
              <a:t>إنَّ هَذا السِّرّ لَعَظيم</a:t>
            </a:r>
            <a:endParaRPr lang="en-US" sz="4000" dirty="0">
              <a:solidFill>
                <a:schemeClr val="tx1"/>
              </a:solidFill>
            </a:endParaRPr>
          </a:p>
        </p:txBody>
      </p:sp>
    </p:spTree>
    <p:custDataLst>
      <p:tags r:id="rId1"/>
    </p:custDataLst>
    <p:extLst>
      <p:ext uri="{BB962C8B-B14F-4D97-AF65-F5344CB8AC3E}">
        <p14:creationId xmlns:p14="http://schemas.microsoft.com/office/powerpoint/2010/main" val="262722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3"/>
            <a:ext cx="8280920" cy="4941168"/>
          </a:xfrm>
        </p:spPr>
        <p:txBody>
          <a:bodyPr>
            <a:noAutofit/>
          </a:bodyPr>
          <a:lstStyle/>
          <a:p>
            <a:pPr marL="0" indent="0" algn="r" rtl="1">
              <a:buNone/>
            </a:pPr>
            <a:r>
              <a:rPr lang="ar-LB" sz="3200" dirty="0">
                <a:solidFill>
                  <a:schemeClr val="bg1"/>
                </a:solidFill>
                <a:latin typeface="Tahoma" pitchFamily="34" charset="0"/>
                <a:ea typeface="Tahoma" pitchFamily="34" charset="0"/>
                <a:cs typeface="Tahoma" pitchFamily="34" charset="0"/>
              </a:rPr>
              <a:t>* فَالزّواجُ يُرافقُ البَشَريّةَ مُنذُ نَشأتِها، ولكنَّ المَسيحَ أعطاه مَفاهيمَ تَختلفُ تَمامًا عمّا كانَتْ قَبله (راجِع متّى 19 أو مرقس 10). وهذهِ المَفاهيمُ الجَديدةُ جَعلَت مِن الزّواجِ المَسيحيِّ زَواجًا مُمَيّزًا بينَ التَّقاليدِ البشرِيّة.</a:t>
            </a:r>
          </a:p>
          <a:p>
            <a:pPr marL="0" indent="0" algn="r" rtl="1">
              <a:buNone/>
            </a:pPr>
            <a:endParaRPr lang="en-US" sz="3200" dirty="0">
              <a:solidFill>
                <a:schemeClr val="bg1"/>
              </a:solidFill>
              <a:latin typeface="Tahoma" pitchFamily="34" charset="0"/>
              <a:ea typeface="Tahoma" pitchFamily="34" charset="0"/>
              <a:cs typeface="Tahoma" pitchFamily="34" charset="0"/>
            </a:endParaRPr>
          </a:p>
          <a:p>
            <a:pPr marL="0" indent="0" algn="r" rtl="1">
              <a:buNone/>
            </a:pPr>
            <a:r>
              <a:rPr lang="ar-LB" sz="3200" dirty="0">
                <a:solidFill>
                  <a:schemeClr val="bg1"/>
                </a:solidFill>
                <a:latin typeface="Tahoma" pitchFamily="34" charset="0"/>
                <a:ea typeface="Tahoma" pitchFamily="34" charset="0"/>
                <a:cs typeface="Tahoma" pitchFamily="34" charset="0"/>
                <a:sym typeface="Wingdings"/>
              </a:rPr>
              <a:t>* </a:t>
            </a:r>
            <a:r>
              <a:rPr lang="ar-LB" sz="3200" dirty="0">
                <a:solidFill>
                  <a:schemeClr val="bg1"/>
                </a:solidFill>
                <a:latin typeface="Tahoma" pitchFamily="34" charset="0"/>
                <a:ea typeface="Tahoma" pitchFamily="34" charset="0"/>
                <a:cs typeface="Tahoma" pitchFamily="34" charset="0"/>
              </a:rPr>
              <a:t>مِن المُهمِّ جدًّا أَن نَفهَمَ مَقطَعَ الرّسالَةِ إلى أَهلِ أَفسس الّذي يُتلَى </a:t>
            </a:r>
            <a:r>
              <a:rPr lang="ar-LB" sz="3200" b="1" dirty="0">
                <a:solidFill>
                  <a:schemeClr val="bg1"/>
                </a:solidFill>
                <a:latin typeface="Tahoma" pitchFamily="34" charset="0"/>
                <a:ea typeface="Tahoma" pitchFamily="34" charset="0"/>
                <a:cs typeface="Tahoma" pitchFamily="34" charset="0"/>
              </a:rPr>
              <a:t>في حَفلةِ الإكليل</a:t>
            </a:r>
            <a:r>
              <a:rPr lang="ar-LB" sz="3200" dirty="0">
                <a:solidFill>
                  <a:schemeClr val="bg1"/>
                </a:solidFill>
                <a:latin typeface="Tahoma" pitchFamily="34" charset="0"/>
                <a:ea typeface="Tahoma" pitchFamily="34" charset="0"/>
                <a:cs typeface="Tahoma" pitchFamily="34" charset="0"/>
              </a:rPr>
              <a:t>، لأنَّ جَميعَ الطّقوس اختارَتهُ وَقد فَسَّرهُ القدِّيسُ يوحَنّا الذهبّي الفمّ كما سَنَرى لاحِقًا.</a:t>
            </a:r>
            <a:endParaRPr lang="en-US" sz="3200" dirty="0">
              <a:solidFill>
                <a:schemeClr val="bg1"/>
              </a:solidFill>
              <a:latin typeface="Tahoma" pitchFamily="34" charset="0"/>
              <a:ea typeface="Tahoma" pitchFamily="34" charset="0"/>
              <a:cs typeface="Tahoma" pitchFamily="34" charset="0"/>
            </a:endParaRPr>
          </a:p>
          <a:p>
            <a:pPr algn="r" rtl="1"/>
            <a:endParaRPr lang="en-US" sz="3200" dirty="0"/>
          </a:p>
        </p:txBody>
      </p:sp>
      <p:sp>
        <p:nvSpPr>
          <p:cNvPr id="4" name="Horizontal Scroll 3"/>
          <p:cNvSpPr/>
          <p:nvPr/>
        </p:nvSpPr>
        <p:spPr>
          <a:xfrm>
            <a:off x="395536" y="332656"/>
            <a:ext cx="8208912" cy="1296144"/>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latin typeface="Tahoma" pitchFamily="34" charset="0"/>
                <a:ea typeface="Tahoma" pitchFamily="34" charset="0"/>
              </a:rPr>
              <a:t>إنَّ الزَّواجَ سِرّ</a:t>
            </a:r>
            <a:r>
              <a:rPr lang="ar-LB" sz="2800" dirty="0">
                <a:latin typeface="Tahoma" pitchFamily="34" charset="0"/>
                <a:ea typeface="Tahoma" pitchFamily="34" charset="0"/>
              </a:rPr>
              <a:t>، </a:t>
            </a:r>
            <a:r>
              <a:rPr lang="ar-LB" sz="2800" b="1" dirty="0">
                <a:latin typeface="Tahoma" pitchFamily="34" charset="0"/>
                <a:ea typeface="Tahoma" pitchFamily="34" charset="0"/>
              </a:rPr>
              <a:t>لا لأنَّ المَسيحَ هُوَ الّذي أَوجَدَه</a:t>
            </a:r>
            <a:r>
              <a:rPr lang="ar-LB" sz="2800" dirty="0">
                <a:latin typeface="Tahoma" pitchFamily="34" charset="0"/>
                <a:ea typeface="Tahoma" pitchFamily="34" charset="0"/>
              </a:rPr>
              <a:t>. </a:t>
            </a:r>
          </a:p>
        </p:txBody>
      </p:sp>
    </p:spTree>
    <p:custDataLst>
      <p:tags r:id="rId1"/>
    </p:custDataLst>
    <p:extLst>
      <p:ext uri="{BB962C8B-B14F-4D97-AF65-F5344CB8AC3E}">
        <p14:creationId xmlns:p14="http://schemas.microsoft.com/office/powerpoint/2010/main" val="31056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3925472"/>
            <a:ext cx="5616624" cy="2932528"/>
          </a:xfrm>
          <a:prstGeom prst="rect">
            <a:avLst/>
          </a:prstGeom>
        </p:spPr>
      </p:pic>
      <p:sp>
        <p:nvSpPr>
          <p:cNvPr id="5" name="Cloud Callout 4"/>
          <p:cNvSpPr/>
          <p:nvPr/>
        </p:nvSpPr>
        <p:spPr>
          <a:xfrm>
            <a:off x="3203848" y="0"/>
            <a:ext cx="6048671" cy="3888432"/>
          </a:xfrm>
          <a:prstGeom prst="cloudCallout">
            <a:avLst>
              <a:gd name="adj1" fmla="val -56441"/>
              <a:gd name="adj2" fmla="val 69563"/>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وَالآن</a:t>
            </a: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 سَنَقرأُ الرّسالَةَ</a:t>
            </a: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الّتي يَتَسلّحُ بِها بَعضُ الرِّجالِ أَحيانًا لِنَفهَمَها جَيِّدًا </a:t>
            </a:r>
            <a:endParaRPr lang="en-US" sz="3600" dirty="0">
              <a:solidFill>
                <a:schemeClr val="bg1"/>
              </a:solidFill>
            </a:endParaRPr>
          </a:p>
          <a:p>
            <a:pPr algn="ctr" rtl="1"/>
            <a:endPar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56502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20472" cy="1575048"/>
          </a:xfrm>
          <a:solidFill>
            <a:schemeClr val="accent1">
              <a:lumMod val="60000"/>
              <a:lumOff val="40000"/>
            </a:schemeClr>
          </a:solidFill>
        </p:spPr>
        <p:txBody>
          <a:bodyPr>
            <a:normAutofit fontScale="90000"/>
          </a:bodyPr>
          <a:lstStyle/>
          <a:p>
            <a:pPr algn="ctr" rtl="1"/>
            <a:r>
              <a:rPr lang="ar-LB" sz="4400" b="1" dirty="0"/>
              <a:t> </a:t>
            </a:r>
            <a:br>
              <a:rPr lang="ar-LB" sz="4400" b="1" dirty="0"/>
            </a:br>
            <a:r>
              <a:rPr lang="ar-LB" sz="4400" b="1" dirty="0"/>
              <a:t>نَصُّ الرِّسالَةِ الّتي تُقرأُ في كُلِّ إِكليل</a:t>
            </a:r>
            <a:r>
              <a:rPr lang="ar-LB" sz="4400" dirty="0"/>
              <a:t> </a:t>
            </a:r>
            <a:br>
              <a:rPr lang="ar-LB" dirty="0"/>
            </a:br>
            <a:r>
              <a:rPr lang="ar-LB" sz="3600" b="0" dirty="0"/>
              <a:t>(أفسس 5/21-33 و 6/1-4)</a:t>
            </a:r>
            <a:br>
              <a:rPr lang="en-US" b="0" dirty="0"/>
            </a:br>
            <a:endParaRPr lang="en-US" b="0" dirty="0"/>
          </a:p>
        </p:txBody>
      </p:sp>
      <p:sp>
        <p:nvSpPr>
          <p:cNvPr id="5" name="Rectangle 4"/>
          <p:cNvSpPr/>
          <p:nvPr/>
        </p:nvSpPr>
        <p:spPr>
          <a:xfrm>
            <a:off x="467544" y="1844824"/>
            <a:ext cx="8676456" cy="4708981"/>
          </a:xfrm>
          <a:prstGeom prst="rect">
            <a:avLst/>
          </a:prstGeom>
        </p:spPr>
        <p:txBody>
          <a:bodyPr wrap="square">
            <a:spAutoFit/>
          </a:bodyPr>
          <a:lstStyle/>
          <a:p>
            <a:pPr algn="ctr" rtl="1"/>
            <a:r>
              <a:rPr lang="ar-LB" sz="3000" b="1" dirty="0">
                <a:solidFill>
                  <a:schemeClr val="bg1"/>
                </a:solidFill>
                <a:latin typeface="Tahoma" pitchFamily="34" charset="0"/>
                <a:ea typeface="Tahoma" pitchFamily="34" charset="0"/>
              </a:rPr>
              <a:t>أَيَّتُها النِّساء، </a:t>
            </a:r>
            <a:r>
              <a:rPr lang="ar-LB" sz="3000" dirty="0">
                <a:solidFill>
                  <a:schemeClr val="bg1"/>
                </a:solidFill>
                <a:latin typeface="Tahoma" pitchFamily="34" charset="0"/>
                <a:ea typeface="Tahoma" pitchFamily="34" charset="0"/>
              </a:rPr>
              <a:t>اِخضَعْنَ لأَزْواجِكُنَّ خُضُوعَكُنَّ لِلرَّبّ، لأَنَّ الرَّجُلَ رَأسُ المَرأَة كما أَنَّ المسيحَ رَأسُ الكَنيسةِ الَّتي هي جَسَدُه وهو مُخلِّصُها وكما تَخضَع الكنيسةُ لِلمسيح فلْتَخضَعِ النِّساءُ لأَزواجِهِنَّ في كُلِّ شَيء. </a:t>
            </a:r>
            <a:br>
              <a:rPr lang="ar-LB" sz="3000" dirty="0">
                <a:solidFill>
                  <a:schemeClr val="bg1"/>
                </a:solidFill>
                <a:latin typeface="Tahoma" pitchFamily="34" charset="0"/>
                <a:ea typeface="Tahoma" pitchFamily="34" charset="0"/>
              </a:rPr>
            </a:br>
            <a:r>
              <a:rPr lang="ar-LB" sz="3000" b="1" dirty="0">
                <a:solidFill>
                  <a:schemeClr val="bg1"/>
                </a:solidFill>
                <a:latin typeface="Tahoma" pitchFamily="34" charset="0"/>
                <a:ea typeface="Tahoma" pitchFamily="34" charset="0"/>
              </a:rPr>
              <a:t>أَيَّها الرِّجال، </a:t>
            </a:r>
            <a:r>
              <a:rPr lang="ar-LB" sz="3000" dirty="0">
                <a:solidFill>
                  <a:schemeClr val="bg1"/>
                </a:solidFill>
                <a:latin typeface="Tahoma" pitchFamily="34" charset="0"/>
                <a:ea typeface="Tahoma" pitchFamily="34" charset="0"/>
              </a:rPr>
              <a:t>أَحِبُّوا نِساءَكم كما أَحَبَّ المسيحُ الكَنيسة وجادَ بِنَفسِه مِن أَجْلِها لِيُقدَسَها مُطهِّرًا إِيَّاها بِغُسلِ الماءِ وكَلِمَةٍ تَصحَبُه، فيَزُفَّها إِلى نَفْسِه كَنيسةً سَنِيَّة لا دَنَسَ فيها ولا تَغَضُّنَ ولا ما أَشْبهَ ذلِك، بل مُقدَّسةٌ بِلا عَيب. وكذلِك يَجِبُ على الرِّجالِ أَن يُحِبُّوا نِساءَهم حُبَّهم لأَجسادِهِم. </a:t>
            </a:r>
            <a:r>
              <a:rPr lang="ar-LB" sz="3000" b="1" dirty="0">
                <a:solidFill>
                  <a:schemeClr val="bg1"/>
                </a:solidFill>
                <a:latin typeface="Tahoma" pitchFamily="34" charset="0"/>
                <a:ea typeface="Tahoma" pitchFamily="34" charset="0"/>
              </a:rPr>
              <a:t>مَن أَحَبَّ امرَأَتَه أَحَبَّ نَفْسَه</a:t>
            </a:r>
            <a:r>
              <a:rPr lang="ar-LB" sz="3000" dirty="0">
                <a:latin typeface="Tahoma" pitchFamily="34" charset="0"/>
                <a:ea typeface="Tahoma" pitchFamily="34" charset="0"/>
              </a:rPr>
              <a:t>.</a:t>
            </a:r>
            <a:endParaRPr lang="en-US" sz="3000" dirty="0"/>
          </a:p>
        </p:txBody>
      </p:sp>
    </p:spTree>
    <p:custDataLst>
      <p:tags r:id="rId1"/>
    </p:custDataLst>
    <p:extLst>
      <p:ext uri="{BB962C8B-B14F-4D97-AF65-F5344CB8AC3E}">
        <p14:creationId xmlns:p14="http://schemas.microsoft.com/office/powerpoint/2010/main" val="3129720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460</TotalTime>
  <Words>2356</Words>
  <Application>Microsoft Office PowerPoint</Application>
  <PresentationFormat>On-screen Show (4:3)</PresentationFormat>
  <Paragraphs>198</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Adobe Arabic</vt:lpstr>
      <vt:lpstr>Arial</vt:lpstr>
      <vt:lpstr>Calibri</vt:lpstr>
      <vt:lpstr>Corbel</vt:lpstr>
      <vt:lpstr>Tahoma</vt:lpstr>
      <vt:lpstr>Wingdings</vt:lpstr>
      <vt:lpstr>Banded</vt:lpstr>
      <vt:lpstr>مَركَزُ التَّربِيَّةِ الدّينِيَّة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نَصُّ الرِّسالَةِ الّتي تُقرأُ في كُلِّ إِكليل  (أفسس 5/21-33 و 6/1-4) </vt:lpstr>
      <vt:lpstr>PowerPoint Presentation</vt:lpstr>
      <vt:lpstr>PowerPoint Presentation</vt:lpstr>
      <vt:lpstr>  يُمكنُ أَن نَستَعينَ أَيضًا بِالمَراجعِ التّاليّة:    1 قورنتس 7/2-5   2أفسس 5/21، 6/4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يُؤكّدُ لَنا القِدّيسُ بولُس أنَّ العائلَةَ تَرتكزُ عَلى الحُبِّ المُتبادلِ بَين المَسيحِ والكنيسَة. وَالتّعاليمُ الّتي نَتّخذُها مِن هَذا المَقطعِ تُساعِدُنا كَي لا نَتَمَسّك فقَط بِبَعضِ التَّعابير لنُظهر سُلطة الرّجلِ عَلى المَرأةِ أو غَيره: </vt:lpstr>
      <vt:lpstr>PowerPoint Presentation</vt:lpstr>
      <vt:lpstr>رَكائزُ الزَّواجِ المَسيحيّ الزَّواجُ في الكنيسَةِ مَبنيّ عَلى أربعِ أُسُس: </vt:lpstr>
      <vt:lpstr>رَكائِزُ الزَّواجِ المَسيحِيّ </vt:lpstr>
      <vt:lpstr>PowerPoint Presentation</vt:lpstr>
      <vt:lpstr>PowerPoint Presentation</vt:lpstr>
      <vt:lpstr>PowerPoint Presentation</vt:lpstr>
      <vt:lpstr>PowerPoint Presentation</vt:lpstr>
      <vt:lpstr>PowerPoint Presentation</vt:lpstr>
      <vt:lpstr>  يا رَبّ إلى السَّماءِ مَحَبّتكُ وَإلى الغُيوم أَمانَتُك. عَدلك مثل الجِبال، وأحكامُك غَمرٌ عظيمٌ. اللّهم ما أثمنَ مَحَبّتك، إن بَني البشرِ بظلّ جَناحَيك يَعتَصمون. يَرتوون مِن فيضِ بَيتك، لأن عندكَ يُنبوع الحَياة، وَبِنورك نُعاينُ النّور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إنّ هذا السر لعظيم</dc:title>
  <dc:creator>wmaksour</dc:creator>
  <cp:lastModifiedBy>Michel Haddad (Prof)</cp:lastModifiedBy>
  <cp:revision>53</cp:revision>
  <dcterms:created xsi:type="dcterms:W3CDTF">2021-01-25T14:10:13Z</dcterms:created>
  <dcterms:modified xsi:type="dcterms:W3CDTF">2022-02-25T20:40:51Z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10BC3887-E403-47AD-87BC-52702FF009D7</vt:lpwstr>
  </property>
  <property fmtid="{D5CDD505-2E9C-101B-9397-08002B2CF9AE}" pid="3" name="ArticulatePath">
    <vt:lpwstr>EB9-rencontre-9 2021-2022ok</vt:lpwstr>
  </property>
</Properties>
</file>