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70" r:id="rId2"/>
    <p:sldId id="256" r:id="rId3"/>
    <p:sldId id="257" r:id="rId4"/>
    <p:sldId id="272" r:id="rId5"/>
    <p:sldId id="271" r:id="rId6"/>
    <p:sldId id="273" r:id="rId7"/>
    <p:sldId id="258" r:id="rId8"/>
    <p:sldId id="274" r:id="rId9"/>
    <p:sldId id="261" r:id="rId10"/>
    <p:sldId id="260" r:id="rId11"/>
    <p:sldId id="275" r:id="rId12"/>
    <p:sldId id="276" r:id="rId13"/>
    <p:sldId id="277" r:id="rId14"/>
    <p:sldId id="278" r:id="rId15"/>
    <p:sldId id="263" r:id="rId16"/>
    <p:sldId id="279" r:id="rId17"/>
    <p:sldId id="264" r:id="rId18"/>
    <p:sldId id="280" r:id="rId19"/>
    <p:sldId id="281" r:id="rId20"/>
    <p:sldId id="282" r:id="rId21"/>
    <p:sldId id="283" r:id="rId22"/>
    <p:sldId id="284" r:id="rId23"/>
    <p:sldId id="297" r:id="rId24"/>
    <p:sldId id="298" r:id="rId25"/>
    <p:sldId id="285" r:id="rId26"/>
    <p:sldId id="286" r:id="rId27"/>
    <p:sldId id="287" r:id="rId28"/>
    <p:sldId id="288" r:id="rId29"/>
    <p:sldId id="299" r:id="rId30"/>
    <p:sldId id="300" r:id="rId31"/>
    <p:sldId id="289" r:id="rId32"/>
    <p:sldId id="290" r:id="rId33"/>
    <p:sldId id="291" r:id="rId34"/>
    <p:sldId id="292" r:id="rId35"/>
    <p:sldId id="296" r:id="rId36"/>
    <p:sldId id="301" r:id="rId37"/>
    <p:sldId id="303" r:id="rId38"/>
    <p:sldId id="302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F709-9C8A-4708-B534-821A1341FBE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78E0D-9C29-4883-9205-12A27E4D6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1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2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38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2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3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5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2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2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1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4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45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1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0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06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1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00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8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8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77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56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7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4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7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3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34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897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2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9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13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16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6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2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6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0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01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8E0D-9C29-4883-9205-12A27E4D66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96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54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600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5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75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9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9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3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E56FA-7A76-46D7-8953-1E5A9E7C8837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A8CFAA-575A-4B00-8815-BFB226152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3314701"/>
            <a:ext cx="3091815" cy="3300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735" y="2038402"/>
            <a:ext cx="7825440" cy="1234727"/>
          </a:xfrm>
        </p:spPr>
        <p:txBody>
          <a:bodyPr/>
          <a:lstStyle/>
          <a:p>
            <a:pPr algn="ctr" rtl="1"/>
            <a:r>
              <a:rPr lang="ar-LB" sz="5200" dirty="0">
                <a:solidFill>
                  <a:schemeClr val="accent2">
                    <a:lumMod val="50000"/>
                  </a:schemeClr>
                </a:solidFill>
              </a:rPr>
              <a:t>مَركَزُ التَّربِيَّةِ الدّينِيَّة</a:t>
            </a:r>
            <a:br>
              <a:rPr lang="ar-LB" sz="5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ar-LB" sz="5200" dirty="0">
                <a:solidFill>
                  <a:schemeClr val="accent2">
                    <a:lumMod val="50000"/>
                  </a:schemeClr>
                </a:solidFill>
              </a:rPr>
              <a:t>رُهبانِيَّةُ القَلبَينِ الأقدَسَين </a:t>
            </a:r>
            <a:endParaRPr lang="en-US" sz="5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5361" y="4201233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6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</a:t>
            </a:r>
            <a:endParaRPr lang="en-US" sz="6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76" y="188259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0807685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89" y="0"/>
            <a:ext cx="7176303" cy="6724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39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28576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85825" y="114301"/>
            <a:ext cx="4772024" cy="2457450"/>
          </a:xfrm>
          <a:prstGeom prst="cloudCallout">
            <a:avLst>
              <a:gd name="adj1" fmla="val 68875"/>
              <a:gd name="adj2" fmla="val 212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مين إِجا زارُه؟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997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0" y="3181350"/>
            <a:ext cx="5895595" cy="393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1971675" y="142875"/>
            <a:ext cx="4629150" cy="2343150"/>
          </a:xfrm>
          <a:prstGeom prst="wedgeEllipseCallout">
            <a:avLst>
              <a:gd name="adj1" fmla="val -15593"/>
              <a:gd name="adj2" fmla="val 990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200" dirty="0"/>
              <a:t>الرّعيان!!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723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2888" y="357188"/>
            <a:ext cx="6072188" cy="2457450"/>
          </a:xfrm>
          <a:prstGeom prst="cloudCallout">
            <a:avLst>
              <a:gd name="adj1" fmla="val 55750"/>
              <a:gd name="adj2" fmla="val 172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الي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وم</a:t>
            </a:r>
            <a:r>
              <a:rPr lang="ar-LB" sz="3200" dirty="0">
                <a:solidFill>
                  <a:schemeClr val="tx1"/>
                </a:solidFill>
              </a:rPr>
              <a:t> إِنتو</a:t>
            </a:r>
            <a:r>
              <a:rPr lang="ar-SA" sz="3200" dirty="0">
                <a:solidFill>
                  <a:schemeClr val="tx1"/>
                </a:solidFill>
              </a:rPr>
              <a:t> الرّع</a:t>
            </a:r>
            <a:r>
              <a:rPr lang="ar-LB" sz="3200" dirty="0">
                <a:solidFill>
                  <a:schemeClr val="tx1"/>
                </a:solidFill>
              </a:rPr>
              <a:t>يان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يَلّي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عَم يِ</a:t>
            </a:r>
            <a:r>
              <a:rPr lang="ar-SA" sz="3200" dirty="0">
                <a:solidFill>
                  <a:schemeClr val="tx1"/>
                </a:solidFill>
              </a:rPr>
              <a:t>حرسو</a:t>
            </a:r>
            <a:r>
              <a:rPr lang="ar-LB" sz="3200" dirty="0">
                <a:solidFill>
                  <a:schemeClr val="tx1"/>
                </a:solidFill>
              </a:rPr>
              <a:t>ا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القطيع</a:t>
            </a:r>
            <a:r>
              <a:rPr lang="ar-SA" sz="3200" dirty="0">
                <a:solidFill>
                  <a:schemeClr val="tx1"/>
                </a:solidFill>
              </a:rPr>
              <a:t>. </a:t>
            </a:r>
            <a:r>
              <a:rPr lang="ar-LB" sz="3200" dirty="0">
                <a:solidFill>
                  <a:schemeClr val="tx1"/>
                </a:solidFill>
              </a:rPr>
              <a:t>نِحنا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بِ</a:t>
            </a:r>
            <a:r>
              <a:rPr lang="ar-SA" sz="3200" dirty="0">
                <a:solidFill>
                  <a:schemeClr val="tx1"/>
                </a:solidFill>
              </a:rPr>
              <a:t>اللَّيل، </a:t>
            </a:r>
            <a:r>
              <a:rPr lang="ar-LB" sz="3200" dirty="0">
                <a:solidFill>
                  <a:schemeClr val="tx1"/>
                </a:solidFill>
              </a:rPr>
              <a:t>والرّعيان تِ</a:t>
            </a:r>
            <a:r>
              <a:rPr lang="ar-SA" sz="3200" dirty="0">
                <a:solidFill>
                  <a:schemeClr val="tx1"/>
                </a:solidFill>
              </a:rPr>
              <a:t>عبو</a:t>
            </a:r>
            <a:r>
              <a:rPr lang="ar-LB" sz="3200" dirty="0">
                <a:solidFill>
                  <a:schemeClr val="tx1"/>
                </a:solidFill>
              </a:rPr>
              <a:t>ا</a:t>
            </a:r>
            <a:r>
              <a:rPr lang="ar-SA" sz="3200" dirty="0">
                <a:solidFill>
                  <a:schemeClr val="tx1"/>
                </a:solidFill>
              </a:rPr>
              <a:t>، </a:t>
            </a:r>
            <a:r>
              <a:rPr lang="ar-LB" sz="3200" dirty="0">
                <a:solidFill>
                  <a:schemeClr val="tx1"/>
                </a:solidFill>
              </a:rPr>
              <a:t>وناموا...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ar-LB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34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71463" y="257175"/>
            <a:ext cx="5557838" cy="2457450"/>
          </a:xfrm>
          <a:prstGeom prst="cloudCallout">
            <a:avLst>
              <a:gd name="adj1" fmla="val 65337"/>
              <a:gd name="adj2" fmla="val 101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يَلاّ فَرجوني كيف رَح تبَيْنوا إِنكُن تِعبانين </a:t>
            </a:r>
          </a:p>
          <a:p>
            <a:pPr algn="ctr" rtl="1"/>
            <a:r>
              <a:rPr lang="ar-LB" sz="3200" dirty="0">
                <a:solidFill>
                  <a:schemeClr val="tx1"/>
                </a:solidFill>
              </a:rPr>
              <a:t>وغْفيتوا مِن التَّعَب...</a:t>
            </a:r>
            <a:endParaRPr lang="ar-LB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49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15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446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0"/>
            <a:ext cx="6072188" cy="2814638"/>
          </a:xfrm>
          <a:prstGeom prst="cloudCallout">
            <a:avLst>
              <a:gd name="adj1" fmla="val 58734"/>
              <a:gd name="adj2" fmla="val 184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تخَيَّلوا وإِنُّن بِهالحالة نايمين وتعبانين، أُعِلِنِت لإلُن البُشرَى السّارَة... سْمَعوا شو بيخَبِّرنا الكْتاب المقَدَّس</a:t>
            </a:r>
            <a:endParaRPr lang="ar-LB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5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42888" y="0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وكان في بِهاك المَنطَقا رِعيان قاعْدين بِالحقول، عَم يِسهَرو بِالدَّور عَ قَطيعُن. وفَجئا ظَهَرلُن مَلاك الرّبّ، ومَجد الرّبّ شَعشَع حْوالَيُن، سَيطَر عليُن الخَوف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180" y="2354676"/>
            <a:ext cx="5958247" cy="4460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6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3140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42888" y="0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بَس المَلاك قَلُّن: لا تْخافو، أنا عَم بَشِّركُن بِفَرَح عَظيم، رَح يعِم الشَّعب كِلّو: لِأنّ اليَوم  وُلِدِلكُن مُخلِّص، هُوّي المَسيح الرّبّ، بِمَدينِة داوود. وخِدو هَالعَلامي: بِتشوفو طِفل مْقَمَّط ونايِم بِالمَعلَف</a:t>
            </a:r>
            <a:r>
              <a:rPr lang="ar-LB" sz="3600" dirty="0"/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6239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0" y="3833284"/>
            <a:ext cx="7013282" cy="1646302"/>
          </a:xfrm>
        </p:spPr>
        <p:txBody>
          <a:bodyPr/>
          <a:lstStyle/>
          <a:p>
            <a:pPr rtl="1"/>
            <a:r>
              <a:rPr lang="ar-LB" b="1" dirty="0"/>
              <a:t>لِقاءٌ </a:t>
            </a:r>
            <a:r>
              <a:rPr lang="ar-LB" b="1"/>
              <a:t>ميلادِيٌّ لِلإبتدائي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962" y="5532501"/>
            <a:ext cx="5229226" cy="1096899"/>
          </a:xfrm>
        </p:spPr>
        <p:txBody>
          <a:bodyPr>
            <a:noAutofit/>
          </a:bodyPr>
          <a:lstStyle/>
          <a:p>
            <a:pPr algn="ctr" rtl="1"/>
            <a:r>
              <a:rPr lang="ar-LB" sz="4000" b="1" dirty="0">
                <a:solidFill>
                  <a:srgbClr val="FF0000"/>
                </a:solidFill>
              </a:rPr>
              <a:t>مَعَ الملائكة الرُّعاة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0"/>
            <a:ext cx="6917890" cy="4605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136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5156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42888" y="0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وفَجْأه نْضَم لَلمَلاك جُمهور من العَسكَر السّماوي، صارو يسَبحو اللّه ويقولو: </a:t>
            </a:r>
            <a:r>
              <a:rPr lang="ar-L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</a:t>
            </a: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الـمَجدُ للهِ في العُلى ! والسَّلامُ في الأَرضِ لِلنَّاسِ فإنَّهم أَهْلُ رِضاه !</a:t>
            </a:r>
            <a:r>
              <a:rPr lang="ar-LB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  <a:r>
              <a:rPr lang="ar-SA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162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338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57174" y="-51759"/>
            <a:ext cx="5300663" cy="3821503"/>
          </a:xfrm>
          <a:prstGeom prst="cloudCallout">
            <a:avLst>
              <a:gd name="adj1" fmla="val 69798"/>
              <a:gd name="adj2" fmla="val 53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بَدّي مِنكُن قَبل ما نكَفّي، توقَفوا، الكل وقف؟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تِحِمْلوا المَلاك يَلّي بِالمَغارة وتِعتِبْروا إِنكُن إِنتو المَلاك وتِمْشوا بِالغرفِة ونرَتِّل سَوا: </a:t>
            </a:r>
            <a:r>
              <a:rPr lang="ar-SA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المَجدُ للّه في الأ</a:t>
            </a:r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َ</a:t>
            </a:r>
            <a:r>
              <a:rPr lang="ar-SA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عالي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469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57174" y="0"/>
            <a:ext cx="5300663" cy="3228975"/>
          </a:xfrm>
          <a:prstGeom prst="cloudCallout">
            <a:avLst>
              <a:gd name="adj1" fmla="val 61518"/>
              <a:gd name="adj2" fmla="val 1829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b="1" dirty="0">
              <a:solidFill>
                <a:schemeClr val="tx1"/>
              </a:solidFill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ctr" rtl="1"/>
            <a:r>
              <a:rPr lang="ar-LB" sz="3200" b="1" dirty="0">
                <a:solidFill>
                  <a:srgbClr val="FF0000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شو حِلو يَلّي عْمِلناه!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وَهَلَّق رجَعوا قعِدوا حَدّ المغارَة واختاروا راعي احملوه واعتِبْروا حالَكُن هَالرّاعي تَ </a:t>
            </a:r>
            <a:r>
              <a:rPr lang="ar-LB" sz="3200" b="1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نْكَفّي الإخبار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998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28601" y="-142875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ولَمّن فَلّ المَلاك من عِندُن عَالسَّما، قالو الرّعيان بَين بَعضُن: قومو تَ نروح عَ بيت لَحم، ونشوف يَلّي صار، والرّبّ خَبَّرنا عَنّو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47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3117" cy="695483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015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28601" y="-142875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وإجو الرعيان دِغري لاقو مَريَم ويوسف، والطِّفل نايِم بالمَعلَف، ولَمّن شافو اللّي شافوه، صارو يخَبرو شو قالولُن عن الطِّفل. وكلّ يَلّي سِمعو بِهالشّي نْدَهَشو من اللّي قالولُن ياه هالرِّعيان.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10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6224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57174" y="0"/>
            <a:ext cx="5300663" cy="2728913"/>
          </a:xfrm>
          <a:prstGeom prst="cloudCallout">
            <a:avLst>
              <a:gd name="adj1" fmla="val 69895"/>
              <a:gd name="adj2" fmla="val 182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رِجعوا حَطّوا الرّاعي بِالمغارَة،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وسْجِدوا ، يعني وَطّوا راسكُن شوَي قِدّام الطِّفل يَسوع... 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49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128588" y="0"/>
            <a:ext cx="5429250" cy="2671763"/>
          </a:xfrm>
          <a:prstGeom prst="cloudCallout">
            <a:avLst>
              <a:gd name="adj1" fmla="val 69639"/>
              <a:gd name="adj2" fmla="val 162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مَرحَبا يا زْغار، لِقاءنا اليَوم رَح يْكون حَدّ المْغارَة! أوكي...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7664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88"/>
            <a:ext cx="9144000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57174" y="0"/>
            <a:ext cx="5300663" cy="2728913"/>
          </a:xfrm>
          <a:prstGeom prst="cloudCallout">
            <a:avLst>
              <a:gd name="adj1" fmla="val 65065"/>
              <a:gd name="adj2" fmla="val 3332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ومِنْكَفّي نخبّر!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398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28601" y="0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بَس مَريَم كانت تْحِط </a:t>
            </a:r>
            <a:endParaRPr lang="en-US" sz="3800" b="1" dirty="0">
              <a:solidFill>
                <a:schemeClr val="tx1"/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كِلّ هالإشيا بِقَلبا،</a:t>
            </a:r>
            <a:endParaRPr lang="en-US" sz="3800" b="1" dirty="0">
              <a:solidFill>
                <a:schemeClr val="tx1"/>
              </a:solidFill>
            </a:endParaRPr>
          </a:p>
          <a:p>
            <a:pPr algn="ctr" rtl="1"/>
            <a:r>
              <a:rPr lang="ar-LB" sz="3800" b="1" dirty="0">
                <a:solidFill>
                  <a:schemeClr val="tx1"/>
                </a:solidFill>
              </a:rPr>
              <a:t> وتفكِّر فِيا. </a:t>
            </a:r>
            <a:endParaRPr lang="en-US" sz="3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90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4957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00400"/>
            <a:ext cx="4572000" cy="3657600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28601" y="0"/>
            <a:ext cx="8529638" cy="3929063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وبِالآخِر رِجعو الرّعيان هِنّي وعَم يمَجدو اللّه ويسَبحوه عن كِلّ يَلّي سِمعوه وشافوه، مِتل مَا قالولُن.</a:t>
            </a:r>
            <a:endParaRPr lang="en-US" sz="4000" dirty="0">
              <a:solidFill>
                <a:schemeClr val="tx1"/>
              </a:solidFill>
            </a:endParaRPr>
          </a:p>
          <a:p>
            <a:pPr rtl="1"/>
            <a:r>
              <a:rPr lang="ar-LB" sz="4000" dirty="0"/>
              <a:t> 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405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0610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0024" y="200024"/>
            <a:ext cx="5300663" cy="2828925"/>
          </a:xfrm>
          <a:prstGeom prst="cloudCallout">
            <a:avLst>
              <a:gd name="adj1" fmla="val 69992"/>
              <a:gd name="adj2" fmla="val 79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يَلاّ خلّينا نوقَف كِلْنا </a:t>
            </a:r>
          </a:p>
          <a:p>
            <a:pPr algn="ctr" rtl="1"/>
            <a:r>
              <a:rPr lang="ar-LB" sz="3200" b="1" dirty="0">
                <a:solidFill>
                  <a:schemeClr val="tx1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ونهتف مع الرّعيان مِن قَلِبْنا: </a:t>
            </a:r>
          </a:p>
          <a:p>
            <a:pPr algn="ctr" rtl="1"/>
            <a:r>
              <a:rPr lang="ar-LB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وُلِد المَسيح، هَلّلويا</a:t>
            </a:r>
          </a:p>
          <a:p>
            <a:pPr algn="ctr" rtl="1"/>
            <a:r>
              <a:rPr lang="ar-LB" sz="3200" b="1" dirty="0">
                <a:solidFill>
                  <a:srgbClr val="FF0000"/>
                </a:solidFill>
                <a:cs typeface="Traditional Arabic" panose="02020603050405020304" pitchFamily="18" charset="-78"/>
              </a:rPr>
              <a:t>وُلِد المَسيح هَلّلويا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383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46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24" y="141651"/>
            <a:ext cx="6525408" cy="6525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157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8586"/>
            <a:ext cx="9144000" cy="6986586"/>
          </a:xfrm>
        </p:spPr>
      </p:pic>
      <p:sp>
        <p:nvSpPr>
          <p:cNvPr id="5" name="TextBox 4"/>
          <p:cNvSpPr txBox="1"/>
          <p:nvPr/>
        </p:nvSpPr>
        <p:spPr>
          <a:xfrm>
            <a:off x="1514475" y="2914650"/>
            <a:ext cx="57292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>
                <a:solidFill>
                  <a:srgbClr val="00B050"/>
                </a:solidFill>
              </a:rPr>
              <a:t>ميلاد مَجيد  </a:t>
            </a:r>
          </a:p>
          <a:p>
            <a:pPr algn="ctr" rtl="1"/>
            <a:r>
              <a:rPr lang="ar-LB" sz="4000" b="1" dirty="0">
                <a:solidFill>
                  <a:srgbClr val="00B050"/>
                </a:solidFill>
              </a:rPr>
              <a:t>وَعام سَعيد </a:t>
            </a:r>
          </a:p>
          <a:p>
            <a:pPr algn="ctr" rtl="1"/>
            <a:r>
              <a:rPr lang="ar-LB" sz="4000" b="1" dirty="0">
                <a:solidFill>
                  <a:srgbClr val="00B050"/>
                </a:solidFill>
              </a:rPr>
              <a:t>مِن مَركَزِ التَّربِيَّةِ الدّينِيَّةِ</a:t>
            </a:r>
          </a:p>
          <a:p>
            <a:pPr algn="ctr" rtl="1"/>
            <a:r>
              <a:rPr lang="ar-LB" sz="4000" b="1" dirty="0">
                <a:solidFill>
                  <a:srgbClr val="00B050"/>
                </a:solidFill>
              </a:rPr>
              <a:t>لِرُهبانِيَّةِ القَلبَين الأَقدَسَين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65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43" y="0"/>
            <a:ext cx="9151144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181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42901" y="0"/>
            <a:ext cx="5629275" cy="2814638"/>
          </a:xfrm>
          <a:prstGeom prst="cloudCallout">
            <a:avLst>
              <a:gd name="adj1" fmla="val 59212"/>
              <a:gd name="adj2" fmla="val 1486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/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بِهَاللّقاء، بَدْنا نروح مع الرعاة نِ</a:t>
            </a:r>
            <a:r>
              <a:rPr lang="ar-SA" sz="3000" b="1" dirty="0">
                <a:solidFill>
                  <a:schemeClr val="tx1"/>
                </a:solidFill>
              </a:rPr>
              <a:t>سجُد مِ</a:t>
            </a:r>
            <a:r>
              <a:rPr lang="ar-LB" sz="3000" b="1" dirty="0">
                <a:solidFill>
                  <a:schemeClr val="tx1"/>
                </a:solidFill>
              </a:rPr>
              <a:t>ت</a:t>
            </a:r>
            <a:r>
              <a:rPr lang="ar-SA" sz="3000" b="1" dirty="0">
                <a:solidFill>
                  <a:schemeClr val="tx1"/>
                </a:solidFill>
              </a:rPr>
              <a:t>ل</a:t>
            </a:r>
            <a:r>
              <a:rPr lang="ar-LB" sz="3000" b="1" dirty="0">
                <a:solidFill>
                  <a:schemeClr val="tx1"/>
                </a:solidFill>
              </a:rPr>
              <a:t>هم </a:t>
            </a:r>
            <a:r>
              <a:rPr lang="ar-SA" sz="3000" b="1" dirty="0">
                <a:solidFill>
                  <a:schemeClr val="tx1"/>
                </a:solidFill>
              </a:rPr>
              <a:t>للطِّفلِ </a:t>
            </a:r>
            <a:r>
              <a:rPr lang="ar-LB" sz="3000" b="1" dirty="0">
                <a:solidFill>
                  <a:schemeClr val="tx1"/>
                </a:solidFill>
              </a:rPr>
              <a:t>يَسوع </a:t>
            </a:r>
            <a:r>
              <a:rPr lang="ar-SA" sz="3000" b="1" dirty="0">
                <a:solidFill>
                  <a:schemeClr val="tx1"/>
                </a:solidFill>
              </a:rPr>
              <a:t>و</a:t>
            </a:r>
            <a:r>
              <a:rPr lang="ar-LB" sz="3000" b="1" dirty="0">
                <a:solidFill>
                  <a:schemeClr val="tx1"/>
                </a:solidFill>
              </a:rPr>
              <a:t>نبَ</a:t>
            </a:r>
            <a:r>
              <a:rPr lang="ar-SA" sz="3000" b="1" dirty="0">
                <a:solidFill>
                  <a:schemeClr val="tx1"/>
                </a:solidFill>
              </a:rPr>
              <a:t>شِّر بِميلاد</a:t>
            </a:r>
            <a:r>
              <a:rPr lang="ar-LB" sz="3000" b="1" dirty="0">
                <a:solidFill>
                  <a:schemeClr val="tx1"/>
                </a:solidFill>
              </a:rPr>
              <a:t>و</a:t>
            </a:r>
            <a:r>
              <a:rPr lang="ar-SA" sz="3000" b="1" dirty="0">
                <a:solidFill>
                  <a:schemeClr val="tx1"/>
                </a:solidFill>
              </a:rPr>
              <a:t> </a:t>
            </a:r>
            <a:r>
              <a:rPr lang="ar-LB" sz="3000" b="1" dirty="0">
                <a:solidFill>
                  <a:schemeClr val="tx1"/>
                </a:solidFill>
              </a:rPr>
              <a:t>مِتلن كمان</a:t>
            </a:r>
            <a:r>
              <a:rPr lang="en-US" sz="3000" b="1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ar-LB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37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00051" y="0"/>
            <a:ext cx="5243512" cy="3314700"/>
          </a:xfrm>
          <a:prstGeom prst="cloudCallout">
            <a:avLst>
              <a:gd name="adj1" fmla="val 67377"/>
              <a:gd name="adj2" fmla="val 272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/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مين ناطْرين إِنتو</a:t>
            </a: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إِنّو يولَد بِالمِزوَد؟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39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80" y="3181350"/>
            <a:ext cx="5895595" cy="393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1971675" y="142875"/>
            <a:ext cx="4629150" cy="2343150"/>
          </a:xfrm>
          <a:prstGeom prst="wedgeEllipseCallout">
            <a:avLst>
              <a:gd name="adj1" fmla="val -15593"/>
              <a:gd name="adj2" fmla="val 990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200"/>
              <a:t>الطِّفل </a:t>
            </a:r>
            <a:r>
              <a:rPr lang="ar-LB" sz="4200" dirty="0"/>
              <a:t>يَسوع</a:t>
            </a:r>
            <a:endParaRPr lang="en-US" sz="4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4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" y="0"/>
            <a:ext cx="8386762" cy="68580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-114300" y="114301"/>
            <a:ext cx="6272212" cy="3900488"/>
          </a:xfrm>
          <a:prstGeom prst="cloudCallout">
            <a:avLst>
              <a:gd name="adj1" fmla="val 56806"/>
              <a:gd name="adj2" fmla="val -242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solidFill>
                  <a:schemeClr val="tx1"/>
                </a:solidFill>
              </a:rPr>
              <a:t>برافو كِلّ المَسيحِيّين بِالعالَم بَعدُن بيِنْطروا وِلادِة هَالطِّفل يَلّي إجا كرمالنا مِن أكثر مِن 2000 سنِة</a:t>
            </a:r>
            <a:r>
              <a:rPr lang="en-US" sz="3000" dirty="0">
                <a:solidFill>
                  <a:schemeClr val="tx1"/>
                </a:solidFill>
              </a:rPr>
              <a:t>.</a:t>
            </a:r>
            <a:endParaRPr lang="ar-LB" sz="3000" dirty="0">
              <a:solidFill>
                <a:schemeClr val="tx1"/>
              </a:solidFill>
            </a:endParaRPr>
          </a:p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مين بيَعرِف وَين وُلِد يَسوع ومين كان مَعو</a:t>
            </a:r>
            <a:r>
              <a:rPr lang="ar-LB" sz="3200" b="1" dirty="0">
                <a:solidFill>
                  <a:schemeClr val="tx1"/>
                </a:solidFill>
              </a:rPr>
              <a:t>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79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100137" y="157162"/>
            <a:ext cx="6715125" cy="2028826"/>
          </a:xfrm>
          <a:prstGeom prst="wedgeRoundRectCallout">
            <a:avLst>
              <a:gd name="adj1" fmla="val -23599"/>
              <a:gd name="adj2" fmla="val 86866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/>
              <a:t>وُلِد يَسوع بمغارَة بِبَيت لَحم </a:t>
            </a:r>
          </a:p>
          <a:p>
            <a:pPr algn="ctr" rtl="1"/>
            <a:r>
              <a:rPr lang="ar-LB" sz="3800" dirty="0"/>
              <a:t>و كان مَعو </a:t>
            </a:r>
          </a:p>
          <a:p>
            <a:pPr algn="ctr" rtl="1"/>
            <a:r>
              <a:rPr lang="ar-LB" sz="3800" dirty="0"/>
              <a:t>إِمّو مريَم العدرا ويوسف</a:t>
            </a:r>
            <a:endParaRPr lang="en-US" sz="3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593" y="2813304"/>
            <a:ext cx="6709983" cy="393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4190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ustom 30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00B050"/>
      </a:accent1>
      <a:accent2>
        <a:srgbClr val="FF0000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846</TotalTime>
  <Words>473</Words>
  <Application>Microsoft Office PowerPoint</Application>
  <PresentationFormat>On-screen Show (4:3)</PresentationFormat>
  <Paragraphs>86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رُهبانِيَّةُ القَلبَينِ الأقدَسَين </vt:lpstr>
      <vt:lpstr>لِقاءٌ ميلادِيٌّ لِلإبتدائي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احتفال ميلادي</dc:title>
  <dc:creator>Michel Haddad</dc:creator>
  <cp:lastModifiedBy>Michel Haddad (Prof)</cp:lastModifiedBy>
  <cp:revision>33</cp:revision>
  <dcterms:created xsi:type="dcterms:W3CDTF">2020-11-09T07:05:03Z</dcterms:created>
  <dcterms:modified xsi:type="dcterms:W3CDTF">2021-12-09T16:56:26Z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B4536772-6F3D-48EA-8CE7-D40346FBEB69</vt:lpwstr>
  </property>
  <property fmtid="{D5CDD505-2E9C-101B-9397-08002B2CF9AE}" pid="3" name="ArticulatePath">
    <vt:lpwstr>لقاء ميلادي مع الابتدائي</vt:lpwstr>
  </property>
</Properties>
</file>