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305" r:id="rId10"/>
    <p:sldId id="293" r:id="rId11"/>
    <p:sldId id="306" r:id="rId12"/>
    <p:sldId id="296" r:id="rId13"/>
    <p:sldId id="301" r:id="rId14"/>
    <p:sldId id="297" r:id="rId15"/>
    <p:sldId id="292" r:id="rId16"/>
    <p:sldId id="298" r:id="rId17"/>
    <p:sldId id="281" r:id="rId18"/>
    <p:sldId id="257" r:id="rId19"/>
    <p:sldId id="258" r:id="rId20"/>
    <p:sldId id="274" r:id="rId21"/>
    <p:sldId id="261" r:id="rId22"/>
    <p:sldId id="276" r:id="rId23"/>
    <p:sldId id="262" r:id="rId24"/>
    <p:sldId id="266" r:id="rId25"/>
    <p:sldId id="263" r:id="rId26"/>
    <p:sldId id="302" r:id="rId27"/>
    <p:sldId id="303" r:id="rId28"/>
    <p:sldId id="264" r:id="rId29"/>
    <p:sldId id="307" r:id="rId30"/>
    <p:sldId id="277" r:id="rId31"/>
    <p:sldId id="265" r:id="rId32"/>
    <p:sldId id="304" r:id="rId33"/>
    <p:sldId id="300" r:id="rId34"/>
    <p:sldId id="308" r:id="rId35"/>
    <p:sldId id="309" r:id="rId36"/>
    <p:sldId id="310" r:id="rId37"/>
    <p:sldId id="31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6" d="100"/>
          <a:sy n="56" d="100"/>
        </p:scale>
        <p:origin x="-102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7" d="100"/>
        <a:sy n="77" d="100"/>
      </p:scale>
      <p:origin x="0" y="51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F0907-F69C-47BB-9D0E-755F6AF74F4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28EF-5624-4542-A9FE-227D3A37A4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46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873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09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55693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97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AE28EF-5624-4542-A9FE-227D3A37A45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4000">
                <a:latin typeface="Adobe Arabic" pitchFamily="18" charset="-78"/>
                <a:cs typeface="Adobe Arabic" pitchFamily="18" charset="-78"/>
              </a:defRPr>
            </a:lvl1pPr>
            <a:lvl2pPr algn="r" rtl="1">
              <a:defRPr sz="3600">
                <a:latin typeface="Adobe Arabic" pitchFamily="18" charset="-78"/>
                <a:cs typeface="Adobe Arabic" pitchFamily="18" charset="-78"/>
              </a:defRPr>
            </a:lvl2pPr>
            <a:lvl3pPr algn="r" rtl="1">
              <a:defRPr sz="2000"/>
            </a:lvl3pPr>
            <a:lvl4pPr algn="r" rtl="1"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4000">
                <a:latin typeface="Adobe Arabic" pitchFamily="18" charset="-78"/>
                <a:cs typeface="Adobe Arabic" pitchFamily="18" charset="-78"/>
              </a:defRPr>
            </a:lvl1pPr>
            <a:lvl2pPr algn="r" rtl="1">
              <a:defRPr sz="3600">
                <a:latin typeface="Adobe Arabic" pitchFamily="18" charset="-78"/>
                <a:cs typeface="Adobe Arabic" pitchFamily="18" charset="-78"/>
              </a:defRPr>
            </a:lvl2pPr>
            <a:lvl3pPr algn="r" rtl="1">
              <a:defRPr sz="2000">
                <a:latin typeface="Adobe Arabic" pitchFamily="18" charset="-78"/>
                <a:cs typeface="Adobe Arabic" pitchFamily="18" charset="-78"/>
              </a:defRPr>
            </a:lvl3pPr>
            <a:lvl4pPr algn="r" rtl="1">
              <a:defRPr sz="1800">
                <a:latin typeface="Adobe Arabic" pitchFamily="18" charset="-78"/>
                <a:cs typeface="Adobe Arabic" pitchFamily="18" charset="-78"/>
              </a:defRPr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7BF61-9007-4218-8FAA-61B281ADE713}" type="datetimeFigureOut">
              <a:rPr lang="en-US" smtClean="0"/>
              <a:pPr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E5E8A-F588-4B8E-8C99-FC3A08A1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wmaksour\Desktop\&#1571;&#1610;&#1578;&#1607;&#1575;%20&#1575;&#1604;&#1593;&#1575;&#1574;&#1604;&#1577;\Extract%20from%20CD%2019%20-%20Track%2019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maksour\Desktop\&#1571;&#1610;&#1578;&#1607;&#1575;%20&#1575;&#1604;&#1593;&#1575;&#1574;&#1604;&#1577;\Extract%20from%20CD%2013%20-%20Track%2013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wmaksour\Desktop\08%20Surrexit%20Dominus%20vere.wma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wmaksour\Desktop\Documents\zamiat%20nafsi.mp3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sz="6000" b="1" dirty="0"/>
              <a:t>"</a:t>
            </a:r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أيَّتُها العائِلَة</a:t>
            </a:r>
            <a:r>
              <a:rPr lang="ar-SA" sz="6000" b="1" dirty="0">
                <a:latin typeface="Traditional Arabic" pitchFamily="18" charset="-78"/>
                <a:cs typeface="Traditional Arabic" pitchFamily="18" charset="-78"/>
              </a:rPr>
              <a:t>، عيشي </a:t>
            </a:r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فَرَحَ </a:t>
            </a:r>
            <a:r>
              <a:rPr lang="ar-SA" sz="6000" b="1" dirty="0">
                <a:latin typeface="Traditional Arabic" pitchFamily="18" charset="-78"/>
                <a:cs typeface="Traditional Arabic" pitchFamily="18" charset="-78"/>
              </a:rPr>
              <a:t>الإيمان!"</a:t>
            </a:r>
            <a:r>
              <a:rPr lang="ar-SA" sz="6000" b="1" dirty="0"/>
              <a:t>. 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xtract from CD 19 - Track 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0212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19872" y="692696"/>
            <a:ext cx="5544616" cy="5433467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كُل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ُّ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عائِلَة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على مِثالِ عائِلَةِ النّاصِرَة،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ج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في تاريخِ شَعب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ٍ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ولا يُمكِن أن تَتَواجدَ من دونِ الأَجيال السّابِقَة.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ar-LB" dirty="0" smtClean="0"/>
          </a:p>
          <a:p>
            <a:endParaRPr lang="ar-LB" dirty="0" smtClean="0"/>
          </a:p>
          <a:p>
            <a:r>
              <a:rPr lang="ar-SA" dirty="0" smtClean="0"/>
              <a:t>لِهَذا السَّبَب،</a:t>
            </a:r>
            <a:r>
              <a:rPr lang="ar-LB" dirty="0" smtClean="0"/>
              <a:t> الأعتراف يالايمان التاريخي مهمٌّ يسلّمهُ الجيلُ الحالي الى الآتي كما تسلّمَ الحالي من السابق.</a:t>
            </a:r>
          </a:p>
          <a:p>
            <a:endParaRPr lang="en-US" dirty="0"/>
          </a:p>
        </p:txBody>
      </p:sp>
      <p:pic>
        <p:nvPicPr>
          <p:cNvPr id="1027" name="Picture 3" descr="C:\Users\Admin\Desktop\102775875.7mnwIsQ5._DSC2285_copyjpegcroppedwith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610">
            <a:off x="188564" y="1720435"/>
            <a:ext cx="3632058" cy="242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1720" y="1600200"/>
            <a:ext cx="6840760" cy="4525963"/>
          </a:xfrm>
        </p:spPr>
        <p:txBody>
          <a:bodyPr>
            <a:normAutofit/>
          </a:bodyPr>
          <a:lstStyle/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لَدَينا الأَجداد 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والأهل </a:t>
            </a:r>
          </a:p>
          <a:p>
            <a:pPr marL="0" indent="0">
              <a:buNone/>
            </a:pP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والأَ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حفاد تجمعُهم المحبّة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LB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العائلة هي مكان كلام الله</a:t>
            </a:r>
          </a:p>
          <a:p>
            <a:pPr marL="0" indent="0">
              <a:buNone/>
            </a:pP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 ونقل الايمان بالسّرد والإخبار</a:t>
            </a:r>
          </a:p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من الأَجداد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ِ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يَتَعَلّمُ الأطفالُ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فرح الايمان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en-US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5" name="Picture 2" descr="C:\Users\Admin\Desktop\family-with-grandparent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902">
            <a:off x="315681" y="1455619"/>
            <a:ext cx="4267221" cy="285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429382"/>
            <a:ext cx="8172400" cy="4032448"/>
          </a:xfrm>
        </p:spPr>
        <p:txBody>
          <a:bodyPr>
            <a:noAutofit/>
          </a:bodyPr>
          <a:lstStyle/>
          <a:p>
            <a:r>
              <a:rPr lang="ar-LB" sz="4400" dirty="0"/>
              <a:t>الم</a:t>
            </a:r>
            <a:r>
              <a:rPr lang="ar-SA" sz="4400" dirty="0"/>
              <a:t>َ</a:t>
            </a:r>
            <a:r>
              <a:rPr lang="ar-LB" sz="4400" dirty="0"/>
              <a:t>سيح</a:t>
            </a:r>
            <a:r>
              <a:rPr lang="ar-SA" sz="4400" dirty="0"/>
              <a:t>ُ هوَ مَصدَرُ </a:t>
            </a:r>
            <a:r>
              <a:rPr lang="ar-LB" sz="4400" dirty="0"/>
              <a:t>الفرح </a:t>
            </a:r>
            <a:r>
              <a:rPr lang="ar-SA" sz="4400" dirty="0"/>
              <a:t>الّذي لا يَنضَب. </a:t>
            </a:r>
            <a:r>
              <a:rPr lang="ar-LB" sz="4400" dirty="0"/>
              <a:t/>
            </a:r>
            <a:br>
              <a:rPr lang="ar-LB" sz="4400" dirty="0"/>
            </a:br>
            <a:r>
              <a:rPr lang="ar-SA" sz="4400" dirty="0"/>
              <a:t>يَمنَحُنا كَلِمَته في الأَسرارِ ويُعطينا خبزَ الحَياة حَتّى يَكتَمِلَ </a:t>
            </a:r>
            <a:r>
              <a:rPr lang="ar-LB" sz="4400" dirty="0"/>
              <a:t>ب</a:t>
            </a:r>
            <a:r>
              <a:rPr lang="ar-SA" sz="4400" dirty="0"/>
              <a:t>ه فَرحنا</a:t>
            </a:r>
            <a:endParaRPr lang="ar-LB" sz="4400" dirty="0" smtClean="0"/>
          </a:p>
          <a:p>
            <a:r>
              <a:rPr lang="ar-SA" sz="4400" dirty="0" smtClean="0"/>
              <a:t>إن </a:t>
            </a:r>
            <a:r>
              <a:rPr lang="ar-LB" sz="4400" dirty="0" smtClean="0"/>
              <a:t>افتَقَدَ الايمانُ الى </a:t>
            </a:r>
            <a:r>
              <a:rPr lang="ar-SA" sz="4400" dirty="0" smtClean="0"/>
              <a:t>الحُب</a:t>
            </a:r>
            <a:r>
              <a:rPr lang="ar-LB" sz="4400" dirty="0" smtClean="0"/>
              <a:t>ِّ</a:t>
            </a:r>
            <a:r>
              <a:rPr lang="ar-SA" sz="4400" dirty="0" smtClean="0"/>
              <a:t> </a:t>
            </a:r>
            <a:r>
              <a:rPr lang="ar-LB" sz="4400" dirty="0" smtClean="0"/>
              <a:t>فهو ليس بإيمان</a:t>
            </a:r>
          </a:p>
          <a:p>
            <a:r>
              <a:rPr lang="ar-LB" sz="4400" dirty="0" smtClean="0"/>
              <a:t>وان افتَقَدَ الحُبُّ </a:t>
            </a:r>
            <a:r>
              <a:rPr lang="ar-SA" sz="4400" dirty="0" smtClean="0"/>
              <a:t>إلى الفَرحِ </a:t>
            </a:r>
            <a:r>
              <a:rPr lang="ar-LB" sz="4400" dirty="0" smtClean="0"/>
              <a:t>فهو ليس بحُبّ.</a:t>
            </a:r>
          </a:p>
          <a:p>
            <a:pPr marL="0" indent="0">
              <a:buNone/>
            </a:pPr>
            <a:endParaRPr lang="en-US" sz="4400" dirty="0"/>
          </a:p>
        </p:txBody>
      </p:sp>
      <p:pic>
        <p:nvPicPr>
          <p:cNvPr id="2050" name="Picture 2" descr="C:\Users\Admin\Desktop\Grands-Parents-un-vrai-role-a-jouer_imagePanoramique647_2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544617" cy="244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5064"/>
            <a:ext cx="8229600" cy="2146250"/>
          </a:xfrm>
        </p:spPr>
        <p:txBody>
          <a:bodyPr>
            <a:normAutofit/>
          </a:bodyPr>
          <a:lstStyle/>
          <a:p>
            <a:pPr rtl="1"/>
            <a:r>
              <a:rPr lang="ar-LB" sz="6600" b="1" dirty="0" smtClean="0"/>
              <a:t>ف</a:t>
            </a:r>
            <a:r>
              <a:rPr lang="ar-SA" sz="6600" b="1" dirty="0" smtClean="0"/>
              <a:t>َ</a:t>
            </a:r>
            <a:r>
              <a:rPr lang="ar-LB" sz="6600" b="1" dirty="0" smtClean="0"/>
              <a:t>لن</a:t>
            </a:r>
            <a:r>
              <a:rPr lang="ar-SA" sz="6600" b="1" dirty="0" smtClean="0"/>
              <a:t>َ</a:t>
            </a:r>
            <a:r>
              <a:rPr lang="ar-LB" sz="6600" b="1" dirty="0" smtClean="0"/>
              <a:t>ت</a:t>
            </a:r>
            <a:r>
              <a:rPr lang="ar-SA" sz="6600" b="1" dirty="0" smtClean="0"/>
              <a:t>َ</a:t>
            </a:r>
            <a:r>
              <a:rPr lang="ar-LB" sz="6600" b="1" dirty="0" smtClean="0"/>
              <a:t>وجّ</a:t>
            </a:r>
            <a:r>
              <a:rPr lang="ar-SA" sz="6600" b="1" dirty="0" smtClean="0"/>
              <a:t>َ</a:t>
            </a:r>
            <a:r>
              <a:rPr lang="ar-LB" sz="6600" b="1" dirty="0" smtClean="0"/>
              <a:t>ه م</a:t>
            </a:r>
            <a:r>
              <a:rPr lang="ar-SA" sz="6600" b="1" dirty="0" smtClean="0"/>
              <a:t>َ</a:t>
            </a:r>
            <a:r>
              <a:rPr lang="ar-LB" sz="6600" b="1" dirty="0" smtClean="0"/>
              <a:t>ع</a:t>
            </a:r>
            <a:r>
              <a:rPr lang="ar-SA" sz="6600" b="1" dirty="0" smtClean="0"/>
              <a:t>ً</a:t>
            </a:r>
            <a:r>
              <a:rPr lang="ar-LB" sz="6600" b="1" dirty="0" smtClean="0"/>
              <a:t>ا </a:t>
            </a:r>
            <a:r>
              <a:rPr lang="ar-SA" sz="6600" b="1" dirty="0" smtClean="0"/>
              <a:t>إ</a:t>
            </a:r>
            <a:r>
              <a:rPr lang="ar-LB" sz="6600" b="1" dirty="0" smtClean="0"/>
              <a:t>لى عائ</a:t>
            </a:r>
            <a:r>
              <a:rPr lang="ar-SA" sz="6600" b="1" dirty="0" smtClean="0"/>
              <a:t>ِ</a:t>
            </a:r>
            <a:r>
              <a:rPr lang="ar-LB" sz="6600" b="1" dirty="0" smtClean="0"/>
              <a:t>ل</a:t>
            </a:r>
            <a:r>
              <a:rPr lang="ar-SA" sz="6600" b="1" dirty="0" smtClean="0"/>
              <a:t>َ</a:t>
            </a:r>
            <a:r>
              <a:rPr lang="ar-LB" sz="6600" b="1" dirty="0" smtClean="0"/>
              <a:t>ة</a:t>
            </a:r>
            <a:r>
              <a:rPr lang="ar-SA" sz="6600" b="1" dirty="0" smtClean="0"/>
              <a:t>ِ</a:t>
            </a:r>
            <a:r>
              <a:rPr lang="ar-LB" sz="6600" b="1" dirty="0" smtClean="0"/>
              <a:t> الن</a:t>
            </a:r>
            <a:r>
              <a:rPr lang="ar-SA" sz="6600" b="1" dirty="0" smtClean="0"/>
              <a:t>ّ</a:t>
            </a:r>
            <a:r>
              <a:rPr lang="ar-LB" sz="6600" b="1" dirty="0" smtClean="0"/>
              <a:t>اص</a:t>
            </a:r>
            <a:r>
              <a:rPr lang="ar-SA" sz="6600" b="1" dirty="0" smtClean="0"/>
              <a:t>ِ</a:t>
            </a:r>
            <a:r>
              <a:rPr lang="ar-LB" sz="6600" b="1" dirty="0" smtClean="0"/>
              <a:t>ر</a:t>
            </a:r>
            <a:r>
              <a:rPr lang="ar-SA" sz="6600" b="1" dirty="0" smtClean="0"/>
              <a:t>َ</a:t>
            </a:r>
            <a:r>
              <a:rPr lang="ar-LB" sz="6600" b="1" dirty="0" smtClean="0"/>
              <a:t>ة ل</a:t>
            </a:r>
            <a:r>
              <a:rPr lang="ar-SA" sz="6600" b="1" dirty="0" smtClean="0"/>
              <a:t>ِ</a:t>
            </a:r>
            <a:r>
              <a:rPr lang="ar-LB" sz="6600" b="1" dirty="0" smtClean="0"/>
              <a:t>كي ن</a:t>
            </a:r>
            <a:r>
              <a:rPr lang="ar-SA" sz="6600" b="1" dirty="0" smtClean="0"/>
              <a:t>َ</a:t>
            </a:r>
            <a:r>
              <a:rPr lang="ar-LB" sz="6600" b="1" dirty="0" smtClean="0"/>
              <a:t>طلُب</a:t>
            </a:r>
            <a:r>
              <a:rPr lang="ar-SA" sz="6600" b="1" dirty="0" smtClean="0"/>
              <a:t>َ</a:t>
            </a:r>
            <a:r>
              <a:rPr lang="ar-LB" sz="6600" b="1" dirty="0" smtClean="0"/>
              <a:t> م</a:t>
            </a:r>
            <a:r>
              <a:rPr lang="ar-SA" sz="6600" b="1" dirty="0" smtClean="0"/>
              <a:t>َ</a:t>
            </a:r>
            <a:r>
              <a:rPr lang="ar-LB" sz="6600" b="1" dirty="0" smtClean="0"/>
              <a:t>عونَت</a:t>
            </a:r>
            <a:r>
              <a:rPr lang="ar-SA" sz="6600" b="1" dirty="0" smtClean="0"/>
              <a:t>َ</a:t>
            </a:r>
            <a:r>
              <a:rPr lang="ar-LB" sz="6600" b="1" dirty="0" smtClean="0"/>
              <a:t>ها  قائ</a:t>
            </a:r>
            <a:r>
              <a:rPr lang="ar-SA" sz="6600" b="1" dirty="0" smtClean="0"/>
              <a:t>ِ</a:t>
            </a:r>
            <a:r>
              <a:rPr lang="ar-LB" sz="6600" b="1" dirty="0" smtClean="0"/>
              <a:t>لين م</a:t>
            </a:r>
            <a:r>
              <a:rPr lang="ar-SA" sz="6600" b="1" dirty="0" smtClean="0"/>
              <a:t>َ</a:t>
            </a:r>
            <a:r>
              <a:rPr lang="ar-LB" sz="6600" b="1" dirty="0" smtClean="0"/>
              <a:t>ع</a:t>
            </a:r>
            <a:r>
              <a:rPr lang="ar-SA" sz="6600" b="1" dirty="0" smtClean="0"/>
              <a:t>ً</a:t>
            </a:r>
            <a:r>
              <a:rPr lang="ar-LB" sz="6600" b="1" dirty="0" smtClean="0"/>
              <a:t>ا </a:t>
            </a:r>
            <a:endParaRPr lang="en-US" sz="6600" b="1" dirty="0"/>
          </a:p>
        </p:txBody>
      </p:sp>
      <p:pic>
        <p:nvPicPr>
          <p:cNvPr id="3074" name="Picture 2" descr="C:\Users\Admin\Desktop\Family Pra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7034"/>
            <a:ext cx="5400600" cy="3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LB" dirty="0" smtClean="0"/>
              <a:t>نصلّي مَعًا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91880" y="1196752"/>
            <a:ext cx="5122912" cy="5073427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"يا يَسوع ومَريَم ويوس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نَتَأمَّلُ فيك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 رَوعَةَ الحُبّ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الحَقيقيّ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وإلَيكُم نَتَوجّ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mtClean="0">
                <a:latin typeface="Traditional Arabic" pitchFamily="18" charset="-78"/>
                <a:cs typeface="Traditional Arabic" pitchFamily="18" charset="-78"/>
              </a:rPr>
              <a:t>هُ </a:t>
            </a:r>
            <a:r>
              <a:rPr lang="ar-LB" smtClean="0">
                <a:latin typeface="Traditional Arabic" pitchFamily="18" charset="-78"/>
                <a:cs typeface="Traditional Arabic" pitchFamily="18" charset="-78"/>
              </a:rPr>
              <a:t>بكلّ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ثقَة.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يا عائِلَة النّاصِرَة، إج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عَلي من ع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ائِلاتِنا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أَمكِنَة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اتّحاد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ٍ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وصَلاة،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مَدار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س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تُعلِّم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الإنجيلَ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وكَنائِس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بَيتِيّة صَغيرَة.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4098" name="Picture 2" descr="C:\Users\Admin\Desktop\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8" y="1000108"/>
            <a:ext cx="3462368" cy="46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مَريَم ويوسُف هُما العائِلَة المُقَدّسَة</a:t>
            </a:r>
            <a:r>
              <a:rPr lang="ar-LB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LB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LB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مع</a:t>
            </a:r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يَسوع، الّذ</a:t>
            </a:r>
            <a:r>
              <a:rPr lang="ar-LB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ي يُ</a:t>
            </a:r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تم</a:t>
            </a:r>
            <a:r>
              <a:rPr lang="ar-LB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ِّ</a:t>
            </a:r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م كُلّ</a:t>
            </a:r>
            <a:r>
              <a:rPr lang="ar-LB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b="1" dirty="0" smtClean="0">
                <a:solidFill>
                  <a:srgbClr val="C00000"/>
                </a:solidFill>
                <a:latin typeface="Traditional Arabic" pitchFamily="18" charset="-78"/>
                <a:cs typeface="Traditional Arabic" pitchFamily="18" charset="-78"/>
              </a:rPr>
              <a:t> الوُعود</a:t>
            </a:r>
            <a:endParaRPr lang="en-US" b="1" dirty="0">
              <a:solidFill>
                <a:srgbClr val="C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2276872"/>
            <a:ext cx="4464496" cy="3744416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يا عائِلَة النّاصِرَة،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دَعي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نا لا نَعيش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أَبَدًا تَجرِبَة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العُنف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والانغِلاق والانقِسام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ليَعرِف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كُلّ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إنسانٍ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مَجروح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ٍ</a:t>
            </a:r>
          </a:p>
          <a:p>
            <a:pPr marL="0" indent="0">
              <a:buNone/>
            </a:pPr>
            <a:r>
              <a:rPr lang="ar-LB" dirty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أو مَصدوم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ٍ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العَزاءَ والشِّفاءَ.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5122" name="Picture 2" descr="C:\Users\Admin\Desktop\Holy-Family-of-Nazare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8688"/>
            <a:ext cx="4283968" cy="32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548680"/>
            <a:ext cx="4330824" cy="6120680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يا عائِلَة النّاصِرَة،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يق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ظي فينا الو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عي</a:t>
            </a:r>
            <a:r>
              <a:rPr lang="ar-LB" dirty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>
              <a:buNone/>
            </a:pP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  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المُقَدّس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والسّامي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ذي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تَحمِلُهُ العائِلَة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>
              <a:buNone/>
            </a:pP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في تَحقيقِ مَشروعِ اللّه.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يا يَسوع ومَريم ويوسُف</a:t>
            </a:r>
            <a:endParaRPr lang="en-US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أصغوا إلَينا واقبَلوا صَلاتَنا.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آ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مين</a:t>
            </a:r>
            <a:endParaRPr lang="en-US" b="1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6146" name="Picture 2" descr="C:\Users\Admin\Desktop\Icon-of-the-Holy-Fami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7251"/>
            <a:ext cx="4104456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777970"/>
          </a:xfrm>
        </p:spPr>
        <p:txBody>
          <a:bodyPr>
            <a:normAutofit/>
          </a:bodyPr>
          <a:lstStyle/>
          <a:p>
            <a:pPr rtl="1"/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والآن 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هل يَهُمُنا أن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رى ك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يف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ي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نا ق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داس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ة البابا</a:t>
            </a:r>
            <a:br>
              <a:rPr lang="ar-LB" b="1" dirty="0" smtClean="0">
                <a:latin typeface="Traditional Arabic" pitchFamily="18" charset="-78"/>
                <a:cs typeface="Traditional Arabic" pitchFamily="18" charset="-78"/>
              </a:rPr>
            </a:b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من أ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جل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ن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جاح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العائ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ة وس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عاد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تهِا</a:t>
            </a:r>
            <a:r>
              <a:rPr lang="ar-LB" b="1" dirty="0" smtClean="0"/>
              <a:t> </a:t>
            </a:r>
            <a:r>
              <a:rPr lang="ar-LB" b="1" dirty="0" smtClean="0"/>
              <a:t>؟</a:t>
            </a:r>
            <a:endParaRPr lang="en-US" b="1" dirty="0"/>
          </a:p>
        </p:txBody>
      </p:sp>
      <p:pic>
        <p:nvPicPr>
          <p:cNvPr id="4" name="Picture 1" descr="C:\Users\rfares\Desktop\ppt famille\famille-et-pape-francois_article_large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492896"/>
            <a:ext cx="6204861" cy="4134045"/>
          </a:xfrm>
          <a:prstGeom prst="rect">
            <a:avLst/>
          </a:prstGeom>
          <a:noFill/>
        </p:spPr>
      </p:pic>
      <p:pic>
        <p:nvPicPr>
          <p:cNvPr id="5" name="Extract from CD 13 - Track 1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63645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7373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حيا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تُنا الي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وميّ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ة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مُرهِقة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وكَثيرًا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ما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تَكونُ مَأساوِيَّة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العَملُ هوَ تَعَب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؛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والبَحث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عَن العَمَلِ مُتعِب.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نَقص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الحُبّ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يُثق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لُ الحَياة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أَكثَر مِن كُلّ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هَذِهِ الأُمور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Picture 2" descr="C:\Users\rfares\Desktop\ppt famille\static1.squarespace.com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76050"/>
            <a:ext cx="4038600" cy="4321302"/>
          </a:xfrm>
          <a:prstGeom prst="rect">
            <a:avLst/>
          </a:prstGeom>
          <a:noFill/>
        </p:spPr>
      </p:pic>
      <p:sp>
        <p:nvSpPr>
          <p:cNvPr id="7" name="Horizontal Scroll 6"/>
          <p:cNvSpPr/>
          <p:nvPr/>
        </p:nvSpPr>
        <p:spPr>
          <a:xfrm>
            <a:off x="539552" y="0"/>
            <a:ext cx="7560840" cy="213285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"تَعالوا إلي</a:t>
            </a:r>
            <a:r>
              <a:rPr lang="ar-LB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َ جَميعًا أَيُّها المُرهقون المُثقَلون، </a:t>
            </a:r>
            <a:r>
              <a:rPr lang="ar-LB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LB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وأَنا أُريحُكُم" (مت</a:t>
            </a:r>
            <a:r>
              <a:rPr lang="ar-LB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ى</a:t>
            </a:r>
            <a:r>
              <a:rPr lang="ar-SA" sz="4400" b="1" dirty="0" smtClean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 11، 28).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2636912"/>
            <a:ext cx="8424936" cy="3744416"/>
          </a:xfrm>
        </p:spPr>
        <p:txBody>
          <a:bodyPr>
            <a:no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الحَياةُ ثَقيلَة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ٌ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دون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ح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بّ لا سيّما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عِندَما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لا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نَتَلَقّى بَسمَة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ندَما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لا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نَلقَى قُبولاً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ثق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لُ الحَياة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أنواع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ٌ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الصَّمت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أَحيانًا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العائِلَة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>
              <a:buNone/>
            </a:pP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 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بَينَ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الزّوج والزَّوجَة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بَينَ الأَهل والأَبناء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بَينَ الإخوَة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مِن دونِ الحُبّ ي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صبِحُ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التَّعب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أثقَل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ولا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يُحتَمَل</a:t>
            </a:r>
            <a:r>
              <a:rPr lang="ar-SA" dirty="0"/>
              <a:t>. </a:t>
            </a:r>
            <a:endParaRPr lang="en-US" dirty="0"/>
          </a:p>
        </p:txBody>
      </p:sp>
      <p:pic>
        <p:nvPicPr>
          <p:cNvPr id="5" name="Picture 3" descr="C:\Users\rfares\Desktop\ppt famille\13435471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4176464" cy="2561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3705275"/>
          </a:xfrm>
        </p:spPr>
        <p:txBody>
          <a:bodyPr>
            <a:noAutofit/>
          </a:bodyPr>
          <a:lstStyle/>
          <a:p>
            <a:pPr algn="r" rtl="1"/>
            <a:endParaRPr lang="ar-LB" sz="4000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r>
              <a:rPr lang="ar-SA" sz="4000" b="1" dirty="0" smtClean="0">
                <a:latin typeface="Traditional Arabic" pitchFamily="18" charset="-78"/>
                <a:cs typeface="Traditional Arabic" pitchFamily="18" charset="-78"/>
              </a:rPr>
              <a:t>"العائِلَةُ هيَ أَجمَل ما خَلَقَ اللّه "</a:t>
            </a:r>
            <a:r>
              <a:rPr lang="en-US" sz="40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r" rtl="1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"لَقَد أَرسَلَ اللّه ابنَهُ الوَحيد لِيَكونَ في كَنَفِ عائِلَة! </a:t>
            </a:r>
            <a:endParaRPr lang="fr-FR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اللّه</a:t>
            </a:r>
            <a:r>
              <a:rPr lang="ar-LB" sz="4000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أَتَى إلى ه</a:t>
            </a:r>
            <a:r>
              <a:rPr lang="ar-LB" sz="40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LB" sz="40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 الع</a:t>
            </a:r>
            <a:r>
              <a:rPr lang="ar-LB" sz="40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الَم في عائِلَة.</a:t>
            </a:r>
            <a:endParaRPr lang="fr-FR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>
              <a:buNone/>
            </a:pPr>
            <a:endParaRPr lang="en-US" sz="4000" dirty="0" smtClean="0"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en-US" sz="40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4" name="Content Placeholder 5" descr="protection-famille-e05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217462"/>
            <a:ext cx="4104456" cy="2691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1912" y="476672"/>
            <a:ext cx="4038600" cy="5832648"/>
          </a:xfrm>
        </p:spPr>
        <p:txBody>
          <a:bodyPr>
            <a:normAutofit/>
          </a:bodyPr>
          <a:lstStyle/>
          <a:p>
            <a:pPr algn="ctr"/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«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أُفَكّرُ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بِالمُسنّين المستَوحِشين، بِالعائِلاتِ المُرهَقة لأنَّها لا تَلقَى عَونًا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إِعالَة مَن يَتَطَلّبُ انتِباهًا وعِنايَةً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خاصّة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»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endParaRPr lang="ar-LB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يَقولُ يَسوع: "تَعالوا إليّ جَميعًا أيُّها المُرهَقون المُثقلون".</a:t>
            </a:r>
            <a:endParaRPr lang="en-US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170" name="Picture 2" descr="C:\Users\Admin\Desktop\old-people-faces640-x-578-48-kb-jpeg-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9123"/>
            <a:ext cx="4642641" cy="41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4293096"/>
            <a:ext cx="8075240" cy="1972816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مَسيرةُ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الح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ياة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طَويلَة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تَدومُ!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وك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لّنا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بِحاجَةٍ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إلى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مُساعَدَةِ يَسوع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 كي 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سير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ب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ث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ق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ٍ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يَستَقبلَ كُلّ واحِد الآخَر كُلّ يَوم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وأن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سام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ح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 بَعضَ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نا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يَومِيًّا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Image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260648"/>
            <a:ext cx="5832648" cy="376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965" y="692696"/>
            <a:ext cx="2408584" cy="3312368"/>
          </a:xfrm>
        </p:spPr>
        <p:txBody>
          <a:bodyPr>
            <a:normAutofit lnSpcReduction="10000"/>
          </a:bodyPr>
          <a:lstStyle/>
          <a:p>
            <a:r>
              <a:rPr lang="ar-SA" sz="6600" b="1" dirty="0"/>
              <a:t>بِالإذن</a:t>
            </a:r>
            <a:endParaRPr lang="ar-LB" sz="6600" b="1" dirty="0"/>
          </a:p>
          <a:p>
            <a:r>
              <a:rPr lang="ar-SA" sz="6600" b="1" dirty="0" smtClean="0"/>
              <a:t>شُكرًا </a:t>
            </a:r>
            <a:endParaRPr lang="ar-LB" sz="6600" b="1" dirty="0" smtClean="0"/>
          </a:p>
          <a:p>
            <a:r>
              <a:rPr lang="ar-SA" sz="6600" b="1" dirty="0" smtClean="0"/>
              <a:t>وعُذرًا. </a:t>
            </a:r>
            <a:endParaRPr lang="en-US" sz="6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3539067"/>
            <a:ext cx="5194920" cy="2658609"/>
          </a:xfrm>
        </p:spPr>
        <p:txBody>
          <a:bodyPr>
            <a:normAutofit lnSpcReduction="10000"/>
          </a:bodyPr>
          <a:lstStyle/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ح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لّى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إذ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بِشَجاعَةِ الاعتِذار عِندَما يُخطِئ أَحَد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ٌ من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العائِلَة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تجاه الآخر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...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وي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س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هّل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ق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داس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البابا ذ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ك ب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ِإ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عطائ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ه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نا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ثَلاث كَلِمات مِحوَرِيّة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8194" name="Picture 2" descr="C:\Users\Admin\Desktop\couples-forgiveness-high-holida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39"/>
            <a:ext cx="3598144" cy="249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12220245">
            <a:off x="1435251" y="4039941"/>
            <a:ext cx="4004859" cy="1656184"/>
          </a:xfrm>
          <a:prstGeom prst="rightArrow">
            <a:avLst>
              <a:gd name="adj1" fmla="val 2220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08 Surrexit Dominus vere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4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  <p:bldP spid="4" grpId="0" build="p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7904" y="1600200"/>
            <a:ext cx="4978896" cy="4525963"/>
          </a:xfrm>
        </p:spPr>
        <p:txBody>
          <a:bodyPr>
            <a:noAutofit/>
          </a:bodyPr>
          <a:lstStyle/>
          <a:p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"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مِن أَجلِ عَدَم انتِهاكِ العائِلَة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نَطلُبُ السَّماح لِلقِيامِ ب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أمرٍ ما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"</a:t>
            </a:r>
            <a:endParaRPr lang="ar-LB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سأ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ل: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لو سَـمَحت،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هَل أَستَطيعُ القِيامَ بِهذا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؟ </a:t>
            </a:r>
            <a:endParaRPr lang="ar-LB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هَل يُمكِنُني 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أَقومَ بِذَلِك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؟" </a:t>
            </a:r>
            <a:endParaRPr lang="en-US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39552" y="4581129"/>
            <a:ext cx="2084040" cy="936104"/>
          </a:xfrm>
        </p:spPr>
        <p:txBody>
          <a:bodyPr>
            <a:normAutofit fontScale="92500" lnSpcReduction="10000"/>
          </a:bodyPr>
          <a:lstStyle/>
          <a:p>
            <a:r>
              <a:rPr lang="ar-SA" sz="6600" b="1" dirty="0" smtClean="0"/>
              <a:t>شُكرًا </a:t>
            </a:r>
            <a:endParaRPr lang="ar-LB" sz="6600" b="1" dirty="0" smtClean="0"/>
          </a:p>
        </p:txBody>
      </p:sp>
      <p:sp>
        <p:nvSpPr>
          <p:cNvPr id="6" name="Down Arrow 5"/>
          <p:cNvSpPr/>
          <p:nvPr/>
        </p:nvSpPr>
        <p:spPr>
          <a:xfrm rot="19661559">
            <a:off x="192547" y="132868"/>
            <a:ext cx="3744416" cy="4248920"/>
          </a:xfrm>
          <a:prstGeom prst="downArrow">
            <a:avLst>
              <a:gd name="adj1" fmla="val 50000"/>
              <a:gd name="adj2" fmla="val 52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بالإذن أي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ّ" </a:t>
            </a:r>
            <a:endParaRPr lang="fr-FR" sz="48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ن ف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ضل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َ "</a:t>
            </a:r>
            <a:endParaRPr lang="en-US" sz="4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5536" y="5805265"/>
            <a:ext cx="2016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400" b="1" dirty="0" smtClean="0"/>
              <a:t>وعُذرًا </a:t>
            </a:r>
            <a:endParaRPr lang="en-US" sz="4400" b="1" dirty="0" smtClean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44824"/>
            <a:ext cx="4038600" cy="4525963"/>
          </a:xfrm>
        </p:spPr>
        <p:txBody>
          <a:bodyPr>
            <a:normAutofit/>
          </a:bodyPr>
          <a:lstStyle/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ق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تَشهَدُ الحَياةُ كُلّ يَومٍ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على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أَوقاتٍ جَميلَة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: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الإستِراحَة وتَناول الغَذاء مَعًا والتَّنَزّه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الحَديقَةِ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أو في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الجَبَل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زِيارَة الأَجداد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زِيارَة شَخص مَريض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... 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7" name="Content Placeholder 4" descr="famille201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4038600" cy="2692401"/>
          </a:xfrm>
        </p:spPr>
      </p:pic>
      <p:pic>
        <p:nvPicPr>
          <p:cNvPr id="8" name="Content Placeholder 4" descr="familles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12976"/>
            <a:ext cx="3810000" cy="296227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99992" y="548680"/>
            <a:ext cx="3816424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dirty="0" smtClean="0"/>
              <a:t>أوقات جميلة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1960" y="2492896"/>
            <a:ext cx="4186808" cy="3600400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نَقولُ شُكرًا مِن أَجلِ الحُبّ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ولَكِن كَم مَرَّةٍ </a:t>
            </a:r>
            <a:r>
              <a:rPr lang="ar-SA" b="1" dirty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اليَوم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ن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َقولُ شُكرًا 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لش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ريك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 حياتنا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؟ </a:t>
            </a:r>
            <a:endParaRPr lang="ar-LB" b="1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وكَم مِن يَومٍ يَمُرُّ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من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دونِ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أن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نَقولَ شُكرًا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54360" y="2398440"/>
            <a:ext cx="2962672" cy="3528392"/>
          </a:xfrm>
        </p:spPr>
        <p:txBody>
          <a:bodyPr>
            <a:normAutofit/>
          </a:bodyPr>
          <a:lstStyle/>
          <a:p>
            <a:r>
              <a:rPr lang="ar-SA" sz="6600" b="1" dirty="0" smtClean="0"/>
              <a:t>بِالإذن</a:t>
            </a:r>
            <a:endParaRPr lang="ar-LB" sz="6600" b="1" dirty="0" smtClean="0"/>
          </a:p>
          <a:p>
            <a:r>
              <a:rPr lang="ar-SA" sz="6600" b="1" dirty="0" smtClean="0"/>
              <a:t>شُكرًا </a:t>
            </a:r>
            <a:endParaRPr lang="ar-LB" sz="6600" b="1" dirty="0" smtClean="0"/>
          </a:p>
          <a:p>
            <a:r>
              <a:rPr lang="ar-SA" sz="6600" b="1" dirty="0" smtClean="0"/>
              <a:t>وعُذرًا </a:t>
            </a:r>
            <a:endParaRPr lang="en-US" sz="6600" b="1" dirty="0"/>
          </a:p>
        </p:txBody>
      </p:sp>
      <p:pic>
        <p:nvPicPr>
          <p:cNvPr id="9218" name="Picture 2" descr="C:\Users\Admin\Desktop\blogmedia-1628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 rot="16200000">
            <a:off x="5003079" y="117601"/>
            <a:ext cx="2045546" cy="2331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 smtClean="0"/>
              <a:t>ش</a:t>
            </a:r>
            <a:r>
              <a:rPr lang="ar-SA" sz="4800" b="1" dirty="0" smtClean="0"/>
              <a:t>ُ</a:t>
            </a:r>
            <a:r>
              <a:rPr lang="ar-LB" sz="4800" b="1" dirty="0" smtClean="0"/>
              <a:t>كر</a:t>
            </a:r>
            <a:r>
              <a:rPr lang="ar-SA" sz="4800" b="1" dirty="0" smtClean="0"/>
              <a:t>ً</a:t>
            </a:r>
            <a:r>
              <a:rPr lang="ar-LB" sz="4800" b="1" dirty="0" smtClean="0"/>
              <a:t>ا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personnes-agees-pellicule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916832"/>
            <a:ext cx="4254624" cy="319096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كُلّنا لَدَينا العُيوب،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كُلّنا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م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سامحين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!</a:t>
            </a:r>
            <a:endParaRPr lang="fr-FR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في العائِلاتِ نَتَشاجَرُ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تَتطايَرُ الصُّحونُ</a:t>
            </a:r>
            <a:r>
              <a:rPr lang="fr-FR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أَحيانًا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نَقومُ بِأَشياءَ تَجرحُ الآخَرين. 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123728" y="404664"/>
            <a:ext cx="640871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dirty="0" smtClean="0"/>
              <a:t>كلُّنا ضعفاء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amil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52666" y="1484784"/>
            <a:ext cx="4391334" cy="3456384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556792"/>
            <a:ext cx="4464496" cy="4320480"/>
          </a:xfrm>
        </p:spPr>
        <p:txBody>
          <a:bodyPr/>
          <a:lstStyle/>
          <a:p>
            <a:pPr>
              <a:buNone/>
            </a:pPr>
            <a:r>
              <a:rPr lang="ar-LB" dirty="0" smtClean="0"/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في العائِلاتِ توجَدُ المَصاعِب.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يوجَدُ دائِمًا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الصَّليب.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لأنَّ مَحبَّة اللّه، تَفتَحُ أَمامَنا دائِمًا هَذا المَسار.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ويوج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أَيضًا القِيامَة لأنَّ ابن اللّه أَيضًا فَتَحَ لَنا هَذا المَسار".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691680" y="620688"/>
            <a:ext cx="590465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800" b="1" dirty="0" smtClean="0">
                <a:latin typeface="Adobe Arabic" pitchFamily="18" charset="-78"/>
                <a:cs typeface="Adobe Arabic" pitchFamily="18" charset="-78"/>
              </a:rPr>
              <a:t>المصاعِب والصَّليب</a:t>
            </a:r>
            <a:endParaRPr lang="en-US" sz="4800" b="1" dirty="0">
              <a:latin typeface="Adobe Arabic" pitchFamily="18" charset="-78"/>
              <a:cs typeface="Adobe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3968" y="1916832"/>
            <a:ext cx="4470648" cy="4248472"/>
          </a:xfrm>
        </p:spPr>
        <p:txBody>
          <a:bodyPr>
            <a:noAutofit/>
          </a:bodyPr>
          <a:lstStyle/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والكَلِمَةُ الأَخيرَة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: 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عُذرًا</a:t>
            </a:r>
            <a:endParaRPr lang="en-US" sz="4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كُلُّنا نُخطِىءُ وأَحيانًا 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يُهاجَم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أَحَد الأَفراد في العائِلَة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.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وَأَحيانًا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ين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 ش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خص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ين أ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خ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ين ول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ن ث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قوا ب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ِأ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ها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كَلِمات قَوِيَّة</a:t>
            </a:r>
            <a:endParaRPr lang="en-US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42" name="Picture 2" descr="C:\Users\Admin\Desktop\horiz-woman-forgiving-family-member_kaje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42672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eft Arrow 5"/>
          <p:cNvSpPr/>
          <p:nvPr/>
        </p:nvSpPr>
        <p:spPr>
          <a:xfrm>
            <a:off x="3707904" y="0"/>
            <a:ext cx="2880320" cy="20608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4800" b="1" dirty="0" smtClean="0"/>
              <a:t>عُذرًا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r>
              <a:rPr lang="ar-LB" sz="4800" b="1" dirty="0" smtClean="0"/>
              <a:t>عيشُ المسامحة البيتيّة يجعلُ جوَّ العائلة سعيداً</a:t>
            </a:r>
          </a:p>
          <a:p>
            <a:r>
              <a:rPr lang="ar-LB" sz="4800" b="1" dirty="0" smtClean="0"/>
              <a:t>من فضلك! شكراً! وعذراً!</a:t>
            </a:r>
          </a:p>
          <a:p>
            <a:r>
              <a:rPr lang="ar-LB" sz="4800" b="1" dirty="0" smtClean="0"/>
              <a:t>فالنعوِّد أولادنا على ذلك أيضا</a:t>
            </a:r>
          </a:p>
          <a:p>
            <a:r>
              <a:rPr lang="ar-LB" sz="4800" b="1" dirty="0" smtClean="0"/>
              <a:t> ونجعلُهم يعيشونَ وجهَ الله المحّب والمسامِح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398640" cy="4525963"/>
          </a:xfrm>
        </p:spPr>
        <p:txBody>
          <a:bodyPr>
            <a:normAutofit/>
          </a:bodyPr>
          <a:lstStyle/>
          <a:p>
            <a:pPr algn="ctr"/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ِنَنظُر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م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ً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إلى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هذه اللوحة</a:t>
            </a:r>
            <a:endParaRPr lang="fr-FR" dirty="0" smtClean="0">
              <a:latin typeface="Traditional Arabic" pitchFamily="18" charset="-78"/>
              <a:cs typeface="Traditional Arabic" pitchFamily="18" charset="-78"/>
            </a:endParaRPr>
          </a:p>
          <a:p>
            <a:pPr marL="0" indent="0" algn="ctr">
              <a:buNone/>
            </a:pP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الفنيّة ماذا نرى؟</a:t>
            </a:r>
            <a:endParaRPr lang="fr-FR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شاه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أولاً عائ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الن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اص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تَقدِمَة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يَسوع إلى الهَيكَل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،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فَلنَتَأَمّ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ها لنَستَمِدَّ مِنها العَون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والقوة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. </a:t>
            </a:r>
            <a:endParaRPr lang="en-US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Content Placeholder 3" descr="7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8350" r="30312"/>
          <a:stretch>
            <a:fillRect/>
          </a:stretch>
        </p:blipFill>
        <p:spPr>
          <a:xfrm>
            <a:off x="395536" y="476672"/>
            <a:ext cx="4069793" cy="553790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196752"/>
            <a:ext cx="4032448" cy="2044824"/>
          </a:xfrm>
        </p:spPr>
        <p:txBody>
          <a:bodyPr>
            <a:noAutofit/>
          </a:bodyPr>
          <a:lstStyle/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لنسمع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هَذِهِ النَّصيحَة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ال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تي أ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عطاها الر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وي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ِّ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د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ها البابا 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نا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: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7" name="Content Placeholder 6" descr="personee-agee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038600" cy="1705156"/>
          </a:xfrm>
        </p:spPr>
      </p:pic>
      <p:sp>
        <p:nvSpPr>
          <p:cNvPr id="5" name="TextBox 4"/>
          <p:cNvSpPr txBox="1"/>
          <p:nvPr/>
        </p:nvSpPr>
        <p:spPr>
          <a:xfrm>
            <a:off x="179512" y="4365104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 لا تَدَعوا النَّهار يَمضي مِن دونِ أن تَتَصالَحوا .</a:t>
            </a:r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</a:p>
          <a:p>
            <a:pPr algn="ctr" rtl="1"/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لأنَّ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 السَّلامَ يُستَوحى</a:t>
            </a:r>
            <a:r>
              <a:rPr lang="ar-LB" sz="48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4800" b="1" dirty="0" smtClean="0">
                <a:latin typeface="Traditional Arabic" pitchFamily="18" charset="-78"/>
                <a:cs typeface="Traditional Arabic" pitchFamily="18" charset="-78"/>
              </a:rPr>
              <a:t>كُلّ يَوم من العائِلَة! </a:t>
            </a:r>
            <a:endParaRPr lang="en-US" sz="48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pPr rtl="1"/>
            <a:r>
              <a:rPr lang="ar-LB" b="1" dirty="0" smtClean="0"/>
              <a:t/>
            </a:r>
            <a:br>
              <a:rPr lang="ar-LB" b="1" dirty="0" smtClean="0"/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2276872"/>
            <a:ext cx="4038600" cy="3329211"/>
          </a:xfrm>
        </p:spPr>
        <p:txBody>
          <a:bodyPr>
            <a:normAutofit lnSpcReduction="10000"/>
          </a:bodyPr>
          <a:lstStyle/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لنردّد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مَعًا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ثلاث مرّات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؟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بِالإذن، شُكرًا وعُذرًا! </a:t>
            </a:r>
            <a:endParaRPr lang="ar-LB" b="1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لتَتكَرّر هَذِهِ الكَلِمات في العائِلَة! 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سامِحوا كُلّ يَوم!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7" name="Content Placeholder 6" descr="wholebreadonplat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44824"/>
            <a:ext cx="4654018" cy="3240360"/>
          </a:xfrm>
        </p:spPr>
      </p:pic>
      <p:sp>
        <p:nvSpPr>
          <p:cNvPr id="5" name="Left Arrow 4"/>
          <p:cNvSpPr/>
          <p:nvPr/>
        </p:nvSpPr>
        <p:spPr>
          <a:xfrm>
            <a:off x="539552" y="-243408"/>
            <a:ext cx="7920880" cy="25202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b="1" dirty="0" smtClean="0"/>
              <a:t>" 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صباحاً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بدَأُ مِن جَديد.</a:t>
            </a:r>
            <a:endParaRPr lang="ar-LB" sz="4400" b="1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 بِالإذن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!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 شُكرًا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!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 وعُذرًا! </a:t>
            </a:r>
            <a:endParaRPr lang="en-US" sz="4400" dirty="0"/>
          </a:p>
        </p:txBody>
      </p:sp>
      <p:sp>
        <p:nvSpPr>
          <p:cNvPr id="6" name="Content Placeholder 3"/>
          <p:cNvSpPr>
            <a:spLocks noGrp="1"/>
          </p:cNvSpPr>
          <p:nvPr/>
        </p:nvSpPr>
        <p:spPr>
          <a:xfrm>
            <a:off x="3347864" y="3140968"/>
            <a:ext cx="4038600" cy="33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dobe Arabic" pitchFamily="18" charset="-78"/>
                <a:ea typeface="+mn-ea"/>
                <a:cs typeface="Adobe Arabic" pitchFamily="18" charset="-78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Adobe Arabic" pitchFamily="18" charset="-78"/>
                <a:ea typeface="+mn-ea"/>
                <a:cs typeface="Adobe Arabic" pitchFamily="18" charset="-78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dobe Arabic" pitchFamily="18" charset="-78"/>
                <a:ea typeface="+mn-ea"/>
                <a:cs typeface="Adobe Arabic" pitchFamily="18" charset="-78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dobe Arabic" pitchFamily="18" charset="-78"/>
                <a:ea typeface="+mn-ea"/>
                <a:cs typeface="Adobe Arabic" pitchFamily="18" charset="-78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5098578"/>
          </a:xfrm>
        </p:spPr>
        <p:txBody>
          <a:bodyPr>
            <a:normAutofit fontScale="90000"/>
          </a:bodyPr>
          <a:lstStyle/>
          <a:p>
            <a:pPr rtl="1"/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فَلنَجعَل كُلّنا مَعًا مِن كَلِماتِ القِدّيس بُطرُس كَلِماتنا، 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وهيَ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تَمُدُّنا بِالقُوّة، في الأَوقاتِ الصَّعبَة: 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"يا رَبّ، إلى مَن نَذهَب؟ 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عِندَك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كَلام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الحَياة الأَبَدِيَّة " (يوحنّا </a:t>
            </a:r>
            <a:r>
              <a:rPr lang="ar-SA" sz="3600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6، 68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). 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</a:b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مع نِعمَةِ المَسيح، عيشوا فَرَحَ الإيمان! 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الرَّبّ و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ِحِم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اي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ة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LB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مَريَم أُمّنا!</a:t>
            </a:r>
            <a:r>
              <a:rPr lang="ar-LB" b="1" smtClean="0">
                <a:solidFill>
                  <a:schemeClr val="accent1">
                    <a:lumMod val="7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آمين</a:t>
            </a:r>
            <a:r>
              <a:rPr lang="en-US" b="1" dirty="0" smtClean="0">
                <a:latin typeface="Traditional Arabic" pitchFamily="18" charset="-78"/>
                <a:cs typeface="Traditional Arabic" pitchFamily="18" charset="-78"/>
              </a:rPr>
              <a:t/>
            </a:r>
            <a:br>
              <a:rPr lang="en-US" b="1" dirty="0" smtClean="0">
                <a:latin typeface="Traditional Arabic" pitchFamily="18" charset="-78"/>
                <a:cs typeface="Traditional Arabic" pitchFamily="18" charset="-78"/>
              </a:rPr>
            </a:b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" name="zamiat nafs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4788024" y="692696"/>
            <a:ext cx="4038600" cy="59093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LB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ولن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kumimoji="0" lang="ar-LB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جعَل م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kumimoji="0" lang="ar-LB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ن عائِلَةِ النّاَصِرَة قُدوَةً لنا، ونتَحلَّى مِثلَها بالفَضائِلِ البَيتيَّة، </a:t>
            </a:r>
            <a:r>
              <a:rPr lang="ar-LB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kumimoji="0" lang="ar-LB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raditional Arabic" pitchFamily="18" charset="-78"/>
                <a:cs typeface="Traditional Arabic" pitchFamily="18" charset="-78"/>
              </a:rPr>
              <a:t>تَترسَّخَ عائلاتُنا على قَواعِدِ المحبَّةِ الحَقيقيَّة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0" y="692696"/>
            <a:ext cx="3993432" cy="5433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LB" dirty="0" smtClean="0"/>
              <a:t/>
            </a:r>
            <a:br>
              <a:rPr lang="ar-LB" dirty="0" smtClean="0"/>
            </a:br>
            <a:r>
              <a:rPr lang="ar-LB" b="1" dirty="0" smtClean="0"/>
              <a:t>لنصلي معا </a:t>
            </a:r>
            <a:r>
              <a:rPr lang="ar-LB" b="1" dirty="0"/>
              <a:t>على نِيّةِ عائِلاتِنا</a:t>
            </a:r>
            <a:r>
              <a:rPr lang="ar-LB" dirty="0"/>
              <a:t/>
            </a:r>
            <a:br>
              <a:rPr lang="ar-LB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3528" y="1600200"/>
            <a:ext cx="8363272" cy="4525963"/>
          </a:xfrm>
        </p:spPr>
        <p:txBody>
          <a:bodyPr>
            <a:normAutofit fontScale="92500"/>
          </a:bodyPr>
          <a:lstStyle/>
          <a:p>
            <a:r>
              <a:rPr lang="ar-LB" sz="4900" b="1" dirty="0" smtClean="0"/>
              <a:t>يا </a:t>
            </a:r>
            <a:r>
              <a:rPr lang="ar-LB" sz="4900" b="1" dirty="0"/>
              <a:t>رَبُّ نَضَعُ عائِلاتِنا بَينَ يَدَيك!</a:t>
            </a:r>
          </a:p>
          <a:p>
            <a:r>
              <a:rPr lang="ar-LB" sz="4900" b="1" dirty="0"/>
              <a:t>نَسأَلُكَ أَن تَحمِيَها وَأَن تُوَحِّدَها!</a:t>
            </a:r>
          </a:p>
          <a:p>
            <a:r>
              <a:rPr lang="ar-LB" sz="4900" b="1" dirty="0"/>
              <a:t>عائِلاتُنا في صِراعٍ يا رَبّ! عائِلاتُنا تَتَفَكَّك! تَتَشَرَّد! تُعاني!</a:t>
            </a:r>
          </a:p>
          <a:p>
            <a:r>
              <a:rPr lang="ar-LB" sz="4900" b="1" dirty="0"/>
              <a:t>عائِلاتُنا بِحاجَةٍ </a:t>
            </a:r>
            <a:r>
              <a:rPr lang="ar-LB" sz="4900" b="1" dirty="0" smtClean="0"/>
              <a:t>لِنَمَطٍ </a:t>
            </a:r>
            <a:r>
              <a:rPr lang="ar-LB" sz="4900" b="1" dirty="0"/>
              <a:t>جَديدٍ مَليء مِن </a:t>
            </a:r>
            <a:r>
              <a:rPr lang="ar-LB" sz="4900" b="1" dirty="0" smtClean="0"/>
              <a:t>مَحَبَّتِك يا </a:t>
            </a:r>
            <a:r>
              <a:rPr lang="ar-LB" sz="4900" b="1" dirty="0"/>
              <a:t>رَبّ! </a:t>
            </a:r>
            <a:r>
              <a:rPr lang="ar-LB" sz="4900" b="1" dirty="0" smtClean="0"/>
              <a:t>! </a:t>
            </a:r>
          </a:p>
          <a:p>
            <a:r>
              <a:rPr lang="ar-LB" sz="4900" b="1" dirty="0"/>
              <a:t>عائِلاتُنا بِحاجَةٍ </a:t>
            </a:r>
            <a:r>
              <a:rPr lang="ar-LB" sz="4900" b="1" dirty="0" smtClean="0"/>
              <a:t>لِديناميكِيَّةٍ </a:t>
            </a:r>
            <a:r>
              <a:rPr lang="ar-LB" sz="4900" b="1" dirty="0"/>
              <a:t>جَديدَةٍ مِن </a:t>
            </a:r>
            <a:r>
              <a:rPr lang="ar-LB" sz="4900" b="1" dirty="0" smtClean="0"/>
              <a:t>روحِك يا رب</a:t>
            </a:r>
            <a:r>
              <a:rPr lang="ar-LB" b="1" dirty="0" smtClean="0"/>
              <a:t>!</a:t>
            </a:r>
            <a:endParaRPr lang="ar-LB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99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616" y="1600200"/>
            <a:ext cx="7571184" cy="4525963"/>
          </a:xfrm>
        </p:spPr>
        <p:txBody>
          <a:bodyPr>
            <a:normAutofit fontScale="92500"/>
          </a:bodyPr>
          <a:lstStyle/>
          <a:p>
            <a:r>
              <a:rPr lang="ar-LB" sz="4900" b="1" dirty="0" smtClean="0"/>
              <a:t>عائِلاتُنا </a:t>
            </a:r>
            <a:r>
              <a:rPr lang="ar-LB" sz="4900" b="1" dirty="0"/>
              <a:t>بِحاجَةٍ </a:t>
            </a:r>
            <a:r>
              <a:rPr lang="ar-LB" sz="4900" b="1" dirty="0" smtClean="0"/>
              <a:t>ٍ </a:t>
            </a:r>
            <a:r>
              <a:rPr lang="ar-LB" sz="4900" b="1" dirty="0"/>
              <a:t>لِحَلِّ خِلافاتِها على ضَوءِ إِنجيلِك!</a:t>
            </a:r>
          </a:p>
          <a:p>
            <a:r>
              <a:rPr lang="ar-LB" sz="4900" b="1" dirty="0"/>
              <a:t>لِعَيشِ السَّلامِ المُستَمِدّ مِنك! </a:t>
            </a:r>
            <a:endParaRPr lang="ar-LB" sz="4900" b="1" dirty="0" smtClean="0"/>
          </a:p>
          <a:p>
            <a:r>
              <a:rPr lang="ar-LB" sz="4900" b="1" dirty="0" smtClean="0"/>
              <a:t>إِجعَلْ </a:t>
            </a:r>
            <a:r>
              <a:rPr lang="ar-LB" sz="4900" b="1" dirty="0"/>
              <a:t>مِن عائِلاتِنا مَكانَ تَواصُلٍ بَنّاء!</a:t>
            </a:r>
          </a:p>
          <a:p>
            <a:r>
              <a:rPr lang="ar-LB" sz="4900" b="1" dirty="0" smtClean="0"/>
              <a:t>إجعل منها </a:t>
            </a:r>
            <a:r>
              <a:rPr lang="ar-LB" sz="4900" b="1" dirty="0"/>
              <a:t>كَنيسَةً صَغيرَةً تُشِعُّ نورَكَ وَتَشهَدُ لِمَحَبَّتِك! </a:t>
            </a:r>
            <a:r>
              <a:rPr lang="ar-LB" sz="4900" b="1" dirty="0" smtClean="0"/>
              <a:t>ولِتَكُنْ </a:t>
            </a:r>
            <a:r>
              <a:rPr lang="ar-LB" sz="4900" b="1" dirty="0"/>
              <a:t>مَكانًا آمِنًا وَصِحِّيًّا لأَبنائِنا!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655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844824"/>
            <a:ext cx="8219256" cy="4525963"/>
          </a:xfrm>
        </p:spPr>
        <p:txBody>
          <a:bodyPr>
            <a:normAutofit fontScale="92500"/>
          </a:bodyPr>
          <a:lstStyle/>
          <a:p>
            <a:r>
              <a:rPr lang="ar-LB" sz="4900" dirty="0"/>
              <a:t>نَسأَلُكَ يا رَبّ، بِحَقِّ عائِلَتِكَ المُقَدَّسَة أَن تُبارِكَ عائِلاتِنا وَتَعضُدَها! أَن تُبعِدَ عَنها كُلَّ شَرٍّ وَعُنفٍ وَإِغراء!</a:t>
            </a:r>
          </a:p>
          <a:p>
            <a:r>
              <a:rPr lang="ar-LB" sz="4900" dirty="0"/>
              <a:t>أَن تَحميَها مِن كُلِّ انْقِسامٍ وَانْفِصام! أَن تُدَبِّرَها بِحِكمَتِكَ يا رَبّ!</a:t>
            </a:r>
          </a:p>
          <a:p>
            <a:r>
              <a:rPr lang="ar-LB" sz="4900" dirty="0"/>
              <a:t>بِاسمِ الآبِ وَالابنِ وَالرّوحِ القُدُس! إِلَيكَ يا رَبّ نَتَضَرَّع!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19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1600200"/>
            <a:ext cx="8219256" cy="4525963"/>
          </a:xfrm>
        </p:spPr>
        <p:txBody>
          <a:bodyPr>
            <a:normAutofit/>
          </a:bodyPr>
          <a:lstStyle/>
          <a:p>
            <a:r>
              <a:rPr lang="ar-LB" sz="4900" b="1" dirty="0"/>
              <a:t>مع نِعمَةِ المَسيح، </a:t>
            </a:r>
            <a:endParaRPr lang="ar-LB" sz="4900" b="1" dirty="0" smtClean="0"/>
          </a:p>
          <a:p>
            <a:r>
              <a:rPr lang="ar-LB" sz="4900" b="1" dirty="0" smtClean="0"/>
              <a:t>عيشوا </a:t>
            </a:r>
            <a:r>
              <a:rPr lang="ar-LB" sz="4900" b="1" dirty="0"/>
              <a:t>فَرَحَ الإيمان! </a:t>
            </a:r>
            <a:endParaRPr lang="ar-LB" sz="4900" b="1" dirty="0" smtClean="0"/>
          </a:p>
          <a:p>
            <a:r>
              <a:rPr lang="ar-LB" sz="4900" b="1" dirty="0" smtClean="0"/>
              <a:t>بِبَرَكَةِ </a:t>
            </a:r>
            <a:r>
              <a:rPr lang="ar-LB" sz="4900" b="1" dirty="0"/>
              <a:t>الرَّبّ وبِحِمايَةِ مَريَم أُمّنا!آمين</a:t>
            </a:r>
            <a:endParaRPr lang="en-US" sz="4900" b="1" dirty="0"/>
          </a:p>
        </p:txBody>
      </p:sp>
    </p:spTree>
    <p:extLst>
      <p:ext uri="{BB962C8B-B14F-4D97-AF65-F5344CB8AC3E}">
        <p14:creationId xmlns:p14="http://schemas.microsoft.com/office/powerpoint/2010/main" val="406169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7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l="28350" r="30312"/>
          <a:stretch>
            <a:fillRect/>
          </a:stretch>
        </p:blipFill>
        <p:spPr>
          <a:xfrm>
            <a:off x="1981200" y="337793"/>
            <a:ext cx="4623688" cy="6291607"/>
          </a:xfrm>
        </p:spPr>
      </p:pic>
      <p:cxnSp>
        <p:nvCxnSpPr>
          <p:cNvPr id="6" name="Straight Arrow Connector 5"/>
          <p:cNvCxnSpPr/>
          <p:nvPr/>
        </p:nvCxnSpPr>
        <p:spPr>
          <a:xfrm>
            <a:off x="1115616" y="764704"/>
            <a:ext cx="2618184" cy="1300499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436368" y="2065203"/>
            <a:ext cx="2439888" cy="919754"/>
          </a:xfrm>
          <a:prstGeom prst="straightConnector1">
            <a:avLst/>
          </a:prstGeom>
          <a:ln w="635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4" idx="1"/>
          </p:cNvCxnSpPr>
          <p:nvPr/>
        </p:nvCxnSpPr>
        <p:spPr>
          <a:xfrm flipV="1">
            <a:off x="1043608" y="3483597"/>
            <a:ext cx="937592" cy="377452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733800" y="3408040"/>
            <a:ext cx="3962400" cy="32576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88224" y="1772816"/>
            <a:ext cx="2160240" cy="584775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 smtClean="0"/>
              <a:t>س</a:t>
            </a:r>
            <a:r>
              <a:rPr lang="ar-SA" sz="3200" dirty="0" smtClean="0"/>
              <a:t>ِ</a:t>
            </a:r>
            <a:r>
              <a:rPr lang="ar-LB" sz="3200" dirty="0" smtClean="0"/>
              <a:t>معان الشيخ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748736" y="34373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3356992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 smtClean="0"/>
              <a:t>م</a:t>
            </a:r>
            <a:r>
              <a:rPr lang="ar-SA" sz="3200" dirty="0" smtClean="0"/>
              <a:t>َ</a:t>
            </a:r>
            <a:r>
              <a:rPr lang="ar-LB" sz="3200" dirty="0" smtClean="0"/>
              <a:t>ري</a:t>
            </a:r>
            <a:r>
              <a:rPr lang="ar-SA" sz="3200" dirty="0" smtClean="0"/>
              <a:t>َ</a:t>
            </a:r>
            <a:r>
              <a:rPr lang="ar-LB" sz="3200" dirty="0" smtClean="0"/>
              <a:t>م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6876256" y="5661248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dirty="0" smtClean="0"/>
              <a:t>الط</a:t>
            </a:r>
            <a:r>
              <a:rPr lang="ar-SA" sz="3200" dirty="0" smtClean="0"/>
              <a:t>ِ</a:t>
            </a:r>
            <a:r>
              <a:rPr lang="ar-LB" sz="3200" dirty="0" smtClean="0"/>
              <a:t>فل ي</a:t>
            </a:r>
            <a:r>
              <a:rPr lang="ar-SA" sz="3200" dirty="0" smtClean="0"/>
              <a:t>َ</a:t>
            </a:r>
            <a:r>
              <a:rPr lang="ar-LB" sz="3200" dirty="0" smtClean="0"/>
              <a:t>سوع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5730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dirty="0" smtClean="0"/>
              <a:t>يوسف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54868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 smtClean="0"/>
              <a:t>النبي</a:t>
            </a:r>
            <a:r>
              <a:rPr lang="ar-SA" sz="3200" dirty="0" smtClean="0"/>
              <a:t>ّ</a:t>
            </a:r>
            <a:r>
              <a:rPr lang="ar-LB" sz="3200" dirty="0" smtClean="0"/>
              <a:t>ة حنّة</a:t>
            </a:r>
            <a:endParaRPr lang="en-US" sz="3200" dirty="0"/>
          </a:p>
        </p:txBody>
      </p:sp>
      <p:pic>
        <p:nvPicPr>
          <p:cNvPr id="15" name="~PP1366.WAV">
            <a:hlinkClick r:id="" action="ppaction://media"/>
          </p:cNvPr>
          <p:cNvPicPr>
            <a:picLocks noRot="1" noChangeAspect="1"/>
          </p:cNvPicPr>
          <p:nvPr>
            <a:wavAudioFile r:embed="rId1" name="~PP1366.WAV"/>
          </p:nvPr>
        </p:nvPicPr>
        <p:blipFill>
          <a:blip r:embed="rId5" cstate="print"/>
          <a:stretch>
            <a:fillRect/>
          </a:stretch>
        </p:blipFill>
        <p:spPr>
          <a:xfrm>
            <a:off x="8661400" y="63754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195">
            <a:off x="4441848" y="4480841"/>
            <a:ext cx="3033120" cy="47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60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 animBg="1"/>
      <p:bldP spid="13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ال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أَ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شخاص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في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هَذا المَشهَد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يمثلّون العائلة مجتمعة و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لَهُم قِصّ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ته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م الخاصّة: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إنطلَقَ يوسُف ومَريَم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نَحوَ أورشَليم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 إتماماً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لِشَريعَةِ الرّبّ</a:t>
            </a:r>
            <a:endParaRPr lang="en-US" dirty="0" smtClean="0">
              <a:latin typeface="Traditional Arabic" pitchFamily="18" charset="-78"/>
              <a:cs typeface="Traditional Arabic" pitchFamily="18" charset="-78"/>
            </a:endParaRPr>
          </a:p>
          <a:p>
            <a:endParaRPr lang="en-US" dirty="0"/>
          </a:p>
        </p:txBody>
      </p:sp>
      <p:pic>
        <p:nvPicPr>
          <p:cNvPr id="5" name="Content Placeholder 3" descr="7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8350" r="30312"/>
          <a:stretch>
            <a:fillRect/>
          </a:stretch>
        </p:blipFill>
        <p:spPr>
          <a:xfrm>
            <a:off x="539552" y="620688"/>
            <a:ext cx="3904961" cy="531361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/>
          </a:bodyPr>
          <a:lstStyle/>
          <a:p>
            <a:pPr algn="ctr"/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وَبِدَ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فعٍ مِن الرّوحِ القُدُس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، 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وَصَلَ كُل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ٌّ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مِن سِمعان الشّيخ </a:t>
            </a:r>
            <a:endParaRPr lang="fr-FR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buNone/>
            </a:pP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وحَنّة النّبيّة </a:t>
            </a:r>
            <a:r>
              <a:rPr lang="ar-SA" dirty="0"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لى الهَيكَل.</a:t>
            </a:r>
            <a:endParaRPr lang="ar-LB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يُظهِرُ 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لنا هذا 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المَشهدُ التَّداخُل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بَينَ ثَلاثَة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 أَجيال</a:t>
            </a:r>
            <a:endParaRPr lang="en-US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Content Placeholder 3" descr="7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8350" r="30312"/>
          <a:stretch>
            <a:fillRect/>
          </a:stretch>
        </p:blipFill>
        <p:spPr>
          <a:xfrm>
            <a:off x="901522" y="1720056"/>
            <a:ext cx="3149956" cy="4286250"/>
          </a:xfrm>
        </p:spPr>
      </p:pic>
      <p:cxnSp>
        <p:nvCxnSpPr>
          <p:cNvPr id="7" name="Straight Arrow Connector 6"/>
          <p:cNvCxnSpPr/>
          <p:nvPr/>
        </p:nvCxnSpPr>
        <p:spPr>
          <a:xfrm>
            <a:off x="1259632" y="980728"/>
            <a:ext cx="576064" cy="144016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915816" y="1700808"/>
            <a:ext cx="1872208" cy="2160240"/>
          </a:xfrm>
          <a:prstGeom prst="straightConnector1">
            <a:avLst/>
          </a:prstGeom>
          <a:ln w="666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40466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600" b="1" dirty="0" smtClean="0"/>
              <a:t>حنة النبية</a:t>
            </a:r>
            <a:endParaRPr lang="en-US" sz="3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692696"/>
            <a:ext cx="10081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 smtClean="0"/>
              <a:t>سمعان الشيخ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8224" y="1052736"/>
            <a:ext cx="2026568" cy="4472006"/>
          </a:xfrm>
        </p:spPr>
        <p:txBody>
          <a:bodyPr>
            <a:normAutofit/>
          </a:bodyPr>
          <a:lstStyle/>
          <a:p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سِمعان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dirty="0" smtClean="0">
                <a:latin typeface="Traditional Arabic" pitchFamily="18" charset="-78"/>
                <a:cs typeface="Traditional Arabic" pitchFamily="18" charset="-78"/>
              </a:rPr>
              <a:t> يَحمِلُ بينَ ذِراعَيهِ يَسوع مُعلِنًا إيّاه المَسيح</a:t>
            </a:r>
            <a:r>
              <a:rPr lang="ar-LB" dirty="0" smtClean="0">
                <a:latin typeface="Traditional Arabic" pitchFamily="18" charset="-78"/>
                <a:cs typeface="Traditional Arabic" pitchFamily="18" charset="-78"/>
              </a:rPr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3" descr="7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l="28350" r="30312"/>
          <a:stretch>
            <a:fillRect/>
          </a:stretch>
        </p:blipFill>
        <p:spPr>
          <a:xfrm>
            <a:off x="2771800" y="692696"/>
            <a:ext cx="3528392" cy="4801201"/>
          </a:xfrm>
        </p:spPr>
      </p:pic>
      <p:sp>
        <p:nvSpPr>
          <p:cNvPr id="6" name="TextBox 5"/>
          <p:cNvSpPr txBox="1"/>
          <p:nvPr/>
        </p:nvSpPr>
        <p:spPr>
          <a:xfrm>
            <a:off x="611560" y="620688"/>
            <a:ext cx="15841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حنّة تُمَجّدُ اللّه</a:t>
            </a:r>
            <a:r>
              <a:rPr lang="ar-LB" sz="4000" dirty="0" smtClean="0"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SA" sz="4000" dirty="0" smtClean="0">
                <a:latin typeface="Traditional Arabic" pitchFamily="18" charset="-78"/>
                <a:cs typeface="Traditional Arabic" pitchFamily="18" charset="-78"/>
              </a:rPr>
              <a:t> وتُعلِنُ الخَلاصَ إلى الّذين يَنتَظِرون فِداءَ إسرائيل.</a:t>
            </a:r>
            <a:endParaRPr lang="ar-LB" sz="4000" dirty="0" smtClean="0">
              <a:latin typeface="Traditional Arabic" pitchFamily="18" charset="-78"/>
              <a:cs typeface="Traditional Arabic" pitchFamily="18" charset="-78"/>
            </a:endParaRPr>
          </a:p>
          <a:p>
            <a:pPr algn="r" rtl="1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229600" cy="1143000"/>
          </a:xfrm>
        </p:spPr>
        <p:txBody>
          <a:bodyPr/>
          <a:lstStyle/>
          <a:p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هَذان الشّيخان يُمث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ِّ</a:t>
            </a:r>
            <a:r>
              <a:rPr lang="ar-SA" b="1" dirty="0" smtClean="0">
                <a:latin typeface="Traditional Arabic" pitchFamily="18" charset="-78"/>
                <a:cs typeface="Traditional Arabic" pitchFamily="18" charset="-78"/>
              </a:rPr>
              <a:t>لان </a:t>
            </a:r>
            <a:r>
              <a:rPr lang="ar-LB" b="1" dirty="0" smtClean="0">
                <a:latin typeface="Traditional Arabic" pitchFamily="18" charset="-78"/>
                <a:cs typeface="Traditional Arabic" pitchFamily="18" charset="-78"/>
              </a:rPr>
              <a:t>إيمان الأجداد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3717032"/>
            <a:ext cx="8435280" cy="2625155"/>
          </a:xfrm>
        </p:spPr>
        <p:txBody>
          <a:bodyPr>
            <a:noAutofit/>
          </a:bodyPr>
          <a:lstStyle/>
          <a:p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هَل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َفتَحُ قل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بَ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نا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على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ذا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كر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ة ألأجداد وعلى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حِكمَ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تهم؟</a:t>
            </a:r>
            <a:endParaRPr lang="en-US" sz="4400" dirty="0" smtClean="0"/>
          </a:p>
          <a:p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”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الشَّعب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 الّذي 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لا 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يُصغ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ي 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4400" dirty="0" smtClean="0">
                <a:latin typeface="Traditional Arabic" pitchFamily="18" charset="-78"/>
                <a:cs typeface="Traditional Arabic" pitchFamily="18" charset="-78"/>
              </a:rPr>
              <a:t>لى الأَجدادِ يَسيرُ نَحوَ المَوت</a:t>
            </a:r>
            <a:r>
              <a:rPr lang="ar-SA" sz="4400" dirty="0">
                <a:latin typeface="Traditional Arabic" pitchFamily="18" charset="-78"/>
                <a:cs typeface="Traditional Arabic" pitchFamily="18" charset="-78"/>
              </a:rPr>
              <a:t>! </a:t>
            </a:r>
            <a:endParaRPr lang="ar-LB" sz="4400" dirty="0" smtClean="0"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صغوا </a:t>
            </a:r>
            <a:r>
              <a:rPr lang="ar-SA" sz="4400" b="1" dirty="0">
                <a:latin typeface="Traditional Arabic" pitchFamily="18" charset="-78"/>
                <a:cs typeface="Traditional Arabic" pitchFamily="18" charset="-78"/>
              </a:rPr>
              <a:t>إ</a:t>
            </a:r>
            <a:r>
              <a:rPr lang="ar-SA" sz="4400" b="1" dirty="0" smtClean="0">
                <a:latin typeface="Traditional Arabic" pitchFamily="18" charset="-78"/>
                <a:cs typeface="Traditional Arabic" pitchFamily="18" charset="-78"/>
              </a:rPr>
              <a:t>لى الأَجداد!”</a:t>
            </a:r>
            <a:r>
              <a:rPr lang="ar-LB" sz="4400" b="1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LB" sz="4400" dirty="0" smtClean="0">
                <a:latin typeface="Traditional Arabic" pitchFamily="18" charset="-78"/>
                <a:cs typeface="Traditional Arabic" pitchFamily="18" charset="-78"/>
              </a:rPr>
              <a:t>(البابا فرنسيس)</a:t>
            </a:r>
            <a:endParaRPr lang="en-US" sz="4400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5" name="Content Placeholder 4" descr="famille-47924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979712" y="0"/>
            <a:ext cx="5256584" cy="370162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8435280" cy="4525963"/>
          </a:xfrm>
        </p:spPr>
        <p:txBody>
          <a:bodyPr>
            <a:normAutofit/>
          </a:bodyPr>
          <a:lstStyle/>
          <a:p>
            <a:pPr algn="ctr"/>
            <a:r>
              <a:rPr lang="ar-LB" sz="5400" dirty="0" smtClean="0"/>
              <a:t>”أللّهمَّ إنّا سَمعنا بآذاننا  وأباؤنا أخبرونا عن العمل الَّذي عملتَه في الأيِّام القديمة“</a:t>
            </a:r>
          </a:p>
          <a:p>
            <a:pPr algn="ctr"/>
            <a:r>
              <a:rPr lang="ar-LB" sz="5400" dirty="0" smtClean="0"/>
              <a:t>مز 44 /2-3</a:t>
            </a:r>
          </a:p>
          <a:p>
            <a:pPr algn="ctr"/>
            <a:r>
              <a:rPr lang="ar-LB" sz="5400" dirty="0" smtClean="0"/>
              <a:t>هَل نسمع أباءَنا؟ ه</a:t>
            </a:r>
            <a:r>
              <a:rPr lang="ar-SA" sz="5400" dirty="0" smtClean="0"/>
              <a:t>َ</a:t>
            </a:r>
            <a:r>
              <a:rPr lang="ar-LB" sz="5400" dirty="0" smtClean="0"/>
              <a:t>ل ن</a:t>
            </a:r>
            <a:r>
              <a:rPr lang="ar-SA" sz="5400" dirty="0" smtClean="0"/>
              <a:t>ُ</a:t>
            </a:r>
            <a:r>
              <a:rPr lang="ar-LB" sz="5400" dirty="0" smtClean="0"/>
              <a:t>صغي </a:t>
            </a:r>
            <a:r>
              <a:rPr lang="ar-SA" sz="5400" dirty="0" smtClean="0"/>
              <a:t>إلى أجداد</a:t>
            </a:r>
            <a:r>
              <a:rPr lang="ar-LB" sz="5400" dirty="0" smtClean="0"/>
              <a:t>ِنا</a:t>
            </a:r>
            <a:r>
              <a:rPr lang="ar-SA" sz="5400" dirty="0" smtClean="0"/>
              <a:t>؟ </a:t>
            </a:r>
            <a:endParaRPr lang="ar-LB" sz="5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أيَّتُها العائِلَة، عيشي فَرَحَ الإيمان!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أيَّتُها العائِلَة، عيشي فَرَحَ الإيمان!</Template>
  <TotalTime>28</TotalTime>
  <Words>1374</Words>
  <Application>Microsoft Office PowerPoint</Application>
  <PresentationFormat>On-screen Show (4:3)</PresentationFormat>
  <Paragraphs>177</Paragraphs>
  <Slides>37</Slides>
  <Notes>37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أيَّتُها العائِلَة، عيشي فَرَحَ الإيمان!</vt:lpstr>
      <vt:lpstr>"أيَّتُها العائِلَة، عيشي فَرَحَ الإيمان!".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هَذان الشّيخان يُمثِّلان إيمان الأجداد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فَلنَتَوجَّه مَعًا إلى عائِلَةِ النّاصِرَة لِكي نَطلُبَ مَعونَتَها  قائِلين مَعًا </vt:lpstr>
      <vt:lpstr>نصلّي مَعًا</vt:lpstr>
      <vt:lpstr>مَريَم ويوسُف هُما العائِلَة المُقَدّسَة مع يَسوع، الّذي يُتمِّم كُلَّ الوُعود</vt:lpstr>
      <vt:lpstr>PowerPoint Presentation</vt:lpstr>
      <vt:lpstr>والآن هل يَهُمُنا أن ِنَرى كَيفَ يُنَوّرُنا قَداسَة البابا  من أَجلِ نَجاحِ العائِلَة وسَعادَتهِا 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فَلنَجعَل كُلّنا مَعًا مِن كَلِماتِ القِدّيس بُطرُس كَلِماتنا، وهيَ تَمُدُّنا بِالقُوّة، في الأَوقاتِ الصَّعبَة:  "يا رَبّ، إلى مَن نَذهَب؟ وعِندَك كَلامُ الحَياة الأَبَدِيَّة " (يوحنّا 6، 68).  مع نِعمَةِ المَسيح، عيشوا فَرَحَ الإيمان! بِبَرَكَةِ الرَّبّ وبِحِمايَةِ مَريَم أُمّنا!آمين </vt:lpstr>
      <vt:lpstr>PowerPoint Presentation</vt:lpstr>
      <vt:lpstr> لنصلي معا على نِيّةِ عائِلاتِنا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"أيَّتُها العائِلَة، عيشي فَرَحَ الإيمان!".</dc:title>
  <dc:creator>wmaksour</dc:creator>
  <cp:lastModifiedBy>wmaksour</cp:lastModifiedBy>
  <cp:revision>4</cp:revision>
  <dcterms:created xsi:type="dcterms:W3CDTF">2018-03-07T12:17:12Z</dcterms:created>
  <dcterms:modified xsi:type="dcterms:W3CDTF">2018-03-07T16:13:35Z</dcterms:modified>
</cp:coreProperties>
</file>