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99" r:id="rId5"/>
    <p:sldId id="300" r:id="rId6"/>
    <p:sldId id="301" r:id="rId7"/>
    <p:sldId id="302" r:id="rId8"/>
    <p:sldId id="307" r:id="rId9"/>
    <p:sldId id="323" r:id="rId10"/>
    <p:sldId id="304" r:id="rId11"/>
    <p:sldId id="303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A2"/>
    <a:srgbClr val="428E75"/>
    <a:srgbClr val="C30D6C"/>
    <a:srgbClr val="D94409"/>
    <a:srgbClr val="D60C0C"/>
    <a:srgbClr val="86EC40"/>
    <a:srgbClr val="F6E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111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A2E3-B56D-4969-A556-13621C7B1FD2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BD53-8D59-4C49-B8CD-2D75CBAAF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1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59243" y="1353137"/>
            <a:ext cx="4946715" cy="1204306"/>
          </a:xfrm>
        </p:spPr>
        <p:txBody>
          <a:bodyPr/>
          <a:lstStyle/>
          <a:p>
            <a:pPr algn="r" rtl="1"/>
            <a:r>
              <a:rPr lang="ar-LB" sz="4400" dirty="0"/>
              <a:t>مركز التّربية الدّينيّة </a:t>
            </a:r>
            <a:endParaRPr lang="en-US" sz="4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9140000">
            <a:off x="804805" y="1790661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4000" b="1" dirty="0"/>
              <a:t>رهبانيّة القلبين الأقدسين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3871211"/>
            <a:ext cx="3681772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LB" sz="8000" dirty="0"/>
              <a:t>يُقَدّم</a:t>
            </a:r>
            <a:endParaRPr lang="en-US" sz="8000" dirty="0"/>
          </a:p>
        </p:txBody>
      </p:sp>
      <p:pic>
        <p:nvPicPr>
          <p:cNvPr id="3" name="ave 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609600" y="326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4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4724400" cy="5562600"/>
          </a:xfrm>
        </p:spPr>
        <p:txBody>
          <a:bodyPr/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LB" sz="4400" b="1" dirty="0"/>
              <a:t>يَعتَمدُ مَنهجيّة فاعِلَة وسَلِسة فيها نَشاطات وإحتفالات تُفرِّحُ الولد وتشدُّه إلى الحُضور....</a:t>
            </a: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050" name="Picture 2" descr="\\Dataserver\cer\All\Daisy\livre premiere communion daisy rima\لقاءات مناولتي نهائي\إقتراحات لقداس المناولة\IMG-20160622-WA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13806"/>
            <a:ext cx="4572000" cy="60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52007"/>
            <a:ext cx="8991600" cy="1668833"/>
          </a:xfrm>
        </p:spPr>
        <p:txBody>
          <a:bodyPr/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LB" sz="4000" b="1" dirty="0"/>
              <a:t>كتابٌ يجذبُ بتنوّعه وبِحُلَّتةٍ المُتَميَّزة من حيثُ الألوانِ والرّسوم</a:t>
            </a:r>
            <a:endParaRPr lang="en-US" sz="4000" b="1" dirty="0"/>
          </a:p>
        </p:txBody>
      </p:sp>
      <p:pic>
        <p:nvPicPr>
          <p:cNvPr id="15362" name="Picture 2" descr="C:\Users\Admin\Desktop\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5116">
            <a:off x="5569016" y="307843"/>
            <a:ext cx="326511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7899">
            <a:off x="849147" y="281446"/>
            <a:ext cx="3470171" cy="46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5116">
            <a:off x="5492815" y="876979"/>
            <a:ext cx="326511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7899">
            <a:off x="849147" y="738646"/>
            <a:ext cx="3470171" cy="46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6272" y="2391012"/>
            <a:ext cx="5648623" cy="1204306"/>
          </a:xfrm>
        </p:spPr>
        <p:txBody>
          <a:bodyPr/>
          <a:lstStyle/>
          <a:p>
            <a:r>
              <a:rPr lang="ar-SA" sz="4800" b="1" dirty="0"/>
              <a:t>لم</a:t>
            </a:r>
            <a:r>
              <a:rPr lang="ar-LB" sz="4800" b="1" dirty="0"/>
              <a:t>َ</a:t>
            </a:r>
            <a:r>
              <a:rPr lang="ar-SA" sz="4800" b="1" dirty="0"/>
              <a:t> هذا الكِتاب</a:t>
            </a:r>
            <a:r>
              <a:rPr lang="ar-LB" sz="4800" b="1" dirty="0"/>
              <a:t>؟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93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6200"/>
            <a:ext cx="8382000" cy="335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LB" sz="3600" b="1" dirty="0"/>
              <a:t>ل</a:t>
            </a:r>
            <a:r>
              <a:rPr lang="ar-SA" sz="3600" b="1" dirty="0"/>
              <a:t>مُساعَدة كلّ الّذين يَتوَلّونَ تَحضيرَ الأولادِ في الرَّعيّةِ إلى احتفال "</a:t>
            </a:r>
            <a:r>
              <a:rPr lang="ar-SA" sz="3600" b="1" dirty="0">
                <a:solidFill>
                  <a:srgbClr val="C00000"/>
                </a:solidFill>
              </a:rPr>
              <a:t>المُناولة الأولى" </a:t>
            </a:r>
            <a:r>
              <a:rPr lang="ar-SA" sz="3600" b="1" dirty="0"/>
              <a:t>كما تُسَمّيها بَعضُ الكَنائسُ (لأنَّ الأولادَ يتناولونَ </a:t>
            </a:r>
            <a:r>
              <a:rPr lang="ar-LB" sz="3600" b="1" dirty="0"/>
              <a:t>لل</a:t>
            </a:r>
            <a:r>
              <a:rPr lang="ar-SA" sz="3600" b="1" dirty="0"/>
              <a:t>مَرّة الأولى)</a:t>
            </a:r>
            <a:endParaRPr lang="en-US" sz="3600" b="1" dirty="0"/>
          </a:p>
        </p:txBody>
      </p:sp>
      <p:pic>
        <p:nvPicPr>
          <p:cNvPr id="16387" name="Picture 3" descr="\\Dataserver\cer\All\Daisy\livre premiere communion daisy rima\لقاءات مناولتي نهائي\إقتراحات لقداس المناولة\1620066_980623858623069_1815270927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62326"/>
            <a:ext cx="5410200" cy="34956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7724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/>
              <a:t>أو </a:t>
            </a:r>
            <a:r>
              <a:rPr lang="ar-SA" sz="3600" b="1" dirty="0">
                <a:solidFill>
                  <a:srgbClr val="C00000"/>
                </a:solidFill>
              </a:rPr>
              <a:t>"المُناولة الإحتِفاليّة"</a:t>
            </a:r>
            <a:r>
              <a:rPr lang="ar-SA" sz="3600" b="1" dirty="0"/>
              <a:t>كما</a:t>
            </a:r>
            <a:r>
              <a:rPr lang="ar-SA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/>
              <a:t>تُسّميها كنائِسُ أخرى (حيثُ الأولاد ي</a:t>
            </a:r>
            <a:r>
              <a:rPr lang="ar-LB" sz="3600" b="1" dirty="0"/>
              <a:t>ُ</a:t>
            </a:r>
            <a:r>
              <a:rPr lang="ar-SA" sz="3600" b="1" dirty="0"/>
              <a:t>من</a:t>
            </a:r>
            <a:r>
              <a:rPr lang="ar-LB" sz="3600" b="1" dirty="0"/>
              <a:t>َ</a:t>
            </a:r>
            <a:r>
              <a:rPr lang="ar-SA" sz="3600" b="1" dirty="0"/>
              <a:t>حون ثلاثةَ أسرارٍ معًا: </a:t>
            </a:r>
            <a:endParaRPr lang="ar-LB" sz="3600" b="1" dirty="0"/>
          </a:p>
          <a:p>
            <a:pPr algn="ctr"/>
            <a:r>
              <a:rPr lang="ar-SA" sz="3600" b="1" dirty="0">
                <a:solidFill>
                  <a:srgbClr val="FF0000"/>
                </a:solidFill>
              </a:rPr>
              <a:t>المعموديّة، التّثبيت والإفخارستيّا).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\\Dataserver\cer\All\Daisy\livre premiere communion daisy rima\لقاءات مناولتي نهائي\إقتراحات لقداس المناولة\10969052_758521330892796_1444326999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152274"/>
            <a:ext cx="6400800" cy="370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916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عَس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ى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 كتاب، </a:t>
            </a:r>
            <a:r>
              <a:rPr lang="ar-LB" sz="6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”أنتم الآن أصدقائي“</a:t>
            </a:r>
          </a:p>
          <a:p>
            <a:pPr algn="ct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الذّي نَضَعُه في مُتناوَلِ الرّعايا </a:t>
            </a:r>
          </a:p>
          <a:p>
            <a:pPr algn="ct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كَهنَة وأهلاً وأولادًا</a:t>
            </a:r>
          </a:p>
          <a:p>
            <a:pPr algn="ct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أن يساعِدَ في التّحضير المباشر للمُناوَلة </a:t>
            </a:r>
          </a:p>
          <a:p>
            <a:pPr algn="ctr" rtl="1"/>
            <a:endParaRPr lang="ar-LB" sz="6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8800" b="1" dirty="0">
                <a:latin typeface="Adobe Arabic" pitchFamily="18" charset="-78"/>
                <a:cs typeface="Adobe Arabic" pitchFamily="18" charset="-78"/>
              </a:rPr>
              <a:t>في الرّعيّة</a:t>
            </a:r>
          </a:p>
          <a:p>
            <a:pPr algn="ctr" rtl="1"/>
            <a:endParaRPr lang="ar-LB" sz="3600" b="1" dirty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ar-S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36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6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نتمنّى  </a:t>
            </a:r>
            <a:r>
              <a:rPr lang="ar-SA" sz="6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أن </a:t>
            </a:r>
            <a:r>
              <a:rPr lang="ar-LB" sz="6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نهتَمَّ جَميعاً</a:t>
            </a:r>
          </a:p>
          <a:p>
            <a:pPr algn="ct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ب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تَهي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ِئة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 الأولاد جَيِّدًا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لقبول الأسرار</a:t>
            </a:r>
          </a:p>
          <a:p>
            <a:pPr algn="ctr" rtl="1"/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وا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لمُشاركةِ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الفعليّة 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بالقُدّاسِ </a:t>
            </a:r>
            <a:endParaRPr lang="ar-LB" sz="6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 قبل الهدايا و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إقامَة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ال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إحتِفال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ات،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فالعملُ مشترك بين 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البَيتِ </a:t>
            </a:r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6000" b="1" dirty="0">
                <a:latin typeface="Adobe Arabic" pitchFamily="18" charset="-78"/>
                <a:cs typeface="Adobe Arabic" pitchFamily="18" charset="-78"/>
              </a:rPr>
              <a:t>المَدرسةِ والرّعيّة</a:t>
            </a:r>
            <a:r>
              <a:rPr lang="ar-SA" sz="6000" dirty="0"/>
              <a:t>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141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8991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36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هلا سعينا بمساعدةِ هذا الكتاب  لأن يتقَّبل الأولاد </a:t>
            </a:r>
            <a:r>
              <a:rPr lang="ar-SA" sz="7200" b="1" dirty="0">
                <a:latin typeface="Adobe Arabic" pitchFamily="18" charset="-78"/>
                <a:cs typeface="Adobe Arabic" pitchFamily="18" charset="-78"/>
              </a:rPr>
              <a:t>جَسد يَسوع المَسيح ودَمه </a:t>
            </a:r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باستحقاق </a:t>
            </a:r>
          </a:p>
          <a:p>
            <a:pPr algn="ctr" rtl="1"/>
            <a:r>
              <a:rPr lang="ar-SA" sz="8000" dirty="0"/>
              <a:t> 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25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8991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36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LB" sz="7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وليشعروا </a:t>
            </a:r>
            <a:r>
              <a:rPr lang="ar-SA" sz="7200" b="1" dirty="0">
                <a:latin typeface="Adobe Arabic" pitchFamily="18" charset="-78"/>
                <a:cs typeface="Adobe Arabic" pitchFamily="18" charset="-78"/>
              </a:rPr>
              <a:t>بِحبِّه اللاّمُتناهي الّذي يَجذبُ</a:t>
            </a:r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هم</a:t>
            </a:r>
            <a:r>
              <a:rPr lang="ar-SA" sz="7200" b="1" dirty="0">
                <a:latin typeface="Adobe Arabic" pitchFamily="18" charset="-78"/>
                <a:cs typeface="Adobe Arabic" pitchFamily="18" charset="-78"/>
              </a:rPr>
              <a:t> إلَيهِ في كلّ لَحظة </a:t>
            </a:r>
            <a:endParaRPr lang="ar-LB" sz="7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7200" b="1" dirty="0">
                <a:latin typeface="Adobe Arabic" pitchFamily="18" charset="-78"/>
                <a:cs typeface="Adobe Arabic" pitchFamily="18" charset="-78"/>
              </a:rPr>
              <a:t>ويَنتظرُ</a:t>
            </a:r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هم</a:t>
            </a:r>
            <a:r>
              <a:rPr lang="ar-SA" sz="7200" b="1" dirty="0">
                <a:latin typeface="Adobe Arabic" pitchFamily="18" charset="-78"/>
                <a:cs typeface="Adobe Arabic" pitchFamily="18" charset="-78"/>
              </a:rPr>
              <a:t> دائِمًا</a:t>
            </a:r>
            <a:r>
              <a:rPr lang="ar-LB" sz="7200" b="1" dirty="0">
                <a:latin typeface="Adobe Arabic" pitchFamily="18" charset="-78"/>
                <a:cs typeface="Adobe Arabic" pitchFamily="18" charset="-78"/>
              </a:rPr>
              <a:t> ليبقوا له أصدقاء...</a:t>
            </a:r>
            <a:endParaRPr lang="en-US" sz="7200" b="1" dirty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ar-SA" sz="8000" dirty="0"/>
              <a:t> 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908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cata rentree 4\صحافة واحداث\قريبا جديدنا\Cover+backcover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6900" y="76200"/>
            <a:ext cx="12382500" cy="53763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ar-LB" sz="710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هلّا سمِعْنا </a:t>
            </a:r>
            <a:r>
              <a:rPr lang="ar-LB" sz="71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جميعاً يَسوع يَقولُ لنا: </a:t>
            </a:r>
          </a:p>
          <a:p>
            <a:pPr algn="ctr" rtl="1"/>
            <a:r>
              <a:rPr lang="ar-LB" sz="6600" dirty="0">
                <a:latin typeface="Adobe Arabic" pitchFamily="18" charset="-78"/>
                <a:cs typeface="Adobe Arabic" pitchFamily="18" charset="-78"/>
              </a:rPr>
              <a:t>”دَعُوا الأطفالَ يأتونَ إليّ»</a:t>
            </a:r>
          </a:p>
          <a:p>
            <a:pPr algn="ctr" rtl="1"/>
            <a:r>
              <a:rPr lang="ar-LB" sz="6600" dirty="0">
                <a:latin typeface="Adobe Arabic" pitchFamily="18" charset="-78"/>
                <a:cs typeface="Adobe Arabic" pitchFamily="18" charset="-78"/>
              </a:rPr>
              <a:t>”أنتُم الآن أصدِقائي“ </a:t>
            </a:r>
          </a:p>
          <a:p>
            <a:pPr algn="ctr" rtl="1"/>
            <a:r>
              <a:rPr lang="ar-LB" sz="6600" dirty="0">
                <a:latin typeface="Adobe Arabic" pitchFamily="18" charset="-78"/>
                <a:cs typeface="Adobe Arabic" pitchFamily="18" charset="-78"/>
              </a:rPr>
              <a:t>«أنا مَعكم طوَل الأيَّام»</a:t>
            </a:r>
          </a:p>
          <a:p>
            <a:pPr algn="ctr"/>
            <a:r>
              <a:rPr lang="ar-LB" sz="6600" dirty="0">
                <a:latin typeface="Adobe Arabic" pitchFamily="18" charset="-78"/>
                <a:cs typeface="Adobe Arabic" pitchFamily="18" charset="-78"/>
              </a:rPr>
              <a:t>”ليَكُنْ فَرَحي فِيكم“</a:t>
            </a:r>
          </a:p>
          <a:p>
            <a:pPr algn="ctr" rtl="1"/>
            <a:r>
              <a:rPr lang="ar-LB" sz="6600" dirty="0">
                <a:latin typeface="Adobe Arabic" pitchFamily="18" charset="-78"/>
                <a:cs typeface="Adobe Arabic" pitchFamily="18" charset="-78"/>
              </a:rPr>
              <a:t>«لِتكونَ لَكم الحَياةُ وافِرة»</a:t>
            </a:r>
            <a:endParaRPr lang="en-US" sz="66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5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066800"/>
            <a:ext cx="6156549" cy="1666165"/>
          </a:xfrm>
        </p:spPr>
        <p:txBody>
          <a:bodyPr>
            <a:normAutofit fontScale="90000"/>
          </a:bodyPr>
          <a:lstStyle/>
          <a:p>
            <a:pPr algn="ctr" rtl="1"/>
            <a:br>
              <a:rPr lang="en-US" dirty="0"/>
            </a:br>
            <a:br>
              <a:rPr lang="ar-LB" dirty="0"/>
            </a:br>
            <a:r>
              <a:rPr lang="ar-LB" b="1" dirty="0"/>
              <a:t>"على طريق الإحتفال بالمناولة  </a:t>
            </a:r>
            <a:br>
              <a:rPr lang="ar-LB" b="1" dirty="0"/>
            </a:br>
            <a:r>
              <a:rPr lang="ar-LB" b="1" dirty="0"/>
              <a:t>في رعيّتي"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C:\Users\Admin\Desktop\cata rentree 4\صحافة واحداث\قريبا جديدنا\Cover+backcover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8462">
            <a:off x="4945603" y="2464336"/>
            <a:ext cx="3250061" cy="42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مونتاج كتاب المناولة\Cover+backcover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0397">
            <a:off x="865629" y="2681967"/>
            <a:ext cx="3182082" cy="39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74320"/>
            <a:ext cx="6705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4400" b="1" dirty="0">
                <a:solidFill>
                  <a:srgbClr val="C30D6C"/>
                </a:solidFill>
                <a:cs typeface="+mj-cs"/>
              </a:rPr>
              <a:t> </a:t>
            </a:r>
            <a:r>
              <a:rPr lang="ar-LB" sz="4400" b="1" dirty="0">
                <a:solidFill>
                  <a:srgbClr val="C30D6C"/>
                </a:solidFill>
                <a:cs typeface="+mj-cs"/>
              </a:rPr>
              <a:t>"أنتم الآن أصدقائي"</a:t>
            </a:r>
            <a:endParaRPr lang="en-US" sz="4400" dirty="0">
              <a:solidFill>
                <a:srgbClr val="C30D6C"/>
              </a:solidFill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3810000"/>
            <a:ext cx="1981200" cy="1752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rgbClr val="0070C0"/>
                </a:solidFill>
              </a:rPr>
              <a:t>في رعيّتي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flipH="1">
            <a:off x="228600" y="2133600"/>
            <a:ext cx="1371600" cy="2133600"/>
          </a:xfrm>
          <a:prstGeom prst="curvedLeftArrow">
            <a:avLst>
              <a:gd name="adj1" fmla="val 25000"/>
              <a:gd name="adj2" fmla="val 50000"/>
              <a:gd name="adj3" fmla="val 3254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83" y="495300"/>
            <a:ext cx="7520940" cy="1524000"/>
          </a:xfrm>
        </p:spPr>
        <p:txBody>
          <a:bodyPr/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LB" sz="4400" b="1" dirty="0"/>
              <a:t>كتابُ التَّحضير للمُناوَلَة الإحتفاليّة في الرَّعيَّة</a:t>
            </a:r>
            <a:endParaRPr lang="en-US" sz="4400" b="1" dirty="0"/>
          </a:p>
        </p:txBody>
      </p:sp>
      <p:pic>
        <p:nvPicPr>
          <p:cNvPr id="10243" name="Picture 3" descr="\\Dataserver\cer\All\Daisy\livre premiere communion daisy rima\لماذا\IMG_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629400" cy="4312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Left Arrow 2"/>
          <p:cNvSpPr/>
          <p:nvPr/>
        </p:nvSpPr>
        <p:spPr>
          <a:xfrm flipH="1">
            <a:off x="228600" y="1447800"/>
            <a:ext cx="1143000" cy="22098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239000" y="1314450"/>
            <a:ext cx="1219200" cy="20955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20940" cy="1524000"/>
          </a:xfrm>
        </p:spPr>
        <p:txBody>
          <a:bodyPr/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LB" sz="4400" b="1" dirty="0"/>
              <a:t>يُرافِقُنا في الرّعايا مع العائلة</a:t>
            </a:r>
            <a:endParaRPr lang="en-US" sz="4400" b="1" dirty="0"/>
          </a:p>
        </p:txBody>
      </p:sp>
      <p:pic>
        <p:nvPicPr>
          <p:cNvPr id="12291" name="Picture 3" descr="\\Dataserver\cer\All\Daisy\livre premiere communion daisy rima\لماذا\IMG_1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14761"/>
            <a:ext cx="6731000" cy="4490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7467600" y="1524000"/>
            <a:ext cx="1143000" cy="2209800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28600"/>
            <a:ext cx="3581400" cy="5562600"/>
          </a:xfrm>
        </p:spPr>
        <p:txBody>
          <a:bodyPr/>
          <a:lstStyle/>
          <a:p>
            <a:pPr marL="685800" indent="-685800" algn="ctr" rtl="1">
              <a:buFont typeface="Arial" pitchFamily="34" charset="0"/>
              <a:buChar char="•"/>
            </a:pPr>
            <a:r>
              <a:rPr lang="ar-LB" sz="4800" b="1" dirty="0"/>
              <a:t>رَديفٌ يكمّلُ  كتاب</a:t>
            </a:r>
            <a:br>
              <a:rPr lang="ar-LB" sz="4800" b="1" dirty="0"/>
            </a:br>
            <a:r>
              <a:rPr lang="ar-LB" sz="4800" b="1" dirty="0"/>
              <a:t> "أتناوله فأحيا" </a:t>
            </a:r>
            <a:br>
              <a:rPr lang="ar-LB" sz="4800" b="1" dirty="0"/>
            </a:br>
            <a:r>
              <a:rPr lang="ar-LB" sz="4800" b="1" dirty="0"/>
              <a:t>ولا يحلّ مكانه. </a:t>
            </a:r>
            <a:endParaRPr lang="en-US" sz="4800" b="1" dirty="0"/>
          </a:p>
        </p:txBody>
      </p:sp>
      <p:pic>
        <p:nvPicPr>
          <p:cNvPr id="48130" name="Picture 2" descr="C:\Users\Admin\Desktop\cover final_Layout 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4807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 rot="8988687" flipH="1">
            <a:off x="4745288" y="3901075"/>
            <a:ext cx="1143000" cy="22098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3985260" cy="4724400"/>
          </a:xfrm>
        </p:spPr>
        <p:txBody>
          <a:bodyPr/>
          <a:lstStyle/>
          <a:p>
            <a:pPr algn="ctr" rtl="1"/>
            <a:br>
              <a:rPr lang="ar-LB" sz="4000" b="1" dirty="0">
                <a:solidFill>
                  <a:srgbClr val="FF0000"/>
                </a:solidFill>
                <a:latin typeface="Adobe Arabic" pitchFamily="18" charset="-78"/>
              </a:rPr>
            </a:br>
            <a:br>
              <a:rPr lang="ar-LB" sz="4000" b="1" dirty="0">
                <a:solidFill>
                  <a:srgbClr val="FF0000"/>
                </a:solidFill>
                <a:latin typeface="Adobe Arabic" pitchFamily="18" charset="-78"/>
              </a:rPr>
            </a:br>
            <a:r>
              <a:rPr lang="ar-LB" sz="4000" b="1" dirty="0">
                <a:latin typeface="Adobe Arabic" pitchFamily="18" charset="-78"/>
              </a:rPr>
              <a:t>يكمِّل ما أخذَهُ الأولادُ في المدرسة ولا يَكفِي وحده للتّحضُّر للمناولة، </a:t>
            </a:r>
            <a:br>
              <a:rPr lang="ar-LB" sz="4000" b="1" dirty="0">
                <a:solidFill>
                  <a:srgbClr val="FF0000"/>
                </a:solidFill>
                <a:latin typeface="Adobe Arabic" pitchFamily="18" charset="-78"/>
              </a:rPr>
            </a:br>
            <a:br>
              <a:rPr lang="ar-LB" sz="4000" b="1" dirty="0">
                <a:latin typeface="Adobe Arabic" pitchFamily="18" charset="-78"/>
              </a:rPr>
            </a:br>
            <a:br>
              <a:rPr lang="ar-LB" sz="4000" b="1" dirty="0">
                <a:latin typeface="Adobe Arabic" pitchFamily="18" charset="-78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1027" name="Picture 3" descr="\\Dataserver\cer\All\album-photos\2007-2008\visites des  écoles\20071117 - Choueir\20071117 - choueir - 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" y="685800"/>
            <a:ext cx="4343400" cy="579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 rot="5894913" flipH="1" flipV="1">
            <a:off x="4390954" y="3286469"/>
            <a:ext cx="1143000" cy="2009310"/>
          </a:xfrm>
          <a:prstGeom prst="curvedLeftArrow">
            <a:avLst/>
          </a:prstGeom>
          <a:solidFill>
            <a:srgbClr val="C60AA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520940" cy="3579849"/>
          </a:xfrm>
        </p:spPr>
        <p:txBody>
          <a:bodyPr/>
          <a:lstStyle/>
          <a:p>
            <a:pPr algn="ctr" rtl="1"/>
            <a:r>
              <a:rPr lang="ar-LB" sz="3600" dirty="0">
                <a:cs typeface="+mj-cs"/>
              </a:rPr>
              <a:t>يهدِفُ الى </a:t>
            </a:r>
            <a:r>
              <a:rPr lang="ar-SA" sz="3600" dirty="0">
                <a:cs typeface="+mj-cs"/>
              </a:rPr>
              <a:t>مُلاقاةِ يَسوع، في</a:t>
            </a:r>
            <a:r>
              <a:rPr lang="ar-LB" sz="3600" dirty="0">
                <a:cs typeface="+mj-cs"/>
              </a:rPr>
              <a:t> العائلة أو في </a:t>
            </a:r>
            <a:r>
              <a:rPr lang="ar-SA" sz="3600" dirty="0">
                <a:cs typeface="+mj-cs"/>
              </a:rPr>
              <a:t> جَوِّ الرّعيّة حَيث يلتَقي الأولاد بِمُعلّمين وبرِفاقٍ </a:t>
            </a:r>
            <a:r>
              <a:rPr lang="ar-LB" sz="3600" dirty="0">
                <a:cs typeface="+mj-cs"/>
              </a:rPr>
              <a:t>                     </a:t>
            </a:r>
            <a:r>
              <a:rPr lang="ar-SA" sz="3600" dirty="0">
                <a:cs typeface="+mj-cs"/>
              </a:rPr>
              <a:t>جُدُد!</a:t>
            </a:r>
            <a:endParaRPr lang="en-US" sz="3600" dirty="0">
              <a:cs typeface="+mj-cs"/>
            </a:endParaRPr>
          </a:p>
          <a:p>
            <a:endParaRPr lang="en-US" dirty="0"/>
          </a:p>
        </p:txBody>
      </p:sp>
      <p:pic>
        <p:nvPicPr>
          <p:cNvPr id="14338" name="Picture 2" descr="\\Dataserver\cer\All\Daisy\livre premiere communion daisy rima\لقاءات مناولتي نهائي\إقتراحات لقداس المناولة\5764518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" y="3276600"/>
            <a:ext cx="4533901" cy="3287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Dataserver\cer\All\album-photos\2007-2008\visites des  écoles\20071117 - Choueir\20071117 - choueir - 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112"/>
            <a:ext cx="3991087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rot="5937710" flipH="1">
            <a:off x="3440755" y="2061574"/>
            <a:ext cx="1075174" cy="2331257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838200"/>
            <a:ext cx="7520940" cy="1996440"/>
          </a:xfrm>
        </p:spPr>
        <p:txBody>
          <a:bodyPr/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LB" sz="3600" b="1" dirty="0"/>
              <a:t>يُهيّىء عمليّا الأولاد للمُشارَكَة في القُدّاس وقُبولِ جَسدِ ودَمِ المسيح والشُّعور بحُبِّه اللّامُتناهي!</a:t>
            </a:r>
            <a:br>
              <a:rPr lang="en-US" sz="3600" dirty="0"/>
            </a:br>
            <a:r>
              <a:rPr lang="ar-LB" sz="3600" b="1" dirty="0"/>
              <a:t> 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\\Dataserver\cer\All\Daisy\livre premiere communion daisy rima\لقاءات مناولتي نهائي\إقتراحات لقداس المناولة\orban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653524"/>
            <a:ext cx="6324600" cy="4179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0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738</TotalTime>
  <Words>333</Words>
  <Application>Microsoft Office PowerPoint</Application>
  <PresentationFormat>On-screen Show (4:3)</PresentationFormat>
  <Paragraphs>65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Arabic</vt:lpstr>
      <vt:lpstr>Arial</vt:lpstr>
      <vt:lpstr>Calibri</vt:lpstr>
      <vt:lpstr>Franklin Gothic Book</vt:lpstr>
      <vt:lpstr>Franklin Gothic Medium</vt:lpstr>
      <vt:lpstr>Wingdings</vt:lpstr>
      <vt:lpstr>Angles</vt:lpstr>
      <vt:lpstr>مركز التّربية الدّينيّة </vt:lpstr>
      <vt:lpstr>PowerPoint Presentation</vt:lpstr>
      <vt:lpstr>  "على طريق الإحتفال بالمناولة   في رعيّتي" </vt:lpstr>
      <vt:lpstr>كتابُ التَّحضير للمُناوَلَة الإحتفاليّة في الرَّعيَّة</vt:lpstr>
      <vt:lpstr>يُرافِقُنا في الرّعايا مع العائلة</vt:lpstr>
      <vt:lpstr>رَديفٌ يكمّلُ  كتاب  "أتناوله فأحيا"  ولا يحلّ مكانه. </vt:lpstr>
      <vt:lpstr>  يكمِّل ما أخذَهُ الأولادُ في المدرسة ولا يَكفِي وحده للتّحضُّر للمناولة،     </vt:lpstr>
      <vt:lpstr>PowerPoint Presentation</vt:lpstr>
      <vt:lpstr>يُهيّىء عمليّا الأولاد للمُشارَكَة في القُدّاس وقُبولِ جَسدِ ودَمِ المسيح والشُّعور بحُبِّه اللّامُتناهي!   </vt:lpstr>
      <vt:lpstr>يَعتَمدُ مَنهجيّة فاعِلَة وسَلِسة فيها نَشاطات وإحتفالات تُفرِّحُ الولد وتشدُّه إلى الحُضور.... </vt:lpstr>
      <vt:lpstr>كتابٌ يجذبُ بتنوّعه وبِحُلَّتةٍ المُتَميَّزة من حيثُ الألوانِ والرّسوم</vt:lpstr>
      <vt:lpstr>PowerPoint Presentation</vt:lpstr>
      <vt:lpstr>لمَ هذا الكِتاب؟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Haddad</dc:creator>
  <cp:lastModifiedBy>Michel Haddad</cp:lastModifiedBy>
  <cp:revision>87</cp:revision>
  <dcterms:created xsi:type="dcterms:W3CDTF">2006-08-16T00:00:00Z</dcterms:created>
  <dcterms:modified xsi:type="dcterms:W3CDTF">2025-03-08T19:21:58Z</dcterms:modified>
</cp:coreProperties>
</file>