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8" r:id="rId3"/>
    <p:sldId id="389" r:id="rId4"/>
    <p:sldId id="391" r:id="rId5"/>
    <p:sldId id="390" r:id="rId6"/>
    <p:sldId id="314" r:id="rId7"/>
    <p:sldId id="311" r:id="rId8"/>
    <p:sldId id="309" r:id="rId9"/>
    <p:sldId id="363" r:id="rId10"/>
    <p:sldId id="310" r:id="rId11"/>
    <p:sldId id="360" r:id="rId12"/>
    <p:sldId id="367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0AA2"/>
    <a:srgbClr val="428E75"/>
    <a:srgbClr val="C30D6C"/>
    <a:srgbClr val="D94409"/>
    <a:srgbClr val="D60C0C"/>
    <a:srgbClr val="86EC40"/>
    <a:srgbClr val="F6E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590" autoAdjust="0"/>
  </p:normalViewPr>
  <p:slideViewPr>
    <p:cSldViewPr>
      <p:cViewPr varScale="1">
        <p:scale>
          <a:sx n="110" d="100"/>
          <a:sy n="110" d="100"/>
        </p:scale>
        <p:origin x="111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6A2E3-B56D-4969-A556-13621C7B1FD2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DBD53-8D59-4C49-B8CD-2D75CBAAF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84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14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93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16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51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74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29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1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34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90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74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17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175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14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101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274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625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88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978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500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989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85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1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7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-59243" y="1353137"/>
            <a:ext cx="4946715" cy="1204306"/>
          </a:xfrm>
        </p:spPr>
        <p:txBody>
          <a:bodyPr/>
          <a:lstStyle/>
          <a:p>
            <a:pPr algn="r" rtl="1"/>
            <a:r>
              <a:rPr lang="ar-LB" sz="4400" dirty="0"/>
              <a:t>مركز التّربية الدّينيّة </a:t>
            </a:r>
            <a:endParaRPr lang="en-US" sz="44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 rot="19140000">
            <a:off x="804805" y="1790661"/>
            <a:ext cx="6511131" cy="329259"/>
          </a:xfrm>
          <a:prstGeom prst="rect">
            <a:avLst/>
          </a:prstGeom>
        </p:spPr>
        <p:txBody>
          <a:bodyPr vert="horz" lIns="91440" tIns="9144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LB" sz="4000" b="1" dirty="0"/>
              <a:t>رهبانيّة القلبين الأقدسين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2800" y="3871211"/>
            <a:ext cx="3681772" cy="1204306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LB" sz="8000" dirty="0"/>
              <a:t>يُقَدّم</a:t>
            </a:r>
            <a:endParaRPr lang="en-US" sz="8000" dirty="0"/>
          </a:p>
        </p:txBody>
      </p:sp>
      <p:pic>
        <p:nvPicPr>
          <p:cNvPr id="3" name="ave mar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6096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4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7649" y="2874"/>
            <a:ext cx="8610600" cy="5712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ctr" rtl="1">
              <a:buFontTx/>
              <a:buChar char="-"/>
            </a:pPr>
            <a:r>
              <a:rPr lang="ar-LB" sz="4800" b="1" u="sng" dirty="0">
                <a:solidFill>
                  <a:srgbClr val="C30D6C"/>
                </a:solidFill>
              </a:rPr>
              <a:t>الشِّقُ </a:t>
            </a:r>
            <a:r>
              <a:rPr lang="ar-SA" sz="4800" b="1" u="sng" dirty="0">
                <a:solidFill>
                  <a:srgbClr val="C30D6C"/>
                </a:solidFill>
              </a:rPr>
              <a:t>الثّاني</a:t>
            </a:r>
            <a:r>
              <a:rPr lang="ar-SA" sz="4800" dirty="0"/>
              <a:t>، </a:t>
            </a:r>
            <a:r>
              <a:rPr lang="ar-LB" sz="4800" dirty="0"/>
              <a:t>يَتناولُ الأسرار ويبيِّنُ </a:t>
            </a:r>
            <a:r>
              <a:rPr lang="ar-SA" sz="4800" dirty="0"/>
              <a:t>أَهميّة سرّ الإفخارستيّا</a:t>
            </a:r>
            <a:endParaRPr lang="ar-LB" sz="4800" dirty="0"/>
          </a:p>
          <a:p>
            <a:pPr algn="ctr" rtl="1"/>
            <a:r>
              <a:rPr lang="ar-LB" sz="4800" dirty="0"/>
              <a:t>  </a:t>
            </a:r>
            <a:r>
              <a:rPr lang="ar-SA" sz="4800" dirty="0"/>
              <a:t> وسرّ التّوبة الّذي يُهيّئ لهُ.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0179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85800"/>
            <a:ext cx="8382000" cy="472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4800" b="1" dirty="0">
                <a:solidFill>
                  <a:srgbClr val="C30D6C"/>
                </a:solidFill>
              </a:rPr>
              <a:t>يتطلّبُ :</a:t>
            </a:r>
          </a:p>
          <a:p>
            <a:pPr marL="571500" indent="-571500" algn="ctr" rtl="1">
              <a:buFontTx/>
              <a:buChar char="-"/>
            </a:pPr>
            <a:r>
              <a:rPr lang="ar-SA" sz="4800" b="1" dirty="0">
                <a:solidFill>
                  <a:srgbClr val="0070C0"/>
                </a:solidFill>
              </a:rPr>
              <a:t>احتِفال</a:t>
            </a:r>
            <a:r>
              <a:rPr lang="ar-LB" sz="4800" b="1" dirty="0">
                <a:solidFill>
                  <a:srgbClr val="0070C0"/>
                </a:solidFill>
              </a:rPr>
              <a:t>اً</a:t>
            </a:r>
            <a:r>
              <a:rPr lang="ar-SA" sz="4800" dirty="0"/>
              <a:t> للتّوبةِ </a:t>
            </a:r>
            <a:r>
              <a:rPr lang="ar-LB" sz="4800" dirty="0"/>
              <a:t>مع تركيز على فحص الضمير بطرق عديدة  والخطوات لسرّ التوبة والاعتراف </a:t>
            </a:r>
          </a:p>
          <a:p>
            <a:pPr algn="ctr" rtl="1"/>
            <a:br>
              <a:rPr lang="en-US" sz="4800" dirty="0"/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3923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153400" cy="4614372"/>
          </a:xfrm>
        </p:spPr>
        <p:txBody>
          <a:bodyPr>
            <a:normAutofit/>
          </a:bodyPr>
          <a:lstStyle/>
          <a:p>
            <a:pPr algn="ctr" rtl="1"/>
            <a:r>
              <a:rPr lang="ar-SA" sz="5400" dirty="0">
                <a:solidFill>
                  <a:srgbClr val="0070C0"/>
                </a:solidFill>
                <a:latin typeface="Adobe Arabic" pitchFamily="18" charset="-78"/>
                <a:cs typeface="Adobe Arabic" pitchFamily="18" charset="-78"/>
              </a:rPr>
              <a:t>واحتِفال</a:t>
            </a:r>
            <a:r>
              <a:rPr lang="ar-LB" sz="5400" dirty="0">
                <a:solidFill>
                  <a:srgbClr val="0070C0"/>
                </a:solidFill>
                <a:latin typeface="Adobe Arabic" pitchFamily="18" charset="-78"/>
                <a:cs typeface="Adobe Arabic" pitchFamily="18" charset="-78"/>
              </a:rPr>
              <a:t>ًا ثانياً </a:t>
            </a:r>
            <a:r>
              <a:rPr lang="ar-LB" sz="5400" dirty="0">
                <a:latin typeface="Adobe Arabic" pitchFamily="18" charset="-78"/>
                <a:cs typeface="Adobe Arabic" pitchFamily="18" charset="-78"/>
              </a:rPr>
              <a:t>يتمُّ </a:t>
            </a:r>
            <a:r>
              <a:rPr lang="ar-SA" sz="5400" dirty="0">
                <a:latin typeface="Adobe Arabic" pitchFamily="18" charset="-78"/>
                <a:cs typeface="Adobe Arabic" pitchFamily="18" charset="-78"/>
              </a:rPr>
              <a:t>بحضورِ أهلِ</a:t>
            </a:r>
            <a:r>
              <a:rPr lang="ar-LB" sz="5400" dirty="0">
                <a:latin typeface="Adobe Arabic" pitchFamily="18" charset="-78"/>
                <a:cs typeface="Adobe Arabic" pitchFamily="18" charset="-78"/>
              </a:rPr>
              <a:t> الولد</a:t>
            </a:r>
            <a:r>
              <a:rPr lang="ar-SA" sz="5400" dirty="0">
                <a:latin typeface="Adobe Arabic" pitchFamily="18" charset="-78"/>
                <a:cs typeface="Adobe Arabic" pitchFamily="18" charset="-78"/>
              </a:rPr>
              <a:t> ومشارك</a:t>
            </a:r>
            <a:r>
              <a:rPr lang="ar-LB" sz="5400" dirty="0">
                <a:latin typeface="Adobe Arabic" pitchFamily="18" charset="-78"/>
                <a:cs typeface="Adobe Arabic" pitchFamily="18" charset="-78"/>
              </a:rPr>
              <a:t>َ</a:t>
            </a:r>
            <a:r>
              <a:rPr lang="ar-SA" sz="5400" dirty="0">
                <a:latin typeface="Adobe Arabic" pitchFamily="18" charset="-78"/>
                <a:cs typeface="Adobe Arabic" pitchFamily="18" charset="-78"/>
              </a:rPr>
              <a:t>ت</a:t>
            </a:r>
            <a:r>
              <a:rPr lang="ar-LB" sz="5400" dirty="0">
                <a:latin typeface="Adobe Arabic" pitchFamily="18" charset="-78"/>
                <a:cs typeface="Adobe Arabic" pitchFamily="18" charset="-78"/>
              </a:rPr>
              <a:t>ِ</a:t>
            </a:r>
            <a:r>
              <a:rPr lang="ar-SA" sz="5400" dirty="0">
                <a:latin typeface="Adobe Arabic" pitchFamily="18" charset="-78"/>
                <a:cs typeface="Adobe Arabic" pitchFamily="18" charset="-78"/>
              </a:rPr>
              <a:t>هم  بِعنوان </a:t>
            </a:r>
            <a:r>
              <a:rPr lang="ar-LB" sz="5400" dirty="0">
                <a:solidFill>
                  <a:srgbClr val="FF0000"/>
                </a:solidFill>
                <a:latin typeface="Adobe Arabic" pitchFamily="18" charset="-78"/>
                <a:cs typeface="Adobe Arabic" pitchFamily="18" charset="-78"/>
              </a:rPr>
              <a:t>«</a:t>
            </a:r>
            <a:r>
              <a:rPr lang="ar-SA" sz="5400" dirty="0">
                <a:solidFill>
                  <a:srgbClr val="FF0000"/>
                </a:solidFill>
                <a:latin typeface="Adobe Arabic" pitchFamily="18" charset="-78"/>
                <a:cs typeface="Adobe Arabic" pitchFamily="18" charset="-78"/>
              </a:rPr>
              <a:t>لنعدّ  فِصحنا</a:t>
            </a:r>
            <a:r>
              <a:rPr lang="ar-LB" sz="5400" dirty="0">
                <a:solidFill>
                  <a:srgbClr val="FF0000"/>
                </a:solidFill>
                <a:latin typeface="Adobe Arabic" pitchFamily="18" charset="-78"/>
                <a:cs typeface="Adobe Arabic" pitchFamily="18" charset="-78"/>
              </a:rPr>
              <a:t>»</a:t>
            </a:r>
            <a:r>
              <a:rPr lang="ar-SA" sz="5400" dirty="0">
                <a:solidFill>
                  <a:srgbClr val="FF0000"/>
                </a:solidFill>
                <a:latin typeface="Adobe Arabic" pitchFamily="18" charset="-78"/>
                <a:cs typeface="Adobe Arabic" pitchFamily="18" charset="-78"/>
              </a:rPr>
              <a:t> </a:t>
            </a:r>
            <a:r>
              <a:rPr lang="ar-SA" sz="5400" dirty="0">
                <a:latin typeface="Adobe Arabic" pitchFamily="18" charset="-78"/>
                <a:cs typeface="Adobe Arabic" pitchFamily="18" charset="-78"/>
              </a:rPr>
              <a:t>كي يتعلَّمَ الولدُ  </a:t>
            </a:r>
            <a:r>
              <a:rPr lang="ar-LB" sz="5400" dirty="0">
                <a:latin typeface="Adobe Arabic" pitchFamily="18" charset="-78"/>
                <a:cs typeface="Adobe Arabic" pitchFamily="18" charset="-78"/>
              </a:rPr>
              <a:t>معنى الاحترام  ومِعنى الحَركات الّتي يقومُ بها </a:t>
            </a:r>
            <a:r>
              <a:rPr lang="ar-SA" sz="5400" dirty="0">
                <a:latin typeface="Adobe Arabic" pitchFamily="18" charset="-78"/>
                <a:cs typeface="Adobe Arabic" pitchFamily="18" charset="-78"/>
              </a:rPr>
              <a:t>في الذَّبيحَة الإلهية</a:t>
            </a:r>
            <a:endParaRPr lang="ar-LB" sz="5400" dirty="0">
              <a:latin typeface="Adobe Arabic" pitchFamily="18" charset="-78"/>
              <a:cs typeface="Adobe Arabic" pitchFamily="18" charset="-78"/>
            </a:endParaRPr>
          </a:p>
          <a:p>
            <a:pPr algn="ctr"/>
            <a:r>
              <a:rPr lang="ar-LB" sz="5400" dirty="0">
                <a:latin typeface="Adobe Arabic" pitchFamily="18" charset="-78"/>
                <a:cs typeface="Adobe Arabic" pitchFamily="18" charset="-78"/>
              </a:rPr>
              <a:t>و</a:t>
            </a:r>
            <a:r>
              <a:rPr lang="ar-SA" sz="5400" dirty="0">
                <a:latin typeface="Adobe Arabic" pitchFamily="18" charset="-78"/>
                <a:cs typeface="Adobe Arabic" pitchFamily="18" charset="-78"/>
              </a:rPr>
              <a:t>كيفَ</a:t>
            </a:r>
            <a:r>
              <a:rPr lang="ar-LB" sz="5400" dirty="0">
                <a:latin typeface="Adobe Arabic" pitchFamily="18" charset="-78"/>
                <a:cs typeface="Adobe Arabic" pitchFamily="18" charset="-78"/>
              </a:rPr>
              <a:t>يّة</a:t>
            </a:r>
            <a:r>
              <a:rPr lang="ar-SA" sz="5400" dirty="0">
                <a:latin typeface="Adobe Arabic" pitchFamily="18" charset="-78"/>
                <a:cs typeface="Adobe Arabic" pitchFamily="18" charset="-78"/>
              </a:rPr>
              <a:t> </a:t>
            </a:r>
            <a:r>
              <a:rPr lang="ar-LB" sz="5400" dirty="0">
                <a:latin typeface="Adobe Arabic" pitchFamily="18" charset="-78"/>
                <a:cs typeface="Adobe Arabic" pitchFamily="18" charset="-78"/>
              </a:rPr>
              <a:t>الم</a:t>
            </a:r>
            <a:r>
              <a:rPr lang="ar-SA" sz="5400" dirty="0">
                <a:latin typeface="Adobe Arabic" pitchFamily="18" charset="-78"/>
                <a:cs typeface="Adobe Arabic" pitchFamily="18" charset="-78"/>
              </a:rPr>
              <a:t>ُشارك</a:t>
            </a:r>
            <a:r>
              <a:rPr lang="ar-LB" sz="5400" dirty="0">
                <a:latin typeface="Adobe Arabic" pitchFamily="18" charset="-78"/>
                <a:cs typeface="Adobe Arabic" pitchFamily="18" charset="-78"/>
              </a:rPr>
              <a:t>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916073" y="1702066"/>
            <a:ext cx="5692642" cy="1204306"/>
          </a:xfrm>
        </p:spPr>
        <p:txBody>
          <a:bodyPr/>
          <a:lstStyle/>
          <a:p>
            <a:pPr algn="ctr"/>
            <a:r>
              <a:rPr lang="ar-LB" sz="4400" b="1" dirty="0"/>
              <a:t>اما لقاءاته فهي: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86941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مونتاج كتاب المناولة\اللقاء الاول\1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5181600" cy="657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5492870" y="359434"/>
            <a:ext cx="3581400" cy="2819400"/>
          </a:xfrm>
          <a:prstGeom prst="cloudCallout">
            <a:avLst>
              <a:gd name="adj1" fmla="val -69881"/>
              <a:gd name="adj2" fmla="val 72370"/>
            </a:avLst>
          </a:prstGeom>
          <a:solidFill>
            <a:srgbClr val="F6EAC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sz="4400" b="1" dirty="0">
                <a:solidFill>
                  <a:srgbClr val="C30D6C"/>
                </a:solidFill>
                <a:cs typeface="+mj-cs"/>
              </a:rPr>
              <a:t>أتعرّف إلى</a:t>
            </a:r>
            <a:br>
              <a:rPr lang="ar-LB" sz="4400" b="1" dirty="0">
                <a:solidFill>
                  <a:srgbClr val="C30D6C"/>
                </a:solidFill>
                <a:cs typeface="+mj-cs"/>
              </a:rPr>
            </a:br>
            <a:r>
              <a:rPr lang="ar-LB" sz="4400" b="1" dirty="0">
                <a:solidFill>
                  <a:srgbClr val="C30D6C"/>
                </a:solidFill>
                <a:cs typeface="+mj-cs"/>
              </a:rPr>
              <a:t> رفاقي</a:t>
            </a:r>
            <a:endParaRPr lang="en-US" sz="4400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2650" y="3442305"/>
            <a:ext cx="2476500" cy="3090372"/>
          </a:xfrm>
        </p:spPr>
        <p:txBody>
          <a:bodyPr>
            <a:normAutofit/>
          </a:bodyPr>
          <a:lstStyle/>
          <a:p>
            <a:pPr algn="ctr" rtl="1"/>
            <a:r>
              <a:rPr lang="ar-LB" sz="6000" dirty="0">
                <a:latin typeface="Adobe Arabic" pitchFamily="18" charset="-78"/>
                <a:cs typeface="Adobe Arabic" pitchFamily="18" charset="-78"/>
              </a:rPr>
              <a:t>اللِّقاء </a:t>
            </a:r>
            <a:r>
              <a:rPr lang="ar-LB" sz="9600" dirty="0">
                <a:solidFill>
                  <a:srgbClr val="C30D6C"/>
                </a:solidFill>
                <a:latin typeface="Adobe Arabic" pitchFamily="18" charset="-78"/>
                <a:cs typeface="Adobe Arabic" pitchFamily="18" charset="-78"/>
              </a:rPr>
              <a:t>1</a:t>
            </a:r>
            <a:endParaRPr lang="en-US" sz="9600" dirty="0">
              <a:solidFill>
                <a:srgbClr val="C30D6C"/>
              </a:solidFill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853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مونتاج كتاب المناولة\اللقاء الثاني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5" y="175380"/>
            <a:ext cx="4953000" cy="668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955345" y="153814"/>
            <a:ext cx="4038600" cy="2819400"/>
          </a:xfrm>
          <a:prstGeom prst="cloudCallout">
            <a:avLst>
              <a:gd name="adj1" fmla="val -69881"/>
              <a:gd name="adj2" fmla="val 72370"/>
            </a:avLst>
          </a:prstGeom>
          <a:solidFill>
            <a:srgbClr val="86EC4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sz="4000" b="1" dirty="0">
                <a:solidFill>
                  <a:srgbClr val="0070C0"/>
                </a:solidFill>
                <a:cs typeface="+mj-cs"/>
              </a:rPr>
              <a:t>أتعرّف إلى </a:t>
            </a:r>
            <a:br>
              <a:rPr lang="ar-LB" sz="4000" b="1" dirty="0">
                <a:solidFill>
                  <a:srgbClr val="0070C0"/>
                </a:solidFill>
                <a:cs typeface="+mj-cs"/>
              </a:rPr>
            </a:br>
            <a:r>
              <a:rPr lang="ar-LB" sz="4000" b="1" dirty="0">
                <a:solidFill>
                  <a:srgbClr val="0070C0"/>
                </a:solidFill>
                <a:cs typeface="+mj-cs"/>
              </a:rPr>
              <a:t>الله المحبّة</a:t>
            </a:r>
            <a:endParaRPr lang="en-US" sz="4000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3516690"/>
            <a:ext cx="2476500" cy="1828800"/>
          </a:xfrm>
        </p:spPr>
        <p:txBody>
          <a:bodyPr>
            <a:normAutofit/>
          </a:bodyPr>
          <a:lstStyle/>
          <a:p>
            <a:pPr algn="ctr" rtl="1"/>
            <a:r>
              <a:rPr lang="ar-LB" sz="6000" dirty="0">
                <a:latin typeface="Adobe Arabic" pitchFamily="18" charset="-78"/>
                <a:cs typeface="Adobe Arabic" pitchFamily="18" charset="-78"/>
              </a:rPr>
              <a:t>اللّقاء </a:t>
            </a:r>
            <a:r>
              <a:rPr lang="ar-LB" sz="9600" dirty="0">
                <a:solidFill>
                  <a:srgbClr val="0070C0"/>
                </a:solidFill>
                <a:latin typeface="Adobe Arabic" pitchFamily="18" charset="-78"/>
                <a:cs typeface="Adobe Arabic" pitchFamily="18" charset="-7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6553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مونتاج كتاب المناولة\اللقاء الثالث\اللقاء الثالث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1" y="211759"/>
            <a:ext cx="4926037" cy="664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985758" y="470038"/>
            <a:ext cx="4158241" cy="3064841"/>
          </a:xfrm>
          <a:prstGeom prst="cloudCallout">
            <a:avLst>
              <a:gd name="adj1" fmla="val -69881"/>
              <a:gd name="adj2" fmla="val 72370"/>
            </a:avLst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sz="4000" b="1" dirty="0">
                <a:solidFill>
                  <a:srgbClr val="FFC000"/>
                </a:solidFill>
                <a:cs typeface="+mj-cs"/>
              </a:rPr>
              <a:t>أتعرّف إلى</a:t>
            </a:r>
            <a:br>
              <a:rPr lang="ar-LB" sz="4000" b="1" dirty="0">
                <a:solidFill>
                  <a:srgbClr val="FFC000"/>
                </a:solidFill>
                <a:cs typeface="+mj-cs"/>
              </a:rPr>
            </a:br>
            <a:r>
              <a:rPr lang="ar-LB" sz="4000" b="1" dirty="0">
                <a:solidFill>
                  <a:srgbClr val="FFC000"/>
                </a:solidFill>
                <a:cs typeface="+mj-cs"/>
              </a:rPr>
              <a:t> يسوع المسيح</a:t>
            </a:r>
            <a:endParaRPr lang="en-US" sz="4000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3534879"/>
            <a:ext cx="2476500" cy="1905000"/>
          </a:xfrm>
        </p:spPr>
        <p:txBody>
          <a:bodyPr>
            <a:normAutofit/>
          </a:bodyPr>
          <a:lstStyle/>
          <a:p>
            <a:pPr algn="ctr" rtl="1"/>
            <a:r>
              <a:rPr lang="ar-LB" sz="6000" dirty="0">
                <a:latin typeface="Adobe Arabic" pitchFamily="18" charset="-78"/>
                <a:cs typeface="Adobe Arabic" pitchFamily="18" charset="-78"/>
              </a:rPr>
              <a:t>اللِّقاء </a:t>
            </a:r>
            <a:r>
              <a:rPr lang="ar-LB" sz="9600" dirty="0">
                <a:solidFill>
                  <a:srgbClr val="7030A0"/>
                </a:solidFill>
                <a:latin typeface="Adobe Arabic" pitchFamily="18" charset="-78"/>
                <a:cs typeface="Adobe Arabic" pitchFamily="18" charset="-78"/>
              </a:rPr>
              <a:t>3</a:t>
            </a:r>
            <a:r>
              <a:rPr lang="ar-LB" sz="6000" dirty="0">
                <a:latin typeface="Adobe Arabic" pitchFamily="18" charset="-78"/>
                <a:cs typeface="Adobe Arabic" pitchFamily="18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09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مونتاج كتاب المناولة\4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37" y="184089"/>
            <a:ext cx="4800600" cy="64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572000" y="175380"/>
            <a:ext cx="4572000" cy="3025020"/>
          </a:xfrm>
          <a:prstGeom prst="cloudCallout">
            <a:avLst>
              <a:gd name="adj1" fmla="val -69881"/>
              <a:gd name="adj2" fmla="val 7237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sz="4400" b="1" dirty="0">
                <a:solidFill>
                  <a:schemeClr val="bg1"/>
                </a:solidFill>
                <a:cs typeface="+mj-cs"/>
              </a:rPr>
              <a:t>أخاطبُ الله ويسمَعُني</a:t>
            </a:r>
            <a:endParaRPr lang="en-US" sz="4400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3352800"/>
            <a:ext cx="2476500" cy="1600200"/>
          </a:xfrm>
        </p:spPr>
        <p:txBody>
          <a:bodyPr>
            <a:normAutofit/>
          </a:bodyPr>
          <a:lstStyle/>
          <a:p>
            <a:pPr algn="ctr" rtl="1"/>
            <a:r>
              <a:rPr lang="ar-LB" sz="6000" dirty="0">
                <a:latin typeface="Adobe Arabic" pitchFamily="18" charset="-78"/>
                <a:cs typeface="Adobe Arabic" pitchFamily="18" charset="-78"/>
              </a:rPr>
              <a:t>اللِّقاء </a:t>
            </a:r>
            <a:r>
              <a:rPr lang="ar-LB" sz="9600" dirty="0">
                <a:solidFill>
                  <a:srgbClr val="00B0F0"/>
                </a:solidFill>
                <a:latin typeface="Adobe Arabic" pitchFamily="18" charset="-78"/>
                <a:cs typeface="Adobe Arabic" pitchFamily="18" charset="-78"/>
              </a:rPr>
              <a:t>4</a:t>
            </a:r>
            <a:r>
              <a:rPr lang="ar-LB" sz="6000" dirty="0">
                <a:latin typeface="Adobe Arabic" pitchFamily="18" charset="-78"/>
                <a:cs typeface="Adobe Arabic" pitchFamily="18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59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esktop\مونتاج كتاب المناولة\5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5029200" y="381000"/>
            <a:ext cx="4114800" cy="3124200"/>
          </a:xfrm>
          <a:prstGeom prst="cloudCallout">
            <a:avLst>
              <a:gd name="adj1" fmla="val -69881"/>
              <a:gd name="adj2" fmla="val 72370"/>
            </a:avLst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LB" sz="4000" b="1" dirty="0">
                <a:solidFill>
                  <a:schemeClr val="accent2">
                    <a:lumMod val="50000"/>
                  </a:schemeClr>
                </a:solidFill>
                <a:cs typeface="+mj-cs"/>
              </a:rPr>
              <a:t>أتمثّل بالجماعة</a:t>
            </a:r>
            <a:br>
              <a:rPr lang="ar-LB" sz="4000" b="1" dirty="0">
                <a:solidFill>
                  <a:schemeClr val="accent2">
                    <a:lumMod val="50000"/>
                  </a:schemeClr>
                </a:solidFill>
                <a:cs typeface="+mj-cs"/>
              </a:rPr>
            </a:br>
            <a:r>
              <a:rPr lang="ar-LB" sz="4000" b="1" dirty="0">
                <a:solidFill>
                  <a:schemeClr val="accent2">
                    <a:lumMod val="50000"/>
                  </a:schemeClr>
                </a:solidFill>
                <a:cs typeface="+mj-cs"/>
              </a:rPr>
              <a:t>المسيحيّة</a:t>
            </a:r>
            <a:br>
              <a:rPr lang="ar-LB" sz="4000" b="1" dirty="0">
                <a:solidFill>
                  <a:schemeClr val="accent2">
                    <a:lumMod val="50000"/>
                  </a:schemeClr>
                </a:solidFill>
                <a:cs typeface="+mj-cs"/>
              </a:rPr>
            </a:br>
            <a:r>
              <a:rPr lang="ar-LB" sz="4000" b="1" dirty="0">
                <a:solidFill>
                  <a:schemeClr val="accent2">
                    <a:lumMod val="50000"/>
                  </a:schemeClr>
                </a:solidFill>
                <a:cs typeface="+mj-cs"/>
              </a:rPr>
              <a:t> الأولى </a:t>
            </a:r>
            <a:endParaRPr lang="en-US" sz="4000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2650" y="3505200"/>
            <a:ext cx="2476500" cy="1371600"/>
          </a:xfrm>
        </p:spPr>
        <p:txBody>
          <a:bodyPr>
            <a:normAutofit fontScale="92500" lnSpcReduction="10000"/>
          </a:bodyPr>
          <a:lstStyle/>
          <a:p>
            <a:pPr algn="ctr" rtl="1"/>
            <a:r>
              <a:rPr lang="ar-LB" sz="6000" dirty="0">
                <a:latin typeface="Adobe Arabic" pitchFamily="18" charset="-78"/>
                <a:cs typeface="Adobe Arabic" pitchFamily="18" charset="-78"/>
              </a:rPr>
              <a:t>اللِّقاء </a:t>
            </a:r>
            <a:r>
              <a:rPr lang="ar-LB" sz="9600" dirty="0">
                <a:solidFill>
                  <a:schemeClr val="accent2">
                    <a:lumMod val="50000"/>
                  </a:schemeClr>
                </a:solidFill>
                <a:latin typeface="Adobe Arabic" pitchFamily="18" charset="-78"/>
                <a:cs typeface="Adobe Arabic" pitchFamily="18" charset="-78"/>
              </a:rPr>
              <a:t>5</a:t>
            </a:r>
            <a:r>
              <a:rPr lang="ar-LB" sz="6000" dirty="0">
                <a:latin typeface="Adobe Arabic" pitchFamily="18" charset="-78"/>
                <a:cs typeface="Adobe Arabic" pitchFamily="18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10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Desktop\مونتاج كتاب المناولة\6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688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5105400" y="414068"/>
            <a:ext cx="3733799" cy="2514600"/>
          </a:xfrm>
          <a:prstGeom prst="cloudCallout">
            <a:avLst>
              <a:gd name="adj1" fmla="val -69881"/>
              <a:gd name="adj2" fmla="val 7237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400" b="1" dirty="0">
                <a:solidFill>
                  <a:schemeClr val="bg1"/>
                </a:solidFill>
                <a:cs typeface="+mj-cs"/>
              </a:rPr>
              <a:t>أكتشفُ كنيستي</a:t>
            </a:r>
            <a:endParaRPr lang="en-US" sz="4400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3418240"/>
            <a:ext cx="2476500" cy="3090372"/>
          </a:xfrm>
        </p:spPr>
        <p:txBody>
          <a:bodyPr>
            <a:normAutofit/>
          </a:bodyPr>
          <a:lstStyle/>
          <a:p>
            <a:pPr algn="ctr" rtl="1"/>
            <a:r>
              <a:rPr lang="ar-LB" sz="6000" dirty="0">
                <a:latin typeface="Adobe Arabic" pitchFamily="18" charset="-78"/>
                <a:cs typeface="Adobe Arabic" pitchFamily="18" charset="-78"/>
              </a:rPr>
              <a:t>اللِّقاء </a:t>
            </a:r>
            <a:r>
              <a:rPr lang="ar-LB" sz="9600" dirty="0">
                <a:solidFill>
                  <a:schemeClr val="accent2"/>
                </a:solidFill>
                <a:latin typeface="Adobe Arabic" pitchFamily="18" charset="-78"/>
                <a:cs typeface="Adobe Arabic" pitchFamily="18" charset="-78"/>
              </a:rPr>
              <a:t>6</a:t>
            </a:r>
            <a:r>
              <a:rPr lang="ar-LB" sz="6000" dirty="0">
                <a:latin typeface="Adobe Arabic" pitchFamily="18" charset="-78"/>
                <a:cs typeface="Adobe Arabic" pitchFamily="18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067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\Desktop\cata rentree 4\صحافة واحداث\قريبا جديدنا\Cover+backcover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638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62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مونتاج كتاب المناولة\7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510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5181600" y="381000"/>
            <a:ext cx="3962400" cy="3048000"/>
          </a:xfrm>
          <a:prstGeom prst="cloudCallout">
            <a:avLst>
              <a:gd name="adj1" fmla="val -69881"/>
              <a:gd name="adj2" fmla="val 72370"/>
            </a:avLst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400" b="1" dirty="0">
                <a:solidFill>
                  <a:schemeClr val="bg1"/>
                </a:solidFill>
                <a:cs typeface="+mj-cs"/>
              </a:rPr>
              <a:t>أحْيَا بأسرار</a:t>
            </a:r>
            <a:br>
              <a:rPr lang="ar-LB" sz="4400" b="1" dirty="0">
                <a:solidFill>
                  <a:schemeClr val="bg1"/>
                </a:solidFill>
                <a:cs typeface="+mj-cs"/>
              </a:rPr>
            </a:br>
            <a:r>
              <a:rPr lang="ar-LB" sz="4400" b="1" dirty="0">
                <a:solidFill>
                  <a:schemeClr val="bg1"/>
                </a:solidFill>
                <a:cs typeface="+mj-cs"/>
              </a:rPr>
              <a:t>كنيسَتي</a:t>
            </a:r>
            <a:endParaRPr lang="en-US" sz="4400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4550" y="3581400"/>
            <a:ext cx="2476500" cy="1447800"/>
          </a:xfrm>
        </p:spPr>
        <p:txBody>
          <a:bodyPr>
            <a:normAutofit lnSpcReduction="10000"/>
          </a:bodyPr>
          <a:lstStyle/>
          <a:p>
            <a:pPr algn="ctr" rtl="1"/>
            <a:r>
              <a:rPr lang="ar-LB" sz="6000" dirty="0">
                <a:latin typeface="Adobe Arabic" pitchFamily="18" charset="-78"/>
                <a:cs typeface="Adobe Arabic" pitchFamily="18" charset="-78"/>
              </a:rPr>
              <a:t>اللِّقاء </a:t>
            </a:r>
            <a:r>
              <a:rPr lang="ar-LB" sz="9600" dirty="0">
                <a:solidFill>
                  <a:srgbClr val="7030A0"/>
                </a:solidFill>
                <a:latin typeface="Adobe Arabic" pitchFamily="18" charset="-78"/>
                <a:cs typeface="Adobe Arabic" pitchFamily="18" charset="-78"/>
              </a:rPr>
              <a:t>7</a:t>
            </a:r>
            <a:r>
              <a:rPr lang="ar-LB" sz="6000" dirty="0">
                <a:latin typeface="Adobe Arabic" pitchFamily="18" charset="-78"/>
                <a:cs typeface="Adobe Arabic" pitchFamily="18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077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مونتاج كتاب المناولة\8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67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4800600" y="265610"/>
            <a:ext cx="3960222" cy="2934790"/>
          </a:xfrm>
          <a:prstGeom prst="cloudCallout">
            <a:avLst>
              <a:gd name="adj1" fmla="val -62421"/>
              <a:gd name="adj2" fmla="val 67097"/>
            </a:avLst>
          </a:prstGeom>
          <a:solidFill>
            <a:srgbClr val="C30D6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3800" b="1" dirty="0">
                <a:solidFill>
                  <a:schemeClr val="bg1"/>
                </a:solidFill>
                <a:cs typeface="+mj-cs"/>
              </a:rPr>
              <a:t>أتهيّأ في سرّ التّوبة للقاء يسوع</a:t>
            </a:r>
            <a:endParaRPr lang="en-US" sz="3800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3774662"/>
            <a:ext cx="2476500" cy="3090372"/>
          </a:xfrm>
        </p:spPr>
        <p:txBody>
          <a:bodyPr>
            <a:normAutofit/>
          </a:bodyPr>
          <a:lstStyle/>
          <a:p>
            <a:pPr algn="ctr" rtl="1"/>
            <a:r>
              <a:rPr lang="ar-LB" sz="6000" dirty="0">
                <a:latin typeface="Adobe Arabic" pitchFamily="18" charset="-78"/>
                <a:cs typeface="Adobe Arabic" pitchFamily="18" charset="-78"/>
              </a:rPr>
              <a:t>اللِّقاء </a:t>
            </a:r>
            <a:r>
              <a:rPr lang="ar-LB" sz="9600" dirty="0">
                <a:solidFill>
                  <a:srgbClr val="C30D6C"/>
                </a:solidFill>
                <a:latin typeface="Adobe Arabic" pitchFamily="18" charset="-78"/>
                <a:cs typeface="Adobe Arabic" pitchFamily="18" charset="-78"/>
              </a:rPr>
              <a:t>8</a:t>
            </a:r>
          </a:p>
        </p:txBody>
      </p:sp>
      <p:sp>
        <p:nvSpPr>
          <p:cNvPr id="4" name="Rectangle 3"/>
          <p:cNvSpPr/>
          <p:nvPr/>
        </p:nvSpPr>
        <p:spPr>
          <a:xfrm>
            <a:off x="5410200" y="3200400"/>
            <a:ext cx="35792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LB" sz="4400" b="1" dirty="0">
                <a:solidFill>
                  <a:srgbClr val="C30D6C"/>
                </a:solidFill>
                <a:latin typeface="Adobe Arabic" pitchFamily="18" charset="-78"/>
                <a:cs typeface="Adobe Arabic" pitchFamily="18" charset="-78"/>
              </a:rPr>
              <a:t>(إحتفال عيد المصالحة) </a:t>
            </a:r>
            <a:endParaRPr lang="en-US" sz="4400" b="1" dirty="0">
              <a:latin typeface="Adobe Arabic" pitchFamily="18" charset="-78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74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مونتاج كتاب المناولة\9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35" y="0"/>
            <a:ext cx="5001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648200" y="228600"/>
            <a:ext cx="4724400" cy="3657600"/>
          </a:xfrm>
          <a:prstGeom prst="cloudCallout">
            <a:avLst>
              <a:gd name="adj1" fmla="val -69881"/>
              <a:gd name="adj2" fmla="val 72370"/>
            </a:avLst>
          </a:prstGeom>
          <a:solidFill>
            <a:srgbClr val="428E7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000" b="1" dirty="0">
                <a:solidFill>
                  <a:schemeClr val="bg1"/>
                </a:solidFill>
                <a:latin typeface="Adobe Arabic" pitchFamily="18" charset="-78"/>
                <a:cs typeface="+mj-cs"/>
              </a:rPr>
              <a:t>أتعلّم مراحل القدّاس مع</a:t>
            </a:r>
            <a:br>
              <a:rPr lang="ar-LB" sz="4000" b="1" dirty="0">
                <a:solidFill>
                  <a:schemeClr val="bg1"/>
                </a:solidFill>
                <a:latin typeface="Adobe Arabic" pitchFamily="18" charset="-78"/>
                <a:cs typeface="+mj-cs"/>
              </a:rPr>
            </a:br>
            <a:r>
              <a:rPr lang="ar-LB" sz="4000" b="1" dirty="0">
                <a:solidFill>
                  <a:schemeClr val="bg1"/>
                </a:solidFill>
                <a:latin typeface="Adobe Arabic" pitchFamily="18" charset="-78"/>
                <a:cs typeface="+mj-cs"/>
              </a:rPr>
              <a:t>تلميذي عمّاوس</a:t>
            </a:r>
            <a:endParaRPr lang="en-US" sz="4000" dirty="0">
              <a:latin typeface="Adobe Arabic" pitchFamily="18" charset="-78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3810000"/>
            <a:ext cx="2476500" cy="3090372"/>
          </a:xfrm>
        </p:spPr>
        <p:txBody>
          <a:bodyPr>
            <a:normAutofit/>
          </a:bodyPr>
          <a:lstStyle/>
          <a:p>
            <a:pPr algn="ctr" rtl="1"/>
            <a:r>
              <a:rPr lang="ar-LB" sz="6000" dirty="0">
                <a:latin typeface="Adobe Arabic" pitchFamily="18" charset="-78"/>
                <a:cs typeface="Adobe Arabic" pitchFamily="18" charset="-78"/>
              </a:rPr>
              <a:t>اللِّقاء </a:t>
            </a:r>
            <a:r>
              <a:rPr lang="ar-LB" sz="9600" dirty="0">
                <a:solidFill>
                  <a:srgbClr val="428E75"/>
                </a:solidFill>
                <a:latin typeface="Adobe Arabic" pitchFamily="18" charset="-78"/>
                <a:cs typeface="Adobe Arabic" pitchFamily="18" charset="-78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931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3774662"/>
            <a:ext cx="2476500" cy="3090372"/>
          </a:xfrm>
        </p:spPr>
        <p:txBody>
          <a:bodyPr>
            <a:normAutofit/>
          </a:bodyPr>
          <a:lstStyle/>
          <a:p>
            <a:pPr algn="ctr" rtl="1"/>
            <a:r>
              <a:rPr lang="ar-LB" sz="6000" dirty="0">
                <a:latin typeface="Adobe Arabic" pitchFamily="18" charset="-78"/>
                <a:cs typeface="Adobe Arabic" pitchFamily="18" charset="-78"/>
              </a:rPr>
              <a:t>اللِّقاء </a:t>
            </a:r>
            <a:r>
              <a:rPr lang="ar-LB" sz="9600" dirty="0">
                <a:solidFill>
                  <a:schemeClr val="accent2">
                    <a:lumMod val="50000"/>
                  </a:schemeClr>
                </a:solidFill>
                <a:latin typeface="Adobe Arabic" pitchFamily="18" charset="-78"/>
                <a:cs typeface="Adobe Arabic" pitchFamily="18" charset="-78"/>
              </a:rPr>
              <a:t>10</a:t>
            </a:r>
          </a:p>
        </p:txBody>
      </p:sp>
      <p:pic>
        <p:nvPicPr>
          <p:cNvPr id="27650" name="Picture 2" descr="C:\Users\Admin\Desktop\مونتاج كتاب المناولة\10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67" y="152400"/>
            <a:ext cx="4970033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495800" y="152400"/>
            <a:ext cx="4876800" cy="3124200"/>
          </a:xfrm>
          <a:prstGeom prst="cloudCallout">
            <a:avLst>
              <a:gd name="adj1" fmla="val -69881"/>
              <a:gd name="adj2" fmla="val 72370"/>
            </a:avLst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4000" b="1" dirty="0">
                <a:solidFill>
                  <a:schemeClr val="accent2">
                    <a:lumMod val="50000"/>
                  </a:schemeClr>
                </a:solidFill>
                <a:cs typeface="+mj-cs"/>
              </a:rPr>
              <a:t>أتعرّف على أغراض القدّاس وحركاتهِ</a:t>
            </a:r>
            <a:endParaRPr lang="en-US" sz="40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778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0" y="-152400"/>
            <a:ext cx="2476500" cy="3090372"/>
          </a:xfrm>
        </p:spPr>
        <p:txBody>
          <a:bodyPr>
            <a:normAutofit/>
          </a:bodyPr>
          <a:lstStyle/>
          <a:p>
            <a:pPr algn="ctr" rtl="1"/>
            <a:r>
              <a:rPr lang="ar-LB" sz="6000" dirty="0">
                <a:latin typeface="Adobe Arabic" pitchFamily="18" charset="-78"/>
                <a:cs typeface="Adobe Arabic" pitchFamily="18" charset="-78"/>
              </a:rPr>
              <a:t>اللِّقاء </a:t>
            </a:r>
            <a:r>
              <a:rPr lang="ar-LB" sz="9600" dirty="0">
                <a:solidFill>
                  <a:srgbClr val="C60AA2"/>
                </a:solidFill>
                <a:latin typeface="Adobe Arabic" pitchFamily="18" charset="-78"/>
                <a:cs typeface="Adobe Arabic" pitchFamily="18" charset="-78"/>
              </a:rPr>
              <a:t>11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143000"/>
            <a:ext cx="7520940" cy="548640"/>
          </a:xfrm>
        </p:spPr>
        <p:txBody>
          <a:bodyPr/>
          <a:lstStyle/>
          <a:p>
            <a:r>
              <a:rPr lang="ar-LB" sz="6000" b="1" dirty="0"/>
              <a:t>إحتفال لنعدّ فصحنا</a:t>
            </a:r>
            <a:endParaRPr lang="en-US" sz="6000" b="1" dirty="0"/>
          </a:p>
        </p:txBody>
      </p:sp>
      <p:pic>
        <p:nvPicPr>
          <p:cNvPr id="28675" name="Picture 3" descr="C:\Users\Admin\Desktop\مونتاج كتاب المناولة\1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892835"/>
            <a:ext cx="7817362" cy="466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3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dmin\Desktop\مونتاج كتاب المناولة\11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7553">
            <a:off x="199269" y="373246"/>
            <a:ext cx="4578163" cy="617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724400" y="533400"/>
            <a:ext cx="4572000" cy="5029200"/>
          </a:xfrm>
        </p:spPr>
        <p:txBody>
          <a:bodyPr/>
          <a:lstStyle/>
          <a:p>
            <a:pPr algn="ctr" rtl="1"/>
            <a:r>
              <a:rPr lang="ar-LB" sz="3600" b="1" dirty="0">
                <a:solidFill>
                  <a:srgbClr val="C60AA2"/>
                </a:solidFill>
              </a:rPr>
              <a:t>هو قمّة التحضير، يَجمَعُ الأولادَ مع أهلهم قبل المُناولة الإحتفاليّة... ويُركّز </a:t>
            </a:r>
            <a:br>
              <a:rPr lang="ar-LB" sz="3600" b="1" dirty="0">
                <a:solidFill>
                  <a:srgbClr val="C60AA2"/>
                </a:solidFill>
              </a:rPr>
            </a:br>
            <a:r>
              <a:rPr lang="ar-LB" sz="3600" b="1" dirty="0">
                <a:solidFill>
                  <a:srgbClr val="C60AA2"/>
                </a:solidFill>
              </a:rPr>
              <a:t>ما فَهِمُوه عن القدّاس </a:t>
            </a:r>
            <a:br>
              <a:rPr lang="ar-LB" sz="3600" b="1" dirty="0">
                <a:solidFill>
                  <a:srgbClr val="C60AA2"/>
                </a:solidFill>
              </a:rPr>
            </a:br>
            <a:r>
              <a:rPr lang="ar-LB" sz="3600" b="1" dirty="0">
                <a:solidFill>
                  <a:srgbClr val="C60AA2"/>
                </a:solidFill>
              </a:rPr>
              <a:t>من ألفِهِ إلى يائِه </a:t>
            </a:r>
            <a:endParaRPr lang="en-US" sz="3600" b="1" dirty="0">
              <a:solidFill>
                <a:srgbClr val="C60A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1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8305800" cy="2819400"/>
          </a:xfrm>
        </p:spPr>
        <p:txBody>
          <a:bodyPr/>
          <a:lstStyle/>
          <a:p>
            <a:pPr algn="ctr" rtl="1"/>
            <a:r>
              <a:rPr lang="ar-LB" sz="3600" b="1" dirty="0"/>
              <a:t>لتَسهيلِ العَمَلِ والتَّحضيرِ معَ الأولادِ، </a:t>
            </a:r>
            <a:br>
              <a:rPr lang="ar-LB" sz="3600" b="1" dirty="0"/>
            </a:br>
            <a:r>
              <a:rPr lang="ar-LB" sz="3600" b="1" dirty="0"/>
              <a:t>وَضَعْنا تَدريباتِه، مُجارياتِه وكَلماته:</a:t>
            </a:r>
            <a:br>
              <a:rPr lang="ar-LB" sz="3600" b="1" dirty="0"/>
            </a:br>
            <a:r>
              <a:rPr lang="ar-LB" sz="3600" b="1" dirty="0">
                <a:solidFill>
                  <a:srgbClr val="C60AA2"/>
                </a:solidFill>
              </a:rPr>
              <a:t>باللُّغة الفُصحَى وبِاللُّغة اللُّبنانيَّة المَحكيّة </a:t>
            </a:r>
            <a:br>
              <a:rPr lang="ar-LB" sz="3600" b="1" dirty="0"/>
            </a:br>
            <a:r>
              <a:rPr lang="ar-LB" sz="3600" b="1" dirty="0"/>
              <a:t> </a:t>
            </a:r>
            <a:endParaRPr lang="en-US" sz="3600" b="1" dirty="0"/>
          </a:p>
        </p:txBody>
      </p:sp>
      <p:pic>
        <p:nvPicPr>
          <p:cNvPr id="29698" name="Picture 2" descr="C:\Users\Admin\Desktop\مونتاج كتاب المناولة\اح 2لتتا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67223">
            <a:off x="1451309" y="2854789"/>
            <a:ext cx="6120100" cy="147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Admin\Desktop\مونتاج كتاب المناولة\ؤىؤؤ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47065">
            <a:off x="990600" y="4512214"/>
            <a:ext cx="7848600" cy="137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6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2592615"/>
            <a:ext cx="3352800" cy="1649790"/>
          </a:xfrm>
        </p:spPr>
        <p:txBody>
          <a:bodyPr>
            <a:normAutofit fontScale="92500"/>
          </a:bodyPr>
          <a:lstStyle/>
          <a:p>
            <a:pPr algn="ctr" rtl="1"/>
            <a:r>
              <a:rPr lang="ar-LB" sz="6000" dirty="0">
                <a:latin typeface="Adobe Arabic" pitchFamily="18" charset="-78"/>
                <a:cs typeface="Adobe Arabic" pitchFamily="18" charset="-78"/>
              </a:rPr>
              <a:t>اللِّقاء 12 والأخير</a:t>
            </a:r>
          </a:p>
        </p:txBody>
      </p:sp>
      <p:pic>
        <p:nvPicPr>
          <p:cNvPr id="30722" name="Picture 2" descr="C:\Users\Admin\Desktop\مونتاج كتاب المناولة\12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5334000" cy="668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105400" y="381000"/>
            <a:ext cx="4191000" cy="2706915"/>
          </a:xfrm>
        </p:spPr>
        <p:txBody>
          <a:bodyPr/>
          <a:lstStyle/>
          <a:p>
            <a:pPr algn="ctr" rtl="1"/>
            <a:r>
              <a:rPr lang="ar-LB" sz="4000" b="1" dirty="0">
                <a:solidFill>
                  <a:schemeClr val="accent2">
                    <a:lumMod val="50000"/>
                  </a:schemeClr>
                </a:solidFill>
              </a:rPr>
              <a:t>والآن، أنتم اصدقائي</a:t>
            </a:r>
            <a:endParaRPr lang="en-US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24400" y="4193588"/>
            <a:ext cx="44196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LB" sz="4800" dirty="0">
                <a:latin typeface="Adobe Arabic" pitchFamily="18" charset="-78"/>
                <a:cs typeface="Adobe Arabic" pitchFamily="18" charset="-78"/>
              </a:rPr>
              <a:t>يتمُّ  بعدَ المناولة ....</a:t>
            </a:r>
          </a:p>
        </p:txBody>
      </p:sp>
    </p:spTree>
    <p:extLst>
      <p:ext uri="{BB962C8B-B14F-4D97-AF65-F5344CB8AC3E}">
        <p14:creationId xmlns:p14="http://schemas.microsoft.com/office/powerpoint/2010/main" val="32721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3505200" cy="13716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 rtl="1"/>
            <a:r>
              <a:rPr lang="ar-LB" sz="4400" b="1" dirty="0"/>
              <a:t>أختبر</a:t>
            </a:r>
            <a:br>
              <a:rPr lang="ar-LB" sz="4400" b="1" dirty="0"/>
            </a:br>
            <a:r>
              <a:rPr lang="ar-LB" sz="4400" b="1" dirty="0"/>
              <a:t>معلوماتي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752600"/>
            <a:ext cx="4343400" cy="3579849"/>
          </a:xfrm>
        </p:spPr>
        <p:txBody>
          <a:bodyPr>
            <a:noAutofit/>
          </a:bodyPr>
          <a:lstStyle/>
          <a:p>
            <a:pPr algn="ctr" rtl="1"/>
            <a:r>
              <a:rPr lang="ar-LB" sz="5400" dirty="0">
                <a:latin typeface="Adobe Arabic" pitchFamily="18" charset="-78"/>
                <a:cs typeface="Adobe Arabic" pitchFamily="18" charset="-78"/>
              </a:rPr>
              <a:t>إختبارٌ من 27 سؤالاً  يُثبِّتُ المَعلوماتِ الّتي حَفِظَها الأولادُ خلِال فَترَةِ تَحضّرِهِم </a:t>
            </a:r>
            <a:endParaRPr lang="en-US" sz="5400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31746" name="Picture 2" descr="C:\Users\Admin\Desktop\مونتاج كتاب المناولة\اختبر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" y="19929"/>
            <a:ext cx="5005332" cy="675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2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37981" y="1219200"/>
            <a:ext cx="4343400" cy="3657600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 rtl="1"/>
            <a:r>
              <a:rPr lang="ar-LB" sz="8000" b="1" dirty="0">
                <a:solidFill>
                  <a:schemeClr val="bg1"/>
                </a:solidFill>
              </a:rPr>
              <a:t>مُلحَق </a:t>
            </a:r>
            <a:br>
              <a:rPr lang="ar-LB" sz="8000" b="1" dirty="0">
                <a:solidFill>
                  <a:schemeClr val="bg1"/>
                </a:solidFill>
              </a:rPr>
            </a:br>
            <a:r>
              <a:rPr lang="ar-LB" sz="8000" b="1" dirty="0">
                <a:solidFill>
                  <a:schemeClr val="bg1"/>
                </a:solidFill>
              </a:rPr>
              <a:t>المنشّط</a:t>
            </a:r>
            <a:endParaRPr lang="en-US" sz="8000" b="1" dirty="0">
              <a:solidFill>
                <a:schemeClr val="bg1"/>
              </a:solidFill>
            </a:endParaRPr>
          </a:p>
        </p:txBody>
      </p:sp>
      <p:pic>
        <p:nvPicPr>
          <p:cNvPr id="32770" name="Picture 2" descr="C:\Users\Admin\Desktop\مونتاج كتاب المناولة\ملحق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31409"/>
            <a:ext cx="4498489" cy="6069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0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60217" y="1442479"/>
            <a:ext cx="5705047" cy="1204306"/>
          </a:xfrm>
        </p:spPr>
        <p:txBody>
          <a:bodyPr/>
          <a:lstStyle/>
          <a:p>
            <a:r>
              <a:rPr lang="ar-LB" sz="5400" b="1" dirty="0"/>
              <a:t>فهرس الكتاب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36217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638800" y="304800"/>
            <a:ext cx="3352800" cy="4953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 rtl="1"/>
            <a:r>
              <a:rPr lang="ar-LB" sz="5400" dirty="0">
                <a:latin typeface="Adobe Arabic" pitchFamily="18" charset="-78"/>
                <a:cs typeface="Adobe Arabic" pitchFamily="18" charset="-78"/>
              </a:rPr>
              <a:t>فِيهِ كُلُّ النّشاطات والتّحضيرات وَالمَعلومات الّتي تُساعِدُ المنشِّطَ في تَحضيرِ اللّقاءات</a:t>
            </a:r>
            <a:endParaRPr lang="en-US" sz="5400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34818" name="Picture 2" descr="C:\Users\Admin\Desktop\مونتاج كتاب المناولة\بيلااثفغ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6403"/>
            <a:ext cx="5181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Arrow 2"/>
          <p:cNvSpPr/>
          <p:nvPr/>
        </p:nvSpPr>
        <p:spPr>
          <a:xfrm rot="1372553">
            <a:off x="4610100" y="744940"/>
            <a:ext cx="1600200" cy="59220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52978" y="152400"/>
            <a:ext cx="3200400" cy="22098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ctr" rtl="1"/>
            <a:r>
              <a:rPr lang="ar-LB" sz="4000" b="1" dirty="0">
                <a:solidFill>
                  <a:srgbClr val="C30D6C"/>
                </a:solidFill>
              </a:rPr>
              <a:t>بعض الإقتراحات لقُدّاس المُناوَلة</a:t>
            </a:r>
            <a:endParaRPr lang="en-US" sz="4000" b="1" dirty="0">
              <a:solidFill>
                <a:srgbClr val="C30D6C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981200"/>
            <a:ext cx="6019800" cy="1828800"/>
          </a:xfrm>
        </p:spPr>
        <p:txBody>
          <a:bodyPr>
            <a:normAutofit/>
          </a:bodyPr>
          <a:lstStyle/>
          <a:p>
            <a:pPr algn="ctr"/>
            <a:r>
              <a:rPr lang="ar-LB" sz="3600" dirty="0">
                <a:cs typeface="+mj-cs"/>
              </a:rPr>
              <a:t>بحسب الطّقسين</a:t>
            </a:r>
          </a:p>
          <a:p>
            <a:pPr algn="ctr"/>
            <a:r>
              <a:rPr lang="ar-LB" sz="3600" dirty="0">
                <a:cs typeface="+mj-cs"/>
              </a:rPr>
              <a:t> الماروني والبيزنطي</a:t>
            </a:r>
            <a:endParaRPr lang="en-US" sz="3600" dirty="0">
              <a:cs typeface="+mj-cs"/>
            </a:endParaRPr>
          </a:p>
        </p:txBody>
      </p:sp>
      <p:pic>
        <p:nvPicPr>
          <p:cNvPr id="33795" name="Picture 3" descr="C:\Users\Admin\Desktop\مونتاج كتاب المناولة\ءلابلاا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4010297"/>
            <a:ext cx="92202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rved Down Arrow 3"/>
          <p:cNvSpPr/>
          <p:nvPr/>
        </p:nvSpPr>
        <p:spPr>
          <a:xfrm flipH="1">
            <a:off x="1828800" y="449308"/>
            <a:ext cx="3733800" cy="1464670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4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build="p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105400" y="533400"/>
            <a:ext cx="4343400" cy="4419600"/>
          </a:xfrm>
        </p:spPr>
        <p:txBody>
          <a:bodyPr>
            <a:noAutofit/>
          </a:bodyPr>
          <a:lstStyle/>
          <a:p>
            <a:pPr algn="ctr" rtl="1"/>
            <a:r>
              <a:rPr lang="ar-LB" sz="5400" dirty="0">
                <a:latin typeface="Adobe Arabic" pitchFamily="18" charset="-78"/>
                <a:cs typeface="Adobe Arabic" pitchFamily="18" charset="-78"/>
              </a:rPr>
              <a:t>يتَضمَّنُ قِراءات</a:t>
            </a:r>
          </a:p>
          <a:p>
            <a:pPr algn="ctr" rtl="1"/>
            <a:r>
              <a:rPr lang="ar-LB" sz="5400" dirty="0">
                <a:latin typeface="Adobe Arabic" pitchFamily="18" charset="-78"/>
                <a:cs typeface="Adobe Arabic" pitchFamily="18" charset="-78"/>
              </a:rPr>
              <a:t> ونيَّات وصَلَوات</a:t>
            </a:r>
          </a:p>
          <a:p>
            <a:pPr algn="ctr" rtl="1"/>
            <a:r>
              <a:rPr lang="ar-LB" sz="5400" dirty="0">
                <a:latin typeface="Adobe Arabic" pitchFamily="18" charset="-78"/>
                <a:cs typeface="Adobe Arabic" pitchFamily="18" charset="-78"/>
              </a:rPr>
              <a:t> باللُّغتَين </a:t>
            </a:r>
          </a:p>
          <a:p>
            <a:pPr algn="ctr" rtl="1"/>
            <a:r>
              <a:rPr lang="ar-LB" sz="5400" dirty="0">
                <a:latin typeface="Adobe Arabic" pitchFamily="18" charset="-78"/>
                <a:cs typeface="Adobe Arabic" pitchFamily="18" charset="-78"/>
              </a:rPr>
              <a:t>الفُصحى واللُّبنانيّة المَحكيّة</a:t>
            </a:r>
            <a:endParaRPr lang="en-US" sz="5400" dirty="0">
              <a:latin typeface="Adobe Arabic" pitchFamily="18" charset="-78"/>
              <a:cs typeface="Adobe Arabic" pitchFamily="18" charset="-78"/>
            </a:endParaRPr>
          </a:p>
        </p:txBody>
      </p:sp>
      <p:pic>
        <p:nvPicPr>
          <p:cNvPr id="33794" name="Picture 2" descr="C:\Users\Admin\Desktop\مونتاج كتاب المناولة\اقتراحات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666466" cy="629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/>
          <p:cNvSpPr/>
          <p:nvPr/>
        </p:nvSpPr>
        <p:spPr>
          <a:xfrm rot="1372553">
            <a:off x="4247366" y="3945339"/>
            <a:ext cx="1600200" cy="59220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4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740"/>
          <a:stretch/>
        </p:blipFill>
        <p:spPr>
          <a:xfrm>
            <a:off x="228600" y="12895"/>
            <a:ext cx="7859132" cy="5029200"/>
          </a:xfrm>
        </p:spPr>
      </p:pic>
    </p:spTree>
    <p:extLst>
      <p:ext uri="{BB962C8B-B14F-4D97-AF65-F5344CB8AC3E}">
        <p14:creationId xmlns:p14="http://schemas.microsoft.com/office/powerpoint/2010/main" val="10609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157"/>
          <a:stretch/>
        </p:blipFill>
        <p:spPr>
          <a:xfrm>
            <a:off x="838200" y="634425"/>
            <a:ext cx="8229600" cy="57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997671" y="1716714"/>
            <a:ext cx="5648623" cy="1204306"/>
          </a:xfrm>
        </p:spPr>
        <p:txBody>
          <a:bodyPr/>
          <a:lstStyle/>
          <a:p>
            <a:pPr algn="ctr"/>
            <a:r>
              <a:rPr lang="ar-LB" sz="5400" b="1" dirty="0"/>
              <a:t>مضمونُه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7316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520940" cy="548640"/>
          </a:xfrm>
        </p:spPr>
        <p:txBody>
          <a:bodyPr/>
          <a:lstStyle/>
          <a:p>
            <a:pPr algn="ctr" rtl="1"/>
            <a:r>
              <a:rPr lang="ar-SA" sz="4000" b="1" dirty="0"/>
              <a:t>يتألّفُ </a:t>
            </a:r>
            <a:r>
              <a:rPr lang="ar-LB" sz="4000" b="1" dirty="0"/>
              <a:t>الكتابُ </a:t>
            </a:r>
            <a:r>
              <a:rPr lang="ar-SA" sz="4000" b="1" dirty="0"/>
              <a:t>من شِقّين</a:t>
            </a:r>
            <a:r>
              <a:rPr lang="ar-LB" sz="4000" b="1" dirty="0"/>
              <a:t>:</a:t>
            </a:r>
            <a:endParaRPr lang="en-US" sz="4000" b="1" dirty="0"/>
          </a:p>
        </p:txBody>
      </p:sp>
      <p:pic>
        <p:nvPicPr>
          <p:cNvPr id="4" name="Picture 2" descr="C:\Users\Admin\Desktop\cata rentree 4\صحافة واحداث\قريبا جديدنا\Cover+backcover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668162"/>
            <a:ext cx="4267200" cy="518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9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228600"/>
            <a:ext cx="8534400" cy="541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buFontTx/>
              <a:buChar char="-"/>
            </a:pPr>
            <a:r>
              <a:rPr lang="ar-SA" sz="4400" b="1" u="sng" dirty="0">
                <a:solidFill>
                  <a:srgbClr val="C30D6C"/>
                </a:solidFill>
              </a:rPr>
              <a:t>الشِّقُّ الأوّل</a:t>
            </a:r>
            <a:r>
              <a:rPr lang="ar-SA" sz="4400" b="1" dirty="0"/>
              <a:t>،</a:t>
            </a:r>
            <a:r>
              <a:rPr lang="ar-SA" sz="4400" dirty="0"/>
              <a:t> </a:t>
            </a:r>
            <a:endParaRPr lang="fr-FR" sz="4400" dirty="0"/>
          </a:p>
          <a:p>
            <a:pPr algn="ctr" rtl="1">
              <a:buFontTx/>
              <a:buChar char="-"/>
            </a:pPr>
            <a:r>
              <a:rPr lang="ar-LB" sz="4400" dirty="0"/>
              <a:t> يخصُّ </a:t>
            </a:r>
            <a:r>
              <a:rPr lang="ar-SA" sz="4400" dirty="0"/>
              <a:t>الّذينَ لم يَحصُلوا على تَعليمٍ مُنتَظمٍ، </a:t>
            </a:r>
            <a:r>
              <a:rPr lang="ar-LB" sz="4400" dirty="0"/>
              <a:t>ف</a:t>
            </a:r>
            <a:r>
              <a:rPr lang="ar-SA" sz="4400" dirty="0"/>
              <a:t>يُذكّر</a:t>
            </a:r>
            <a:r>
              <a:rPr lang="ar-LB" sz="4400" dirty="0"/>
              <a:t>هم</a:t>
            </a:r>
          </a:p>
          <a:p>
            <a:pPr algn="ctr" rtl="1"/>
            <a:r>
              <a:rPr lang="ar-SA" sz="4400" b="1" dirty="0"/>
              <a:t>بالمَواضيعِ الأساسيّةِ.</a:t>
            </a:r>
            <a:endParaRPr lang="ar-LB" sz="4400" b="1" dirty="0"/>
          </a:p>
          <a:p>
            <a:pPr algn="ctr" rtl="1"/>
            <a:r>
              <a:rPr lang="ar-SA" sz="4400" dirty="0"/>
              <a:t> </a:t>
            </a:r>
            <a:r>
              <a:rPr lang="ar-LB" sz="4400" dirty="0"/>
              <a:t>و</a:t>
            </a:r>
            <a:r>
              <a:rPr lang="ar-SA" sz="4400" dirty="0"/>
              <a:t>يَقوم بجولةٍ عَليها </a:t>
            </a:r>
            <a:r>
              <a:rPr lang="ar-SA" sz="4400" b="1" dirty="0"/>
              <a:t>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16645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 rtl="1"/>
            <a:r>
              <a:rPr lang="ar-LB" sz="4400" b="0" dirty="0">
                <a:cs typeface="+mj-cs"/>
              </a:rPr>
              <a:t>يجدُ </a:t>
            </a:r>
            <a:r>
              <a:rPr lang="ar-SA" sz="4400" b="0" dirty="0">
                <a:cs typeface="+mj-cs"/>
              </a:rPr>
              <a:t>الولَدَ </a:t>
            </a:r>
            <a:r>
              <a:rPr lang="ar-LB" sz="4400" b="0" dirty="0">
                <a:cs typeface="+mj-cs"/>
              </a:rPr>
              <a:t>فيه الصّلوات </a:t>
            </a:r>
            <a:r>
              <a:rPr lang="ar-SA" sz="4400" b="0" dirty="0">
                <a:cs typeface="+mj-cs"/>
              </a:rPr>
              <a:t>المَطلوبة </a:t>
            </a:r>
            <a:endParaRPr lang="ar-LB" sz="4400" b="0" dirty="0">
              <a:cs typeface="+mj-cs"/>
            </a:endParaRPr>
          </a:p>
          <a:p>
            <a:pPr algn="ctr" rtl="1"/>
            <a:r>
              <a:rPr lang="ar-LB" sz="4400" b="0" dirty="0">
                <a:cs typeface="+mj-cs"/>
              </a:rPr>
              <a:t>والّتي عليه أن ي</a:t>
            </a:r>
            <a:r>
              <a:rPr lang="ar-SA" sz="4400" b="0" dirty="0">
                <a:cs typeface="+mj-cs"/>
              </a:rPr>
              <a:t>حف</a:t>
            </a:r>
            <a:r>
              <a:rPr lang="ar-LB" sz="4400" b="0" dirty="0">
                <a:cs typeface="+mj-cs"/>
              </a:rPr>
              <a:t>َ</a:t>
            </a:r>
            <a:r>
              <a:rPr lang="ar-SA" sz="4400" b="0" dirty="0">
                <a:cs typeface="+mj-cs"/>
              </a:rPr>
              <a:t>ظ</a:t>
            </a:r>
            <a:r>
              <a:rPr lang="ar-LB" sz="4400" b="0" dirty="0">
                <a:cs typeface="+mj-cs"/>
              </a:rPr>
              <a:t>ها </a:t>
            </a:r>
            <a:r>
              <a:rPr lang="ar-SA" sz="4400" b="0" dirty="0">
                <a:cs typeface="+mj-cs"/>
              </a:rPr>
              <a:t>  </a:t>
            </a:r>
            <a:endParaRPr lang="ar-LB" sz="4400" b="0" dirty="0">
              <a:cs typeface="+mj-cs"/>
            </a:endParaRPr>
          </a:p>
          <a:p>
            <a:pPr algn="ctr" rtl="1"/>
            <a:r>
              <a:rPr lang="ar-LB" sz="4400" b="0" dirty="0">
                <a:cs typeface="+mj-cs"/>
              </a:rPr>
              <a:t>بمُ</a:t>
            </a:r>
            <a:r>
              <a:rPr lang="ar-SA" sz="4400" b="0" dirty="0">
                <a:cs typeface="+mj-cs"/>
              </a:rPr>
              <a:t>ساعِ</a:t>
            </a:r>
            <a:r>
              <a:rPr lang="ar-LB" sz="4400" b="0" dirty="0">
                <a:cs typeface="+mj-cs"/>
              </a:rPr>
              <a:t>دة</a:t>
            </a:r>
            <a:r>
              <a:rPr lang="ar-SA" sz="4400" b="0" dirty="0">
                <a:cs typeface="+mj-cs"/>
              </a:rPr>
              <a:t>  أهلِه </a:t>
            </a:r>
            <a:endParaRPr lang="ar-LB" sz="4400" b="0" dirty="0">
              <a:cs typeface="+mj-cs"/>
            </a:endParaRPr>
          </a:p>
          <a:p>
            <a:pPr algn="ctr" rtl="1"/>
            <a:r>
              <a:rPr lang="ar-SA" sz="4400" b="0" dirty="0">
                <a:cs typeface="+mj-cs"/>
              </a:rPr>
              <a:t>كمَا في الرّعيّة.</a:t>
            </a:r>
            <a:br>
              <a:rPr lang="en-US" sz="4400" dirty="0"/>
            </a:b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747</TotalTime>
  <Words>348</Words>
  <Application>Microsoft Office PowerPoint</Application>
  <PresentationFormat>On-screen Show (4:3)</PresentationFormat>
  <Paragraphs>93</Paragraphs>
  <Slides>32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Adobe Arabic</vt:lpstr>
      <vt:lpstr>Arial</vt:lpstr>
      <vt:lpstr>Calibri</vt:lpstr>
      <vt:lpstr>Franklin Gothic Book</vt:lpstr>
      <vt:lpstr>Franklin Gothic Medium</vt:lpstr>
      <vt:lpstr>Wingdings</vt:lpstr>
      <vt:lpstr>Angles</vt:lpstr>
      <vt:lpstr>مركز التّربية الدّينيّة </vt:lpstr>
      <vt:lpstr>PowerPoint Presentation</vt:lpstr>
      <vt:lpstr>فهرس الكتاب</vt:lpstr>
      <vt:lpstr>PowerPoint Presentation</vt:lpstr>
      <vt:lpstr>PowerPoint Presentation</vt:lpstr>
      <vt:lpstr>مضمونُه</vt:lpstr>
      <vt:lpstr>يتألّفُ الكتابُ من شِقّين: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اما لقاءاته فهي: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إحتفال لنعدّ فصحنا</vt:lpstr>
      <vt:lpstr>هو قمّة التحضير، يَجمَعُ الأولادَ مع أهلهم قبل المُناولة الإحتفاليّة... ويُركّز  ما فَهِمُوه عن القدّاس  من ألفِهِ إلى يائِه </vt:lpstr>
      <vt:lpstr>لتَسهيلِ العَمَلِ والتَّحضيرِ معَ الأولادِ،  وَضَعْنا تَدريباتِه، مُجارياتِه وكَلماته: باللُّغة الفُصحَى وبِاللُّغة اللُّبنانيَّة المَحكيّة   </vt:lpstr>
      <vt:lpstr>والآن، أنتم اصدقائي</vt:lpstr>
      <vt:lpstr>أختبر معلوماتي</vt:lpstr>
      <vt:lpstr>مُلحَق  المنشّط</vt:lpstr>
      <vt:lpstr>PowerPoint Presentation</vt:lpstr>
      <vt:lpstr>بعض الإقتراحات لقُدّاس المُناوَلة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 Haddad</dc:creator>
  <cp:lastModifiedBy>Michel Haddad</cp:lastModifiedBy>
  <cp:revision>89</cp:revision>
  <dcterms:created xsi:type="dcterms:W3CDTF">2006-08-16T00:00:00Z</dcterms:created>
  <dcterms:modified xsi:type="dcterms:W3CDTF">2025-03-08T19:23:08Z</dcterms:modified>
</cp:coreProperties>
</file>