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1" r:id="rId4"/>
    <p:sldId id="308" r:id="rId5"/>
    <p:sldId id="313" r:id="rId6"/>
    <p:sldId id="364" r:id="rId7"/>
    <p:sldId id="321" r:id="rId8"/>
    <p:sldId id="365" r:id="rId9"/>
    <p:sldId id="322" r:id="rId10"/>
    <p:sldId id="3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A2"/>
    <a:srgbClr val="428E75"/>
    <a:srgbClr val="C30D6C"/>
    <a:srgbClr val="D94409"/>
    <a:srgbClr val="D60C0C"/>
    <a:srgbClr val="86EC40"/>
    <a:srgbClr val="F6E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110" d="100"/>
          <a:sy n="110" d="100"/>
        </p:scale>
        <p:origin x="11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6A2E3-B56D-4969-A556-13621C7B1FD2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DBD53-8D59-4C49-B8CD-2D75CBAAF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-59243" y="1353137"/>
            <a:ext cx="4946715" cy="1204306"/>
          </a:xfrm>
        </p:spPr>
        <p:txBody>
          <a:bodyPr/>
          <a:lstStyle/>
          <a:p>
            <a:pPr algn="r" rtl="1"/>
            <a:r>
              <a:rPr lang="ar-LB" sz="4400" dirty="0"/>
              <a:t>مركز التّربية الدّينيّة </a:t>
            </a:r>
            <a:endParaRPr lang="en-US" sz="4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9140000">
            <a:off x="804805" y="1790661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LB" sz="4000" b="1" dirty="0"/>
              <a:t>رهبانيّة القلبين الأقدسين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2800" y="3871211"/>
            <a:ext cx="3681772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LB" sz="8000" dirty="0"/>
              <a:t>يُقَدّم</a:t>
            </a:r>
            <a:endParaRPr lang="en-US" sz="8000" dirty="0"/>
          </a:p>
        </p:txBody>
      </p:sp>
      <p:pic>
        <p:nvPicPr>
          <p:cNvPr id="3" name="ave mar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802109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4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2819400"/>
          </a:xfrm>
        </p:spPr>
        <p:txBody>
          <a:bodyPr>
            <a:normAutofit fontScale="92500" lnSpcReduction="20000"/>
          </a:bodyPr>
          <a:lstStyle/>
          <a:p>
            <a:pPr algn="r" rtl="1"/>
            <a:endParaRPr lang="ar-LB" sz="4400" dirty="0"/>
          </a:p>
          <a:p>
            <a:pPr algn="ctr" rtl="1"/>
            <a:r>
              <a:rPr lang="ar-LB" sz="5600" dirty="0">
                <a:cs typeface="+mj-cs"/>
              </a:rPr>
              <a:t>وهناك </a:t>
            </a:r>
            <a:r>
              <a:rPr lang="fr-FR" sz="5600" dirty="0">
                <a:cs typeface="+mj-cs"/>
              </a:rPr>
              <a:t>CD </a:t>
            </a:r>
            <a:r>
              <a:rPr lang="ar-LB" sz="5600" dirty="0">
                <a:cs typeface="+mj-cs"/>
              </a:rPr>
              <a:t> خاص بترانيم المناولة لمن يرغب  في الحصول عليه</a:t>
            </a:r>
            <a:endParaRPr lang="en-US" sz="5600" dirty="0">
              <a:cs typeface="+mj-cs"/>
            </a:endParaRPr>
          </a:p>
        </p:txBody>
      </p:sp>
      <p:pic>
        <p:nvPicPr>
          <p:cNvPr id="6146" name="Picture 2" descr="C:\Users\Admin\Desktop\20160909_113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cata rentree 4\صحافة واحداث\قريبا جديدنا\Cover+backcover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LB" sz="4800" b="1" dirty="0"/>
              <a:t>مُتَطلِّباتُه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406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762000"/>
            <a:ext cx="7086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LB" sz="4400" dirty="0"/>
              <a:t>1-  </a:t>
            </a:r>
            <a:r>
              <a:rPr lang="ar-SA" sz="4400" b="1" u="sng" dirty="0"/>
              <a:t>عشر</a:t>
            </a:r>
            <a:r>
              <a:rPr lang="ar-LB" sz="4400" b="1" u="sng" dirty="0"/>
              <a:t>و</a:t>
            </a:r>
            <a:r>
              <a:rPr lang="ar-SA" sz="4400" b="1" u="sng" dirty="0"/>
              <a:t>ن ساعة </a:t>
            </a:r>
            <a:r>
              <a:rPr lang="ar-SA" sz="4400" dirty="0"/>
              <a:t>مُوزّعة على </a:t>
            </a:r>
            <a:r>
              <a:rPr lang="ar-LB" sz="4400" dirty="0"/>
              <a:t>10</a:t>
            </a:r>
            <a:r>
              <a:rPr lang="ar-SA" sz="4400" dirty="0"/>
              <a:t> لِقاء</a:t>
            </a:r>
            <a:r>
              <a:rPr lang="ar-LB" sz="4400" dirty="0"/>
              <a:t>ات إضافة إلى:</a:t>
            </a:r>
          </a:p>
          <a:p>
            <a:pPr algn="ctr" rtl="1"/>
            <a:r>
              <a:rPr lang="ar-LB" sz="4400" dirty="0">
                <a:solidFill>
                  <a:srgbClr val="C30D6C"/>
                </a:solidFill>
              </a:rPr>
              <a:t>- </a:t>
            </a:r>
            <a:r>
              <a:rPr lang="ar-LB" sz="4400" b="1" dirty="0">
                <a:solidFill>
                  <a:srgbClr val="C30D6C"/>
                </a:solidFill>
              </a:rPr>
              <a:t>لِقاءٍ إحتفاليّ </a:t>
            </a:r>
            <a:r>
              <a:rPr lang="ar-LB" sz="4400" dirty="0"/>
              <a:t>يتمُّ بحُضورِ الأهلِ ويَسبقُ المناولة الإحتفاليّة</a:t>
            </a:r>
          </a:p>
          <a:p>
            <a:pPr algn="ctr" rtl="1"/>
            <a:r>
              <a:rPr lang="ar-LB" sz="4400" b="1" dirty="0"/>
              <a:t>- </a:t>
            </a:r>
            <a:r>
              <a:rPr lang="ar-LB" sz="4400" b="1" dirty="0">
                <a:solidFill>
                  <a:srgbClr val="C30D6C"/>
                </a:solidFill>
              </a:rPr>
              <a:t>لِقاءٍ يَلِي المُناولة </a:t>
            </a:r>
            <a:r>
              <a:rPr lang="ar-LB" sz="4400" dirty="0"/>
              <a:t>و يُمكِّنُ الأولادَ من التَّعبيرِ عَمّا اخْتَبَروه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38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63840" cy="4434840"/>
          </a:xfrm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ar-LB" dirty="0"/>
              <a:t>* </a:t>
            </a:r>
            <a:r>
              <a:rPr lang="ar-LB" sz="4400" b="1" u="sng" dirty="0"/>
              <a:t>مُنَشِّطٌ مُتمكّن روحيّاً</a:t>
            </a:r>
            <a:r>
              <a:rPr lang="ar-LB" dirty="0"/>
              <a:t>، </a:t>
            </a:r>
            <a:br>
              <a:rPr lang="ar-LB" dirty="0"/>
            </a:br>
            <a:r>
              <a:rPr lang="ar-LB" sz="4000" dirty="0"/>
              <a:t>كفوءٌ وناشِطٌ</a:t>
            </a:r>
            <a:br>
              <a:rPr lang="ar-LB" sz="4000" dirty="0"/>
            </a:br>
            <a:r>
              <a:rPr lang="ar-LB" sz="4000" dirty="0"/>
              <a:t>يدرسُ الموضوع، يتَمعَّنُ بهِ، يُصلّيه ويُحضِّرُ لِقاءاتِه جيّداً</a:t>
            </a:r>
            <a:br>
              <a:rPr lang="ar-LB" sz="4000" dirty="0"/>
            </a:br>
            <a:endParaRPr lang="en-US" sz="4000" b="1" dirty="0">
              <a:solidFill>
                <a:srgbClr val="C30D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sz="5400" b="1" dirty="0"/>
              <a:t>ملحق المنشِّط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ar-LB" sz="7100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LB" sz="7100" dirty="0">
                <a:latin typeface="Adobe Arabic" pitchFamily="18" charset="-78"/>
                <a:cs typeface="Adobe Arabic" pitchFamily="18" charset="-78"/>
              </a:rPr>
              <a:t>يَعودُ  المنشّطُ اليه في كلِّ لقاء ولكلِّ النشاطات.</a:t>
            </a:r>
          </a:p>
          <a:p>
            <a:pPr algn="ctr"/>
            <a:br>
              <a:rPr lang="ar-LB" sz="7100" dirty="0">
                <a:latin typeface="Adobe Arabic" pitchFamily="18" charset="-78"/>
                <a:cs typeface="Adobe Arabic" pitchFamily="18" charset="-78"/>
              </a:rPr>
            </a:br>
            <a:r>
              <a:rPr lang="ar-LB" sz="7100" dirty="0">
                <a:solidFill>
                  <a:srgbClr val="C30D6C"/>
                </a:solidFill>
                <a:latin typeface="Adobe Arabic" pitchFamily="18" charset="-78"/>
                <a:cs typeface="Adobe Arabic" pitchFamily="18" charset="-78"/>
              </a:rPr>
              <a:t>موجودٌ في الكتابِ نفسِه </a:t>
            </a:r>
          </a:p>
          <a:p>
            <a:pPr algn="ctr" rtl="1"/>
            <a:r>
              <a:rPr lang="ar-LB" sz="10600" dirty="0">
                <a:solidFill>
                  <a:srgbClr val="C30D6C"/>
                </a:solidFill>
                <a:latin typeface="Adobe Arabic" pitchFamily="18" charset="-78"/>
                <a:cs typeface="Adobe Arabic" pitchFamily="18" charset="-78"/>
              </a:rPr>
              <a:t>(هذا الكتاب غَيرُ مُرفق بِكتاب للمُعلّم)</a:t>
            </a:r>
            <a:endParaRPr lang="en-US" sz="106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371" y="1905000"/>
            <a:ext cx="3200400" cy="3825240"/>
          </a:xfrm>
        </p:spPr>
        <p:txBody>
          <a:bodyPr/>
          <a:lstStyle/>
          <a:p>
            <a:pPr algn="ctr" rtl="1"/>
            <a:r>
              <a:rPr lang="ar-LB" sz="4400" b="1" dirty="0"/>
              <a:t>المراجع والوسائل التّربويّة المرافقة </a:t>
            </a:r>
            <a:br>
              <a:rPr lang="ar-LB" sz="4400" b="1" dirty="0"/>
            </a:br>
            <a:r>
              <a:rPr lang="ar-LB" sz="4400" b="1" dirty="0"/>
              <a:t>له</a:t>
            </a:r>
            <a:br>
              <a:rPr lang="ar-LB" sz="4400" b="1" u="sng" dirty="0"/>
            </a:br>
            <a:br>
              <a:rPr lang="ar-LB" sz="4400" b="1" u="sng" dirty="0"/>
            </a:br>
            <a:r>
              <a:rPr lang="ar-LB" sz="4400" b="1" dirty="0"/>
              <a:t> </a:t>
            </a:r>
            <a:r>
              <a:rPr lang="ar-LB" sz="4400" dirty="0"/>
              <a:t>أي</a:t>
            </a:r>
            <a:br>
              <a:rPr lang="ar-LB" sz="4400" b="1" u="sng" dirty="0"/>
            </a:br>
            <a:endParaRPr lang="en-US" sz="4400" b="1" u="sng" dirty="0"/>
          </a:p>
        </p:txBody>
      </p:sp>
      <p:sp>
        <p:nvSpPr>
          <p:cNvPr id="5" name="Right Arrow 4"/>
          <p:cNvSpPr/>
          <p:nvPr/>
        </p:nvSpPr>
        <p:spPr>
          <a:xfrm rot="3132326" flipH="1">
            <a:off x="4762905" y="4095431"/>
            <a:ext cx="2133600" cy="762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72" t="47326" r="-999" b="-659"/>
          <a:stretch/>
        </p:blipFill>
        <p:spPr>
          <a:xfrm>
            <a:off x="613526" y="533400"/>
            <a:ext cx="4267200" cy="61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5029200"/>
          </a:xfrm>
        </p:spPr>
        <p:txBody>
          <a:bodyPr>
            <a:noAutofit/>
          </a:bodyPr>
          <a:lstStyle/>
          <a:p>
            <a:pPr algn="ctr" rtl="1"/>
            <a:r>
              <a:rPr lang="ar-LB" sz="5400" dirty="0">
                <a:latin typeface="Adobe Arabic" pitchFamily="18" charset="-78"/>
                <a:cs typeface="Adobe Arabic" pitchFamily="18" charset="-78"/>
              </a:rPr>
              <a:t>لا بدَّ من تَحضيرٍ مُسبَقٍ لكلّ ما </a:t>
            </a:r>
          </a:p>
          <a:p>
            <a:pPr algn="ctr" rtl="1"/>
            <a:r>
              <a:rPr lang="ar-LB" sz="5400" dirty="0">
                <a:latin typeface="Adobe Arabic" pitchFamily="18" charset="-78"/>
                <a:cs typeface="Adobe Arabic" pitchFamily="18" charset="-78"/>
              </a:rPr>
              <a:t>هو مَطلوبٌ في الاحتفالات</a:t>
            </a:r>
          </a:p>
          <a:p>
            <a:pPr algn="ctr" rtl="1"/>
            <a:r>
              <a:rPr lang="ar-LB" sz="5400" dirty="0">
                <a:latin typeface="Adobe Arabic" pitchFamily="18" charset="-78"/>
                <a:cs typeface="Adobe Arabic" pitchFamily="18" charset="-78"/>
              </a:rPr>
              <a:t>من ثيابِ الكاهن في القدّاس والأواني بخور، كرتون،  أو شموع الخ. </a:t>
            </a:r>
          </a:p>
          <a:p>
            <a:pPr algn="ctr" rtl="1"/>
            <a:r>
              <a:rPr lang="ar-LB" sz="5400" dirty="0">
                <a:latin typeface="Adobe Arabic" pitchFamily="18" charset="-78"/>
                <a:cs typeface="Adobe Arabic" pitchFamily="18" charset="-78"/>
              </a:rPr>
              <a:t>وتحميل ما هو على موقع المركز</a:t>
            </a:r>
            <a:endParaRPr lang="en-US" sz="54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524000"/>
            <a:ext cx="2324100" cy="2606040"/>
          </a:xfrm>
        </p:spPr>
        <p:txBody>
          <a:bodyPr/>
          <a:lstStyle/>
          <a:p>
            <a:pPr algn="ctr" rtl="1"/>
            <a:r>
              <a:rPr lang="ar-LB" sz="4800" b="1" dirty="0"/>
              <a:t>لائحة</a:t>
            </a:r>
            <a:br>
              <a:rPr lang="ar-LB" sz="4800" b="1" dirty="0"/>
            </a:br>
            <a:r>
              <a:rPr lang="ar-LB" sz="4800" b="1" dirty="0"/>
              <a:t> بالافلام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7" t="57465" r="55927" b="5352"/>
          <a:stretch/>
        </p:blipFill>
        <p:spPr>
          <a:xfrm>
            <a:off x="685800" y="457200"/>
            <a:ext cx="46482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751</TotalTime>
  <Words>152</Words>
  <Application>Microsoft Office PowerPoint</Application>
  <PresentationFormat>On-screen Show (4:3)</PresentationFormat>
  <Paragraphs>31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Arabic</vt:lpstr>
      <vt:lpstr>Arial</vt:lpstr>
      <vt:lpstr>Calibri</vt:lpstr>
      <vt:lpstr>Franklin Gothic Book</vt:lpstr>
      <vt:lpstr>Franklin Gothic Medium</vt:lpstr>
      <vt:lpstr>Wingdings</vt:lpstr>
      <vt:lpstr>Angles</vt:lpstr>
      <vt:lpstr>مركز التّربية الدّينيّة </vt:lpstr>
      <vt:lpstr>PowerPoint Presentation</vt:lpstr>
      <vt:lpstr>مُتَطلِّباتُه</vt:lpstr>
      <vt:lpstr>PowerPoint Presentation</vt:lpstr>
      <vt:lpstr>* مُنَشِّطٌ مُتمكّن روحيّاً،  كفوءٌ وناشِطٌ يدرسُ الموضوع، يتَمعَّنُ بهِ، يُصلّيه ويُحضِّرُ لِقاءاتِه جيّداً </vt:lpstr>
      <vt:lpstr>ملحق المنشِّط</vt:lpstr>
      <vt:lpstr>المراجع والوسائل التّربويّة المرافقة  له   أي </vt:lpstr>
      <vt:lpstr>PowerPoint Presentation</vt:lpstr>
      <vt:lpstr>لائحة  بالافلام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Haddad</dc:creator>
  <cp:lastModifiedBy>Michel Haddad</cp:lastModifiedBy>
  <cp:revision>88</cp:revision>
  <dcterms:created xsi:type="dcterms:W3CDTF">2006-08-16T00:00:00Z</dcterms:created>
  <dcterms:modified xsi:type="dcterms:W3CDTF">2025-03-08T19:23:32Z</dcterms:modified>
</cp:coreProperties>
</file>