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3491C-A7A4-4968-82C4-91916FA13594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0A11-5AFE-4840-8DD2-61C657B9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9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7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2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4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15/04/2022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95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7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1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8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3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55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99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3.jpe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5.jpe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7.jpeg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2536" y="4437112"/>
            <a:ext cx="9433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تَرائي يَسوع</a:t>
            </a:r>
            <a:endParaRPr lang="ar-LB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rtl="1"/>
            <a:r>
              <a:rPr lang="ar-LB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بعد القيامة</a:t>
            </a:r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1632" y="0"/>
            <a:ext cx="3312368" cy="1700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rgbClr val="1D3641">
                    <a:lumMod val="90000"/>
                    <a:lumOff val="10000"/>
                  </a:srgbClr>
                </a:solidFill>
                <a:latin typeface="Adobe Arabic" pitchFamily="18" charset="-78"/>
                <a:cs typeface="Adobe Arabic" pitchFamily="18" charset="-78"/>
              </a:rPr>
              <a:t>مركز التّربيّة الدّينيّة</a:t>
            </a:r>
          </a:p>
          <a:p>
            <a:pPr algn="ctr"/>
            <a:r>
              <a:rPr lang="ar-LB" sz="3600" b="1" dirty="0">
                <a:solidFill>
                  <a:srgbClr val="1D3641">
                    <a:lumMod val="90000"/>
                    <a:lumOff val="10000"/>
                  </a:srgbClr>
                </a:solidFill>
                <a:latin typeface="Adobe Arabic" pitchFamily="18" charset="-78"/>
                <a:cs typeface="Adobe Arabic" pitchFamily="18" charset="-78"/>
              </a:rPr>
              <a:t> رُهبانيّة القلبين الأقدَسين</a:t>
            </a:r>
            <a:endParaRPr lang="en-US" sz="3600" b="1" dirty="0">
              <a:solidFill>
                <a:srgbClr val="1D3641">
                  <a:lumMod val="90000"/>
                  <a:lumOff val="10000"/>
                </a:srgb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916832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88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يُقَدِّم</a:t>
            </a:r>
            <a:endParaRPr lang="en-US" sz="88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821455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5671" y="44624"/>
            <a:ext cx="9209671" cy="6858000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0787" y="27384"/>
            <a:ext cx="9209671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01166" y="213901"/>
            <a:ext cx="920967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وأسرَعْنَ و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أخ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ب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ر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نَ الرُّسُلَ بِما شاهَد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نَ لكِنَّهُم لَم يُصدِّقنَهنَّ.</a:t>
            </a:r>
            <a:r>
              <a:rPr lang="fr-FR" sz="34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sz="3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865499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2571" y="4814551"/>
            <a:ext cx="8305800" cy="414649"/>
          </a:xfrm>
        </p:spPr>
        <p:txBody>
          <a:bodyPr>
            <a:noAutofit/>
          </a:bodyPr>
          <a:lstStyle/>
          <a:p>
            <a:r>
              <a:rPr lang="ar-SA" sz="6000" dirty="0">
                <a:latin typeface="Adobe Arabic" pitchFamily="18" charset="-78"/>
                <a:cs typeface="Adobe Arabic" pitchFamily="18" charset="-78"/>
              </a:rPr>
              <a:t>يوحنّا 20، 3-10</a:t>
            </a:r>
            <a:endParaRPr lang="fr-FR" sz="6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2641757"/>
            <a:ext cx="8305800" cy="1143000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بُطُرس ويوحنّا</a:t>
            </a:r>
            <a:b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يُسرِعانِ إلى القَبر.</a:t>
            </a:r>
            <a:endParaRPr lang="fr-FR" sz="4800" dirty="0">
              <a:solidFill>
                <a:schemeClr val="tx2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9992" cy="3916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959559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894"/>
            <a:ext cx="9144000" cy="6843106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6505"/>
            <a:ext cx="9144000" cy="523220"/>
          </a:xfrm>
          <a:prstGeom prst="rect">
            <a:avLst/>
          </a:prstGeom>
          <a:solidFill>
            <a:srgbClr val="FFB3D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فخرَجَ بُطرسُ ويوحنّا  وذهَبا إلى القبرِ يُسرِعانِ السَّيرَ معاً.</a:t>
            </a:r>
            <a:r>
              <a:rPr lang="fr-FR" sz="3400" b="1" dirty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sz="3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18657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331" y="153887"/>
            <a:ext cx="8869338" cy="523220"/>
          </a:xfrm>
          <a:prstGeom prst="rect">
            <a:avLst/>
          </a:prstGeom>
          <a:solidFill>
            <a:srgbClr val="FFB3D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وَصلَ يوحنّا أوَّلاً وانحنى فأبصرَ اللَّفائِفَ مَمدودةً 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لكِنَّهُ لَم يَدخُل</a:t>
            </a:r>
            <a:r>
              <a:rPr lang="ar-SA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r>
              <a:rPr lang="fr-FR" sz="3400" b="1" dirty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sz="3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36712"/>
            <a:ext cx="9144000" cy="6374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657108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29" y="16314"/>
            <a:ext cx="9144000" cy="550091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496" y="5027985"/>
            <a:ext cx="9144000" cy="1569660"/>
          </a:xfrm>
          <a:prstGeom prst="rect">
            <a:avLst/>
          </a:prstGeom>
          <a:solidFill>
            <a:srgbClr val="FFB3D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ثُمَّ وصلَ سِمعانُ بُطرُس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وكانَ يتبعُهُ، فد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خلَ القبرَ فأبصرَ اللَّفائِفَ مَمدودةً والمنديلَ الّذي كانَ حولَ رأسِ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يسوع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غيرَ مَمدودٍ... 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حينَئِذٍ دخَلَ يوحنّا بدورِهِ فر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ى وآمنَ.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360234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647" y="28509"/>
            <a:ext cx="9225612" cy="6858000"/>
          </a:xfrm>
          <a:prstGeom prst="rect">
            <a:avLst/>
          </a:prstGeom>
        </p:spPr>
      </p:pic>
      <p:pic>
        <p:nvPicPr>
          <p:cNvPr id="6" name="Image 5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28509"/>
            <a:ext cx="9225612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6512" y="189221"/>
            <a:ext cx="9144000" cy="1046440"/>
          </a:xfrm>
          <a:prstGeom prst="rect">
            <a:avLst/>
          </a:prstGeom>
          <a:solidFill>
            <a:srgbClr val="FFB3D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ذَلِكَ بأنَّهُما لَم يكونا قَد فَهِما ما وَردَ في الكِتابِ 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مِن أَنَّهُ يَجِبُ أن يقومَ مِن بينِ الأمَوات.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701464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08520" y="49560"/>
            <a:ext cx="9289032" cy="523220"/>
          </a:xfrm>
          <a:prstGeom prst="rect">
            <a:avLst/>
          </a:prstGeom>
          <a:solidFill>
            <a:srgbClr val="FFB3D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عِندما عَلِمَ عُظَماءُ الكهنَةِ بذَلِك،أعطَوا الجنودَ مالاً كثيراً وقالوا لَهُم: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20688"/>
            <a:ext cx="9144000" cy="6208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1840" y="4184136"/>
            <a:ext cx="4464496" cy="2592288"/>
          </a:xfrm>
          <a:prstGeom prst="wedgeRectCallout">
            <a:avLst>
              <a:gd name="adj1" fmla="val -91832"/>
              <a:gd name="adj2" fmla="val -781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"قولوا إنَّ تلاميذَهُ جاؤوا ليلاً فَسرقوهُ ونحنُ نائِمون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وإذا بلَغَ الخبَرُ إلى الحاكِم، أرضيناهُ ود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ع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نا الأذى عنكُم".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336048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-1476672" y="4293096"/>
            <a:ext cx="9937104" cy="1584176"/>
          </a:xfrm>
        </p:spPr>
        <p:txBody>
          <a:bodyPr>
            <a:normAutofit fontScale="47500" lnSpcReduction="20000"/>
          </a:bodyPr>
          <a:lstStyle/>
          <a:p>
            <a:pPr algn="r" rtl="1"/>
            <a:endParaRPr lang="ar-LB" sz="9300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ar-SA" sz="9300" dirty="0">
                <a:latin typeface="Adobe Arabic" pitchFamily="18" charset="-78"/>
                <a:cs typeface="Adobe Arabic" pitchFamily="18" charset="-78"/>
              </a:rPr>
              <a:t> إنجيل مرقس</a:t>
            </a:r>
            <a:r>
              <a:rPr lang="en-US" sz="9300" dirty="0">
                <a:latin typeface="Adobe Arabic" pitchFamily="18" charset="-78"/>
                <a:cs typeface="Adobe Arabic" pitchFamily="18" charset="-78"/>
              </a:rPr>
              <a:t> 16 </a:t>
            </a:r>
            <a:r>
              <a:rPr lang="ar-SA" sz="9300" dirty="0">
                <a:latin typeface="Adobe Arabic" pitchFamily="18" charset="-78"/>
                <a:cs typeface="Adobe Arabic" pitchFamily="18" charset="-78"/>
              </a:rPr>
              <a:t>، 1-8 ومتّى 28، 1-11</a:t>
            </a:r>
            <a:endParaRPr lang="en-US" sz="9300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en-US" dirty="0">
                <a:latin typeface="Adobe Arabic" pitchFamily="18" charset="-78"/>
                <a:cs typeface="Adobe Arabic" pitchFamily="18" charset="-78"/>
              </a:rPr>
              <a:t>       </a:t>
            </a:r>
            <a:endParaRPr lang="fr-FR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2132856"/>
            <a:ext cx="8305800" cy="1143000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تَرائي يَسوعَ</a:t>
            </a:r>
            <a:b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للِّنسوَة</a:t>
            </a:r>
            <a:endParaRPr lang="fr-FR" sz="48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7" y="0"/>
            <a:ext cx="5290084" cy="37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04908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7146032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2" y="1124744"/>
            <a:ext cx="9175691" cy="604867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8003"/>
            <a:ext cx="9142098" cy="123110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ولَمَّا انقَضَى السَّبتُ، اشتَرَت مَريمُ المِجدَلِيَّة ومَريمُ أُمُّ يَعقوبَ وسالومَة طِيباً لِيَأتينَ فيُطَيِّبنَ جسدَ يسوع.</a:t>
            </a:r>
            <a:r>
              <a:rPr lang="fr-FR" sz="4000" b="1" dirty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194030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004" y="27384"/>
            <a:ext cx="9144000" cy="6858000"/>
          </a:xfrm>
          <a:prstGeom prst="rect">
            <a:avLst/>
          </a:prstGeom>
        </p:spPr>
      </p:pic>
      <p:pic>
        <p:nvPicPr>
          <p:cNvPr id="6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96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248" y="-21384"/>
            <a:ext cx="4789040" cy="67710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وكُنَّ يَقُلنَ بَعضُهُنَّ لِبَعض:</a:t>
            </a:r>
            <a:r>
              <a:rPr lang="fr-FR" sz="4400" b="1" dirty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5229200"/>
            <a:ext cx="4104456" cy="1512168"/>
          </a:xfrm>
          <a:prstGeom prst="wedgeRectCallout">
            <a:avLst>
              <a:gd name="adj1" fmla="val 39721"/>
              <a:gd name="adj2" fmla="val -159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مَن يُدَحرِجُ لنا الحَجَرَ عَن بابِ القَبْر؟</a:t>
            </a:r>
            <a:endParaRPr lang="fr-FR" sz="3400" b="1" dirty="0">
              <a:solidFill>
                <a:srgbClr val="1D364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913834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5444" y="0"/>
            <a:ext cx="9144000" cy="6966856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9144000" cy="696685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9024" y="701988"/>
            <a:ext cx="878497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61583"/>
            <a:ext cx="914400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فنَظَرْنَ فَرأَيْنَ أَنَّ الحَجَرَ قَد دُحرِجَ، وكانَ كبيراً جِدّاً</a:t>
            </a:r>
            <a:r>
              <a:rPr lang="ar-LB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r>
              <a:rPr lang="en-US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fr-FR" sz="3400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08412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414" y="-23567"/>
            <a:ext cx="9148414" cy="6881567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248" y="-44491"/>
            <a:ext cx="9148414" cy="688156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29980"/>
            <a:ext cx="878497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75620"/>
            <a:ext cx="3168352" cy="908720"/>
          </a:xfrm>
          <a:prstGeom prst="wedgeRectCallout">
            <a:avLst>
              <a:gd name="adj1" fmla="val -48114"/>
              <a:gd name="adj2" fmla="val 24495"/>
            </a:avLst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b="1" dirty="0">
                <a:solidFill>
                  <a:srgbClr val="1D3641"/>
                </a:solidFill>
                <a:latin typeface="Adobe Arabic" pitchFamily="18" charset="-78"/>
                <a:cs typeface="Adobe Arabic" pitchFamily="18" charset="-78"/>
              </a:rPr>
              <a:t>ولمّا دَخَلْنَ القبر</a:t>
            </a:r>
            <a:endParaRPr lang="fr-FR" sz="3400" b="1" dirty="0">
              <a:solidFill>
                <a:srgbClr val="1D364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53610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13" y="-27384"/>
            <a:ext cx="9304556" cy="6951680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12" y="-27385"/>
            <a:ext cx="9304557" cy="6951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9712" y="4005064"/>
            <a:ext cx="4032448" cy="2592288"/>
          </a:xfrm>
          <a:prstGeom prst="wedgeRectCallout">
            <a:avLst>
              <a:gd name="adj1" fmla="val 62690"/>
              <a:gd name="adj2" fmla="val -9972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"لا تَرتَعِبنَ ! أَنتُنَّ تَطلُبْنَ يسوعَ النَّاصريَّ المَصْلوب. إِنَّه قامَ وليسَ هَهُنا، وهَذا هوَ المَكانُ الَّذي كانوا قد وضَعوه فيه".</a:t>
            </a:r>
            <a:r>
              <a:rPr lang="ar-SA" sz="3400" b="1" baseline="30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r-FR" sz="3400" dirty="0">
                <a:solidFill>
                  <a:prstClr val="white"/>
                </a:solidFill>
              </a:rPr>
              <a:t> </a:t>
            </a:r>
            <a:endParaRPr lang="fr-FR" sz="3400" b="1" dirty="0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012" y="164540"/>
            <a:ext cx="9116988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أَبصَرْنَ شَابّاً جَالِساً عنِ اليَمينِ عَلَيه حُلَّةٌ بَيضاء فَارتَعَبنَ</a:t>
            </a:r>
            <a:r>
              <a:rPr lang="ar-LB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فقالَ لَهُنَّ: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118276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20" y="0"/>
            <a:ext cx="9252520" cy="6908548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8990" y="783922"/>
            <a:ext cx="9252520" cy="621585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08520" y="121568"/>
            <a:ext cx="9284568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ولما خَرجْنَ من القَبرِ إذا يسوع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ق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د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جاءَ لِلِقائِهنَّ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فقالَ لهنَّ: </a:t>
            </a:r>
            <a:r>
              <a:rPr lang="fr-FR" sz="3400" b="1" dirty="0">
                <a:solidFill>
                  <a:srgbClr val="000000"/>
                </a:solidFill>
                <a:latin typeface="Adobe Arabic" pitchFamily="18" charset="-78"/>
                <a:cs typeface="Adobe Arabic" pitchFamily="18" charset="-78"/>
              </a:rPr>
              <a:t> </a:t>
            </a:r>
            <a:endParaRPr lang="fr-FR" sz="3400" b="1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4581128"/>
            <a:ext cx="5760640" cy="2304256"/>
          </a:xfrm>
          <a:prstGeom prst="wedgeRectCallout">
            <a:avLst>
              <a:gd name="adj1" fmla="val -34577"/>
              <a:gd name="adj2" fmla="val -1180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« </a:t>
            </a:r>
            <a:r>
              <a:rPr lang="fr-FR" sz="34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السَّلامُ علَيكُنَّ! لا تَخفنَ! إِذْهَبنَ فبَلِّغنَ إِخوَتي أَن يَمضوا إِلى الجَليل، فهُناكَ يَرَونَني."</a:t>
            </a:r>
            <a:endParaRPr lang="fr-FR" sz="3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447347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1.JPG"/>
          <p:cNvPicPr>
            <a:picLocks noChangeAspect="1"/>
          </p:cNvPicPr>
          <p:nvPr/>
        </p:nvPicPr>
        <p:blipFill>
          <a:blip r:embed="rId4" cstate="email"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158" y="0"/>
            <a:ext cx="9204158" cy="6858000"/>
          </a:xfrm>
          <a:prstGeom prst="rect">
            <a:avLst/>
          </a:prstGeom>
        </p:spPr>
      </p:pic>
      <p:pic>
        <p:nvPicPr>
          <p:cNvPr id="4" name="Image 3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158" y="1412776"/>
            <a:ext cx="9204158" cy="544522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80528" y="260068"/>
            <a:ext cx="9324528" cy="104644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فتَركَنَ القَبرَ مُسرِعَاتٍ وهُنَّ في خوفٍ وفَرحٍ عَظيم، وبادَرنَ 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إِلى التَّلاميذِ حامِلاتٍ البُشْرى</a:t>
            </a:r>
            <a:r>
              <a:rPr lang="ar-SA" sz="34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60530" y="4553744"/>
            <a:ext cx="3888432" cy="2304256"/>
          </a:xfrm>
          <a:prstGeom prst="wedgeRectCallout">
            <a:avLst>
              <a:gd name="adj1" fmla="val 71306"/>
              <a:gd name="adj2" fmla="val -85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لقَد قالَ لنا: َإذهَبنَ وقُلنَ لِلتَّلاميذِ ولِبُطرس: إِنَّه يَتَقَدَّمُكم إِلى الجَليل، وهُناكَ تَرَونَه كَما قالَ لكُم.</a:t>
            </a:r>
            <a:r>
              <a:rPr lang="ar-SA" sz="3400" baseline="30000" dirty="0">
                <a:solidFill>
                  <a:prstClr val="white"/>
                </a:solidFill>
              </a:rPr>
              <a:t> </a:t>
            </a:r>
            <a:r>
              <a:rPr lang="fr-FR" sz="3400" dirty="0">
                <a:solidFill>
                  <a:prstClr val="white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601293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340</Words>
  <Application>Microsoft Office PowerPoint</Application>
  <PresentationFormat>On-screen Show (4:3)</PresentationFormat>
  <Paragraphs>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Arabic</vt:lpstr>
      <vt:lpstr>Arial</vt:lpstr>
      <vt:lpstr>Calibri</vt:lpstr>
      <vt:lpstr>Constantia</vt:lpstr>
      <vt:lpstr>Tahoma</vt:lpstr>
      <vt:lpstr>Tw Cen MT</vt:lpstr>
      <vt:lpstr>Thatch</vt:lpstr>
      <vt:lpstr>PowerPoint Presentation</vt:lpstr>
      <vt:lpstr>تَرائي يَسوعَ  للِّنسوَة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بُطُرس ويوحنّا  يُسرِعانِ إلى القَبر.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ترائي يسوع للنسوة</dc:title>
  <dc:creator>Michel Haddad</dc:creator>
  <cp:lastModifiedBy>Michel Haddad (Prof)</cp:lastModifiedBy>
  <cp:revision>3</cp:revision>
  <dcterms:created xsi:type="dcterms:W3CDTF">2021-04-13T09:02:23Z</dcterms:created>
  <dcterms:modified xsi:type="dcterms:W3CDTF">2022-04-15T06:52:37Z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8F047573-B91C-47D4-8B44-0BD582B5D952</vt:lpwstr>
  </property>
  <property fmtid="{D5CDD505-2E9C-101B-9397-08002B2CF9AE}" pid="3" name="ArticulatePath">
    <vt:lpwstr>apparition-jesus-femmes</vt:lpwstr>
  </property>
</Properties>
</file>