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1A5F3-67E7-4250-9750-F288831E33D0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F9417-09FE-4A1E-A7C9-58F8C36AF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7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3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6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4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1D3641"/>
                </a:solidFill>
              </a:rPr>
              <a:pPr/>
              <a:t>22/04/2021</a:t>
            </a:fld>
            <a:endParaRPr lang="fr-FR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1D3641"/>
                </a:solidFill>
              </a:rPr>
              <a:pPr/>
              <a:t>‹#›</a:t>
            </a:fld>
            <a:endParaRPr lang="fr-FR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54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5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3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0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6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88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1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72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9.jpeg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1.jpe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5.jpe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7.jpe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-540568" y="4653136"/>
            <a:ext cx="8712968" cy="1368152"/>
          </a:xfrm>
        </p:spPr>
        <p:txBody>
          <a:bodyPr>
            <a:normAutofit/>
          </a:bodyPr>
          <a:lstStyle/>
          <a:p>
            <a:pPr algn="r" rtl="1"/>
            <a:r>
              <a:rPr lang="ar-SA" sz="3600" dirty="0">
                <a:latin typeface="Adobe Arabic" pitchFamily="18" charset="-78"/>
                <a:cs typeface="Adobe Arabic" pitchFamily="18" charset="-78"/>
              </a:rPr>
              <a:t>إنجيلِ يوحنّا 20، 11-18</a:t>
            </a:r>
            <a:endParaRPr lang="fr-FR" sz="3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18928" y="2177877"/>
            <a:ext cx="8305800" cy="1143000"/>
          </a:xfrm>
        </p:spPr>
        <p:txBody>
          <a:bodyPr>
            <a:noAutofit/>
          </a:bodyPr>
          <a:lstStyle/>
          <a:p>
            <a:pPr algn="ctr" rtl="1"/>
            <a:r>
              <a:rPr lang="ar-SA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تَرائي يَسوع</a:t>
            </a:r>
            <a:br>
              <a:rPr lang="ar-LB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ar-SA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لِمَريم المجدَليَّة</a:t>
            </a:r>
            <a:endParaRPr lang="fr-FR" sz="4800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5" name="Image 3" descr="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3486" y="116632"/>
            <a:ext cx="4957751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6278783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5973" y="0"/>
            <a:ext cx="9215438" cy="6858000"/>
          </a:xfrm>
          <a:prstGeom prst="rect">
            <a:avLst/>
          </a:prstGeom>
        </p:spPr>
      </p:pic>
      <p:pic>
        <p:nvPicPr>
          <p:cNvPr id="4" name="Image 3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1438" y="0"/>
            <a:ext cx="9215438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243806"/>
            <a:ext cx="89289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 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600" dirty="0">
                <a:solidFill>
                  <a:srgbClr val="000000"/>
                </a:solidFill>
                <a:latin typeface="Constantia" pitchFamily="18" charset="0"/>
                <a:cs typeface="Arial" pitchFamily="34" charset="0"/>
              </a:rPr>
              <a:t> </a:t>
            </a:r>
            <a:endParaRPr lang="fr-F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1800" y="6069378"/>
            <a:ext cx="4158344" cy="742392"/>
          </a:xfrm>
          <a:prstGeom prst="wedgeRectCallout">
            <a:avLst>
              <a:gd name="adj1" fmla="val -3529"/>
              <a:gd name="adj2" fmla="val -20016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fr-FR" b="1" dirty="0">
                <a:solidFill>
                  <a:srgbClr val="1D3641"/>
                </a:solidFill>
              </a:rPr>
            </a:br>
            <a:r>
              <a:rPr lang="fr-FR" b="1" dirty="0">
                <a:solidFill>
                  <a:srgbClr val="1D3641"/>
                </a:solidFill>
              </a:rPr>
              <a:t> </a:t>
            </a:r>
            <a:br>
              <a:rPr lang="fr-FR" b="1" dirty="0">
                <a:solidFill>
                  <a:srgbClr val="1D3641"/>
                </a:solidFill>
              </a:rPr>
            </a:br>
            <a:br>
              <a:rPr lang="fr-FR" b="1" dirty="0">
                <a:solidFill>
                  <a:srgbClr val="1D3641"/>
                </a:solidFill>
              </a:rPr>
            </a:br>
            <a:r>
              <a:rPr lang="fr-FR" b="1" dirty="0">
                <a:solidFill>
                  <a:srgbClr val="1D3641"/>
                </a:solidFill>
              </a:rPr>
              <a:t> </a:t>
            </a:r>
            <a:r>
              <a:rPr lang="ar-SA" sz="4400" b="1" dirty="0">
                <a:solidFill>
                  <a:srgbClr val="1D3641"/>
                </a:solidFill>
                <a:latin typeface="Adobe Arabic" pitchFamily="18" charset="-78"/>
                <a:cs typeface="Adobe Arabic" pitchFamily="18" charset="-78"/>
              </a:rPr>
              <a:t>لَقد رأيتُ الرَّبّ </a:t>
            </a:r>
            <a:r>
              <a:rPr lang="ar-LB" sz="4400" b="1" dirty="0">
                <a:solidFill>
                  <a:srgbClr val="1D3641"/>
                </a:solidFill>
                <a:latin typeface="Adobe Arabic" pitchFamily="18" charset="-78"/>
                <a:cs typeface="Adobe Arabic" pitchFamily="18" charset="-78"/>
              </a:rPr>
              <a:t>...</a:t>
            </a:r>
            <a:endParaRPr lang="fr-FR" sz="2400" b="1" dirty="0">
              <a:solidFill>
                <a:srgbClr val="1D3641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/>
            <a:endParaRPr lang="fr-FR" sz="2400" dirty="0">
              <a:solidFill>
                <a:prstClr val="white"/>
              </a:solidFill>
            </a:endParaRPr>
          </a:p>
          <a:p>
            <a:pPr algn="ctr"/>
            <a:endParaRPr lang="fr-FR" b="1" dirty="0">
              <a:solidFill>
                <a:prstClr val="white"/>
              </a:solidFill>
            </a:endParaRPr>
          </a:p>
          <a:p>
            <a:r>
              <a:rPr lang="fr-FR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71438" y="246221"/>
            <a:ext cx="9251950" cy="984885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فَجاءَت مريمُ المِجدَليَّة وأخبَرت التَّلاميذَ بأنَّها قَد رأتِ الرَّبّ</a:t>
            </a:r>
            <a:endParaRPr lang="fr-FR" sz="32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وبأنَّهُ قالَ لَها ذاكَ الكَلام</a:t>
            </a:r>
            <a:r>
              <a:rPr lang="en-US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. </a:t>
            </a:r>
            <a:endParaRPr lang="fr-FR" sz="32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155387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.JPG"/>
          <p:cNvPicPr>
            <a:picLocks noChangeAspect="1"/>
          </p:cNvPicPr>
          <p:nvPr/>
        </p:nvPicPr>
        <p:blipFill>
          <a:blip r:embed="rId4" cstate="email">
            <a:lum bright="-4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5756"/>
            <a:ext cx="9144000" cy="691375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1569"/>
            <a:ext cx="9180512" cy="492443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كانَت مَريمُ</a:t>
            </a:r>
            <a:r>
              <a:rPr lang="ar-LB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واقِفَةً عِندَ القَبرِ</a:t>
            </a:r>
            <a:r>
              <a:rPr lang="ar-LB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حزينةً جدًّا</a:t>
            </a:r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.</a:t>
            </a:r>
            <a:r>
              <a:rPr lang="ar-LB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فانحَنَت</a:t>
            </a:r>
            <a:r>
              <a:rPr lang="ar-LB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نحوَ</a:t>
            </a:r>
            <a:r>
              <a:rPr lang="ar-LB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ه </a:t>
            </a:r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وهيَ تَبكي. </a:t>
            </a:r>
            <a:r>
              <a:rPr lang="fr-FR" sz="3200" b="1" dirty="0">
                <a:solidFill>
                  <a:srgbClr val="000000"/>
                </a:solidFill>
                <a:latin typeface="Adobe Arabic" pitchFamily="18" charset="-78"/>
                <a:cs typeface="Adobe Arabic" pitchFamily="18" charset="-78"/>
              </a:rPr>
              <a:t> </a:t>
            </a:r>
            <a:endParaRPr lang="fr-FR" sz="3200" b="1" dirty="0">
              <a:solidFill>
                <a:prstClr val="white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7" name="Image 6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12" y="734592"/>
            <a:ext cx="9144000" cy="6150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1801839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2" y="0"/>
            <a:ext cx="9144000" cy="685799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698" y="160764"/>
            <a:ext cx="9144000" cy="984885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فَرأتْ ملاكَين في ثيابٍ بيضٍ جالِسَينَ حَيثُ وُضِعَ ج</a:t>
            </a:r>
            <a:r>
              <a:rPr lang="ar-LB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ُ</a:t>
            </a:r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ثمانُ يَسوع، </a:t>
            </a:r>
            <a:endParaRPr lang="ar-LB" sz="32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أحدُهُما عِندَ الرَّأس، والآخَر عِندَ القَدمَين فقالا لَها:</a:t>
            </a:r>
            <a:endParaRPr lang="fr-FR" sz="32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7" name="Image 5" descr="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1224136"/>
            <a:ext cx="9144000" cy="5661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98550" y="5425752"/>
            <a:ext cx="2232248" cy="1368152"/>
          </a:xfrm>
          <a:prstGeom prst="wedgeRectCallout">
            <a:avLst>
              <a:gd name="adj1" fmla="val -12262"/>
              <a:gd name="adj2" fmla="val -12368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1D3641"/>
                </a:solidFill>
                <a:latin typeface="Adobe Arabic" pitchFamily="18" charset="-78"/>
                <a:cs typeface="Adobe Arabic" pitchFamily="18" charset="-78"/>
              </a:rPr>
              <a:t>"لِماذا تَبكينَ أيَّتُها المَرأة؟"</a:t>
            </a:r>
            <a:endParaRPr lang="fr-FR" sz="3200" b="1" dirty="0">
              <a:solidFill>
                <a:srgbClr val="1D364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281923"/>
      </p:ext>
    </p:extLst>
  </p:cSld>
  <p:clrMapOvr>
    <a:masterClrMapping/>
  </p:clrMapOvr>
  <p:transition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4300" y="0"/>
            <a:ext cx="9258300" cy="7311879"/>
          </a:xfrm>
          <a:prstGeom prst="rect">
            <a:avLst/>
          </a:prstGeom>
        </p:spPr>
      </p:pic>
      <p:pic>
        <p:nvPicPr>
          <p:cNvPr id="4" name="Image 3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4300" y="0"/>
            <a:ext cx="9258300" cy="731187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76256" y="144215"/>
            <a:ext cx="2232248" cy="553998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فأجابَتهُما:</a:t>
            </a:r>
            <a:r>
              <a:rPr lang="fr-FR" sz="3600" dirty="0">
                <a:solidFill>
                  <a:srgbClr val="000000"/>
                </a:solidFill>
                <a:latin typeface="Constantia" pitchFamily="18" charset="0"/>
                <a:cs typeface="Arial" pitchFamily="34" charset="0"/>
              </a:rPr>
              <a:t> </a:t>
            </a:r>
            <a:endParaRPr lang="fr-FR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6512" y="1772816"/>
            <a:ext cx="3384376" cy="1660666"/>
          </a:xfrm>
          <a:prstGeom prst="wedgeRectCallout">
            <a:avLst>
              <a:gd name="adj1" fmla="val 83102"/>
              <a:gd name="adj2" fmla="val 23532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rgbClr val="1D3641"/>
                </a:solidFill>
                <a:latin typeface="Adobe Arabic" pitchFamily="18" charset="-78"/>
                <a:cs typeface="Adobe Arabic" pitchFamily="18" charset="-78"/>
              </a:rPr>
              <a:t>"</a:t>
            </a:r>
            <a:r>
              <a:rPr lang="ar-SA" sz="3200" b="1" dirty="0">
                <a:solidFill>
                  <a:srgbClr val="1D3641"/>
                </a:solidFill>
                <a:latin typeface="Adobe Arabic" pitchFamily="18" charset="-78"/>
                <a:cs typeface="Adobe Arabic" pitchFamily="18" charset="-78"/>
              </a:rPr>
              <a:t>لأنَّهُم أخذوا ربّي  ولا أدري أينَ وضعوه</a:t>
            </a:r>
            <a:r>
              <a:rPr lang="ar-SA" sz="3200" dirty="0">
                <a:solidFill>
                  <a:srgbClr val="1D3641"/>
                </a:solidFill>
                <a:latin typeface="Adobe Arabic" pitchFamily="18" charset="-78"/>
                <a:cs typeface="Adobe Arabic" pitchFamily="18" charset="-78"/>
              </a:rPr>
              <a:t>."</a:t>
            </a:r>
            <a:endParaRPr lang="fr-FR" sz="3200" dirty="0">
              <a:solidFill>
                <a:srgbClr val="1D364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990472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9471" y="0"/>
            <a:ext cx="9252520" cy="6858000"/>
          </a:xfrm>
          <a:prstGeom prst="rect">
            <a:avLst/>
          </a:prstGeom>
        </p:spPr>
      </p:pic>
      <p:pic>
        <p:nvPicPr>
          <p:cNvPr id="4" name="Image 3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3" y="0"/>
            <a:ext cx="9252517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316" y="61555"/>
            <a:ext cx="9061684" cy="553998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ثُمَّ التَفتَت إلى الوَراء، فَرأتْ يسوعَ واقِفاً، ولَم تَعلَم أنَّهُ يَسوع </a:t>
            </a:r>
            <a:r>
              <a:rPr lang="fr-FR" sz="3600" dirty="0">
                <a:solidFill>
                  <a:srgbClr val="000000"/>
                </a:solidFill>
                <a:latin typeface="Adobe Arabic" pitchFamily="18" charset="-78"/>
                <a:cs typeface="Adobe Arabic" pitchFamily="18" charset="-78"/>
              </a:rPr>
              <a:t> </a:t>
            </a:r>
            <a:endParaRPr lang="fr-FR" sz="3600" dirty="0">
              <a:solidFill>
                <a:prstClr val="white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808" y="1068996"/>
            <a:ext cx="2559042" cy="1800200"/>
          </a:xfrm>
          <a:prstGeom prst="wedgeRectCallout">
            <a:avLst>
              <a:gd name="adj1" fmla="val 83028"/>
              <a:gd name="adj2" fmla="val 289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prstClr val="black"/>
                </a:solidFill>
              </a:rPr>
              <a:t>  </a:t>
            </a:r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لِماذا تَبكينَ أيَّتُها المَرأة، وعمَّن تبحَثين؟</a:t>
            </a:r>
            <a:endParaRPr lang="fr-FR" sz="32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956376" y="2225189"/>
            <a:ext cx="1296144" cy="492443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LB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فسألَها:</a:t>
            </a:r>
            <a:endParaRPr lang="fr-FR" sz="3200" dirty="0">
              <a:solidFill>
                <a:prstClr val="white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2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2000">
        <p:fade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36512" y="1"/>
            <a:ext cx="9324528" cy="6885384"/>
          </a:xfrm>
          <a:prstGeom prst="rect">
            <a:avLst/>
          </a:prstGeom>
        </p:spPr>
      </p:pic>
      <p:pic>
        <p:nvPicPr>
          <p:cNvPr id="4" name="Image 3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36512" y="1"/>
            <a:ext cx="9324528" cy="6885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63888" y="5445224"/>
            <a:ext cx="5328592" cy="1340768"/>
          </a:xfrm>
          <a:prstGeom prst="wedgeRectCallout">
            <a:avLst>
              <a:gd name="adj1" fmla="val -47383"/>
              <a:gd name="adj2" fmla="val -100004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1D3641"/>
                </a:solidFill>
                <a:latin typeface="Adobe Arabic" pitchFamily="18" charset="-78"/>
                <a:cs typeface="Adobe Arabic" pitchFamily="18" charset="-78"/>
              </a:rPr>
              <a:t>إذا كُنتَ أنتَ قد ذَهَب</a:t>
            </a:r>
            <a:r>
              <a:rPr lang="ar-LB" sz="3200" b="1" dirty="0">
                <a:solidFill>
                  <a:srgbClr val="1D3641"/>
                </a:solidFill>
                <a:latin typeface="Adobe Arabic" pitchFamily="18" charset="-78"/>
                <a:cs typeface="Adobe Arabic" pitchFamily="18" charset="-78"/>
              </a:rPr>
              <a:t>ْ</a:t>
            </a:r>
            <a:r>
              <a:rPr lang="ar-SA" sz="3200" b="1" dirty="0">
                <a:solidFill>
                  <a:srgbClr val="1D3641"/>
                </a:solidFill>
                <a:latin typeface="Adobe Arabic" pitchFamily="18" charset="-78"/>
                <a:cs typeface="Adobe Arabic" pitchFamily="18" charset="-78"/>
              </a:rPr>
              <a:t>تَ بهِ، فَقُلْ لي</a:t>
            </a:r>
            <a:r>
              <a:rPr lang="ar-SA" sz="3200" b="1" dirty="0">
                <a:solidFill>
                  <a:srgbClr val="1D3641"/>
                </a:solidFill>
              </a:rPr>
              <a:t> </a:t>
            </a:r>
            <a:r>
              <a:rPr lang="ar-SA" sz="3200" b="1" dirty="0">
                <a:solidFill>
                  <a:srgbClr val="1D3641"/>
                </a:solidFill>
                <a:latin typeface="Adobe Arabic" pitchFamily="18" charset="-78"/>
                <a:cs typeface="Adobe Arabic" pitchFamily="18" charset="-78"/>
              </a:rPr>
              <a:t>أينَ وضعتَهُ، وأنا آخُذُه</a:t>
            </a:r>
            <a:r>
              <a:rPr lang="ar-SA" sz="3200" dirty="0">
                <a:solidFill>
                  <a:srgbClr val="1D3641"/>
                </a:solidFill>
                <a:latin typeface="Adobe Arabic" pitchFamily="18" charset="-78"/>
                <a:cs typeface="Adobe Arabic" pitchFamily="18" charset="-78"/>
              </a:rPr>
              <a:t>."</a:t>
            </a:r>
            <a:endParaRPr lang="fr-FR" sz="3200" b="1" dirty="0">
              <a:solidFill>
                <a:srgbClr val="1D364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7147" y="179929"/>
            <a:ext cx="4603365" cy="492443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 فَظَنَّتْ أنَّهُ البُستانيّ</a:t>
            </a:r>
            <a:r>
              <a:rPr lang="ar-LB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،</a:t>
            </a:r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LB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فأجابتهُ</a:t>
            </a:r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: </a:t>
            </a:r>
            <a:r>
              <a:rPr lang="fr-FR" sz="3200" b="1" dirty="0">
                <a:solidFill>
                  <a:srgbClr val="000000"/>
                </a:solidFill>
                <a:latin typeface="Adobe Arabic" pitchFamily="18" charset="-78"/>
                <a:cs typeface="Adobe Arabic" pitchFamily="18" charset="-78"/>
              </a:rPr>
              <a:t> </a:t>
            </a:r>
            <a:endParaRPr lang="fr-FR" sz="3200" b="1" dirty="0">
              <a:solidFill>
                <a:prstClr val="white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2213421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 descr="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36004" y="-99392"/>
            <a:ext cx="9144000" cy="6957392"/>
          </a:xfrm>
          <a:prstGeom prst="rect">
            <a:avLst/>
          </a:prstGeom>
        </p:spPr>
      </p:pic>
      <p:pic>
        <p:nvPicPr>
          <p:cNvPr id="9" name="Image 8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99392"/>
            <a:ext cx="9144000" cy="69573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5856" y="2780928"/>
            <a:ext cx="2520280" cy="936104"/>
          </a:xfrm>
          <a:prstGeom prst="wedgeRectCallout">
            <a:avLst>
              <a:gd name="adj1" fmla="val 70039"/>
              <a:gd name="adj2" fmla="val -1413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"مَريَم!"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75856" y="69884"/>
            <a:ext cx="2736304" cy="492443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فقالَ لها يَسوع:</a:t>
            </a:r>
            <a:r>
              <a:rPr lang="fr-FR" sz="3200" dirty="0">
                <a:solidFill>
                  <a:srgbClr val="000000"/>
                </a:solidFill>
                <a:latin typeface="Constantia" pitchFamily="18" charset="0"/>
                <a:cs typeface="Arial" pitchFamily="34" charset="0"/>
              </a:rPr>
              <a:t> </a:t>
            </a:r>
            <a:endParaRPr lang="fr-FR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367342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42" y="-1"/>
            <a:ext cx="9144000" cy="6997959"/>
          </a:xfrm>
          <a:prstGeom prst="rect">
            <a:avLst/>
          </a:prstGeom>
        </p:spPr>
      </p:pic>
      <p:pic>
        <p:nvPicPr>
          <p:cNvPr id="4" name="Image 3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026" y="-27384"/>
            <a:ext cx="9144000" cy="699795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428471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600" dirty="0">
                <a:solidFill>
                  <a:srgbClr val="000000"/>
                </a:solidFill>
                <a:latin typeface="Constantia" pitchFamily="18" charset="0"/>
                <a:cs typeface="Arial" pitchFamily="34" charset="0"/>
              </a:rPr>
              <a:t> </a:t>
            </a:r>
            <a:endParaRPr lang="fr-F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5816" y="3519651"/>
            <a:ext cx="2180990" cy="1008112"/>
          </a:xfrm>
          <a:prstGeom prst="wedgeRectCallout">
            <a:avLst>
              <a:gd name="adj1" fmla="val 111636"/>
              <a:gd name="adj2" fmla="val -19358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600" b="1" dirty="0">
                <a:solidFill>
                  <a:srgbClr val="1D3641"/>
                </a:solidFill>
                <a:latin typeface="Adobe Arabic" pitchFamily="18" charset="-78"/>
                <a:cs typeface="Adobe Arabic" pitchFamily="18" charset="-78"/>
              </a:rPr>
              <a:t>"رابوني!" </a:t>
            </a:r>
            <a:endParaRPr lang="ar-LB" sz="3600" b="1" dirty="0">
              <a:solidFill>
                <a:srgbClr val="1D364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55976" y="64949"/>
            <a:ext cx="4739418" cy="553998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 فالتَفتَت وقالَت لَهُ بالعِبريِّة: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5445224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LB" sz="3600" dirty="0">
                <a:solidFill>
                  <a:prstClr val="white"/>
                </a:solidFill>
                <a:latin typeface="Adobe Arabic" pitchFamily="18" charset="-78"/>
                <a:cs typeface="Adobe Arabic" pitchFamily="18" charset="-78"/>
              </a:rPr>
              <a:t>أ</a:t>
            </a:r>
            <a:r>
              <a:rPr lang="ar-SA" sz="3600" dirty="0">
                <a:solidFill>
                  <a:prstClr val="white"/>
                </a:solidFill>
                <a:latin typeface="Adobe Arabic" pitchFamily="18" charset="-78"/>
                <a:cs typeface="Adobe Arabic" pitchFamily="18" charset="-78"/>
              </a:rPr>
              <a:t>ي: يا مُعَلِّم.</a:t>
            </a:r>
            <a:endParaRPr lang="fr-FR" sz="3600" dirty="0">
              <a:solidFill>
                <a:prstClr val="white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927136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5" descr="9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3" y="-27384"/>
            <a:ext cx="9240639" cy="6885384"/>
          </a:xfrm>
          <a:prstGeom prst="rect">
            <a:avLst/>
          </a:prstGeom>
        </p:spPr>
      </p:pic>
      <p:pic>
        <p:nvPicPr>
          <p:cNvPr id="6" name="Image 5" descr="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3" y="0"/>
            <a:ext cx="9191837" cy="68133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6512" y="5256584"/>
            <a:ext cx="9180512" cy="1556792"/>
          </a:xfrm>
          <a:prstGeom prst="wedgeRectCallout">
            <a:avLst>
              <a:gd name="adj1" fmla="val -24668"/>
              <a:gd name="adj2" fmla="val -956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"لا تُمسِكيني، إنّي لَم أصعَد بعدُ إلى أَبي، بَل إذهَبي إلى إخوَتي، فَقولي لهُم إنّي صاعِدٌ إلى أَبي وأبيكُم، وإلَهي وإلهِكُم."</a:t>
            </a:r>
            <a:endParaRPr lang="fr-FR" sz="32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24128" y="169277"/>
            <a:ext cx="3275856" cy="492443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 فَقالَ لَها يَسوع:</a:t>
            </a:r>
            <a:endParaRPr lang="fr-FR" sz="32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035681"/>
      </p:ext>
    </p:extLst>
  </p:cSld>
  <p:clrMapOvr>
    <a:masterClrMapping/>
  </p:clrMapOvr>
  <p:transition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210</Words>
  <Application>Microsoft Office PowerPoint</Application>
  <PresentationFormat>On-screen Show (4:3)</PresentationFormat>
  <Paragraphs>43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Adobe Arabic</vt:lpstr>
      <vt:lpstr>Arial</vt:lpstr>
      <vt:lpstr>Calibri</vt:lpstr>
      <vt:lpstr>Constantia</vt:lpstr>
      <vt:lpstr>Tw Cen MT</vt:lpstr>
      <vt:lpstr>Thatch</vt:lpstr>
      <vt:lpstr>تَرائي يَسوع  لِمَريم المجدَليَّة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تَرائي يَسوع  لِمَريم المجدَليَّة</dc:title>
  <dc:creator>Michel Haddad</dc:creator>
  <cp:lastModifiedBy>Michel Haddad</cp:lastModifiedBy>
  <cp:revision>2</cp:revision>
  <dcterms:created xsi:type="dcterms:W3CDTF">2021-04-13T08:56:17Z</dcterms:created>
  <dcterms:modified xsi:type="dcterms:W3CDTF">2021-04-22T05:53:43Z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C31C18ED-95F7-4F27-830B-BD36A6240A32</vt:lpwstr>
  </property>
  <property fmtid="{D5CDD505-2E9C-101B-9397-08002B2CF9AE}" pid="3" name="ArticulatePath">
    <vt:lpwstr>تَرائي يَسوع لمريم المجدلية</vt:lpwstr>
  </property>
</Properties>
</file>