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3151C-2D08-4A2B-8C16-6F9D6CFDECEC}" type="datetimeFigureOut">
              <a:rPr lang="en-US" smtClean="0"/>
              <a:t>22-Apr-21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D7802-4D31-4C99-998E-6273586C8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9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5C195A-E99E-4508-80AE-CFB4FF37311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1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2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3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1D3641"/>
                </a:solidFill>
              </a:rPr>
              <a:pPr/>
              <a:t>22/04/2021</a:t>
            </a:fld>
            <a:endParaRPr lang="fr-FR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1D3641"/>
                </a:solidFill>
              </a:rPr>
              <a:pPr/>
              <a:t>‹#›</a:t>
            </a:fld>
            <a:endParaRPr lang="fr-FR">
              <a:solidFill>
                <a:srgbClr val="1D364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142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3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79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85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87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C76FC2-FE71-4383-9666-B29F2C2F121E}" type="datetimeFigureOut">
              <a:rPr lang="fr-FR" smtClean="0">
                <a:solidFill>
                  <a:srgbClr val="DFE6D0"/>
                </a:solidFill>
              </a:rPr>
              <a:pPr/>
              <a:t>22/04/2021</a:t>
            </a:fld>
            <a:endParaRPr lang="fr-FR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9653C59-724B-4BF2-BB8A-4124A6AFBDBB}" type="slidenum">
              <a:rPr lang="fr-FR" smtClean="0">
                <a:solidFill>
                  <a:srgbClr val="DFE6D0"/>
                </a:solidFill>
              </a:rPr>
              <a:pPr/>
              <a:t>‹#›</a:t>
            </a:fld>
            <a:endParaRPr lang="fr-FR">
              <a:solidFill>
                <a:srgbClr val="DFE6D0"/>
              </a:solidFill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34737353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8.jpeg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0.jpeg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22.jpeg"/><Relationship Id="rId5" Type="http://schemas.microsoft.com/office/2007/relationships/hdphoto" Target="../media/hdphoto10.wdp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4.jpeg"/><Relationship Id="rId5" Type="http://schemas.microsoft.com/office/2007/relationships/hdphoto" Target="../media/hdphoto11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26.jpeg"/><Relationship Id="rId5" Type="http://schemas.microsoft.com/office/2007/relationships/hdphoto" Target="../media/hdphoto12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2.jpe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4.jpe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6.jpeg"/><Relationship Id="rId5" Type="http://schemas.microsoft.com/office/2007/relationships/hdphoto" Target="../media/hdphoto7.wdp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9592" y="4941168"/>
            <a:ext cx="7863408" cy="1296144"/>
          </a:xfrm>
        </p:spPr>
        <p:txBody>
          <a:bodyPr>
            <a:noAutofit/>
          </a:bodyPr>
          <a:lstStyle/>
          <a:p>
            <a:pPr algn="r" rtl="1"/>
            <a:r>
              <a:rPr lang="ar-SA" sz="3600" dirty="0">
                <a:latin typeface="Adobe Arabic" pitchFamily="18" charset="-78"/>
                <a:cs typeface="Adobe Arabic" pitchFamily="18" charset="-78"/>
              </a:rPr>
              <a:t>إنجيلِ يوحنّا </a:t>
            </a:r>
            <a:r>
              <a:rPr lang="en-US" sz="3600" dirty="0">
                <a:latin typeface="Adobe Arabic" pitchFamily="18" charset="-78"/>
                <a:cs typeface="Adobe Arabic" pitchFamily="18" charset="-78"/>
              </a:rPr>
              <a:t>1</a:t>
            </a:r>
            <a:r>
              <a:rPr lang="ar-SA" sz="3600" dirty="0">
                <a:latin typeface="Adobe Arabic" pitchFamily="18" charset="-78"/>
                <a:cs typeface="Adobe Arabic" pitchFamily="18" charset="-78"/>
              </a:rPr>
              <a:t>2، 1-17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3203848" y="490654"/>
            <a:ext cx="58326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4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ترائي </a:t>
            </a:r>
            <a:r>
              <a:rPr lang="ar-LB" sz="4200" b="1" dirty="0">
                <a:solidFill>
                  <a:srgbClr val="C00000"/>
                </a:solidFill>
                <a:latin typeface="Adobe Arabic" pitchFamily="18" charset="-78"/>
                <a:cs typeface="Adobe Arabic"/>
              </a:rPr>
              <a:t>يسوع</a:t>
            </a:r>
            <a:r>
              <a:rPr lang="ar-LB" sz="4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4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لِتلاميذهِ </a:t>
            </a:r>
            <a:endParaRPr lang="ar-LB" sz="42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4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على شاطِئ </a:t>
            </a:r>
            <a:endParaRPr lang="ar-LB" sz="4200" b="1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4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بُحيرَةِ</a:t>
            </a:r>
            <a:r>
              <a:rPr lang="ar-LB" sz="4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4200" b="1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طبريَّة</a:t>
            </a:r>
            <a:r>
              <a:rPr lang="ar-SA" sz="4200" dirty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endParaRPr lang="en-US" sz="4200" dirty="0">
              <a:solidFill>
                <a:srgbClr val="C0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0528" y="908720"/>
            <a:ext cx="4464496" cy="3641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5602546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7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6512" y="-27384"/>
            <a:ext cx="9144000" cy="69245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024" y="566124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pic>
        <p:nvPicPr>
          <p:cNvPr id="8" name="Image 7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36512" y="-39199"/>
            <a:ext cx="9180512" cy="69245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4" y="44624"/>
            <a:ext cx="4464496" cy="1754326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فَصَعِدَ سِمعانُ بُطرس إلى السَّفينة، وجذَبَ الشَّبكةَ إلى البَرّ، وقَد امتَلأت سَمكاً كثيراً .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0292980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5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08520" y="53570"/>
            <a:ext cx="9252520" cy="6831814"/>
          </a:xfrm>
          <a:prstGeom prst="rect">
            <a:avLst/>
          </a:prstGeom>
        </p:spPr>
      </p:pic>
      <p:pic>
        <p:nvPicPr>
          <p:cNvPr id="6" name="Image 5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08520" y="-18366"/>
            <a:ext cx="9252520" cy="68318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90772" y="5254269"/>
            <a:ext cx="9217024" cy="120032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ولَم يَجرؤ أحَدٌ مِنَ التَّلاميذِ أن يَسألهُ: مَن أنتَ؟ </a:t>
            </a:r>
            <a:endParaRPr lang="ar-LB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لعِلمِهم أنَّهُ الرَّبّ.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323528" y="3397541"/>
            <a:ext cx="2771800" cy="1363542"/>
          </a:xfrm>
          <a:prstGeom prst="wedgeRectCallout">
            <a:avLst>
              <a:gd name="adj1" fmla="val -18297"/>
              <a:gd name="adj2" fmla="val -1060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تَعالَوا إفطَروا!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4368" y="184572"/>
            <a:ext cx="1152128" cy="1754326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فَقالَ لَهُم يَسوع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7776155"/>
      </p:ext>
    </p:extLst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ل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1325"/>
            <a:ext cx="9249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ل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323" y="0"/>
            <a:ext cx="92498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5157192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22194" y="5988188"/>
            <a:ext cx="9099612" cy="64633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فَدنا يَسوعُ فأخَذَ الخُبزَ وناوَلَهُم، وفعَل مِثلَ ذلِكَ في السَّمَك</a:t>
            </a:r>
            <a:r>
              <a:rPr lang="en-US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 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895717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66083" y="35695"/>
            <a:ext cx="9324528" cy="6858000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5949280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648" y="4581128"/>
            <a:ext cx="4608512" cy="1080120"/>
          </a:xfrm>
          <a:prstGeom prst="wedgeRectCallout">
            <a:avLst>
              <a:gd name="adj1" fmla="val 40857"/>
              <a:gd name="adj2" fmla="val -19081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يا سِمعانُ بنَ يونا، أَتُحِبُّني</a:t>
            </a:r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؟</a:t>
            </a:r>
            <a:r>
              <a:rPr lang="fr-FR" sz="3600" dirty="0">
                <a:solidFill>
                  <a:prstClr val="black"/>
                </a:solidFill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-180528" y="15896"/>
            <a:ext cx="9324528" cy="64633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وبَعدَ أن فَطروا </a:t>
            </a:r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سأل 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يسوعُ سمعانَ بُطرس ثلاثَ مرَّات: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1425388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27384"/>
            <a:ext cx="9144000" cy="6870608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2608"/>
            <a:ext cx="9144000" cy="68706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528" y="580526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648" y="4077072"/>
            <a:ext cx="2880320" cy="2592288"/>
          </a:xfrm>
          <a:prstGeom prst="wedgeRectCallout">
            <a:avLst>
              <a:gd name="adj1" fmla="val 61854"/>
              <a:gd name="adj2" fmla="val -10389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نَعَم يا رَبّ، أنتَ تَعلمُ أنّي أُحبُّكَ حُبّاً شَديداً</a:t>
            </a:r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52320" y="0"/>
            <a:ext cx="1691680" cy="2308324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أجابَهُ سِمعانُ ثَلاثَ مرّات: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778287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5.JPG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243408"/>
            <a:ext cx="9151150" cy="7121690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241829"/>
            <a:ext cx="9115654" cy="71216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188640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72008" y="2496964"/>
            <a:ext cx="2483768" cy="2156172"/>
          </a:xfrm>
          <a:prstGeom prst="wedgeRectCallout">
            <a:avLst>
              <a:gd name="adj1" fmla="val 70809"/>
              <a:gd name="adj2" fmla="val -1553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8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إرعَ خِرافي.</a:t>
            </a:r>
            <a:endParaRPr lang="fr-FR" sz="38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192" y="-243408"/>
            <a:ext cx="2843808" cy="64633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لهُ يَسوع: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508880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4006" y="20424"/>
            <a:ext cx="9162510" cy="6837576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424"/>
            <a:ext cx="9144000" cy="6837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3528" y="5877272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b="1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3888" y="4221088"/>
            <a:ext cx="2692352" cy="1080120"/>
          </a:xfrm>
          <a:prstGeom prst="wedgeRectCallout">
            <a:avLst>
              <a:gd name="adj1" fmla="val 56931"/>
              <a:gd name="adj2" fmla="val -148368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لا شيْ أبداً</a:t>
            </a:r>
            <a:r>
              <a:rPr lang="fr-FR" sz="3600" b="1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3600" b="1" dirty="0">
                <a:solidFill>
                  <a:prstClr val="white"/>
                </a:solidFill>
                <a:latin typeface="Adobe Arabic" pitchFamily="18" charset="-78"/>
                <a:cs typeface="Adobe Arabic" pitchFamily="18" charset="-78"/>
              </a:rPr>
              <a:t>!</a:t>
            </a:r>
            <a:endParaRPr lang="fr-FR" sz="3600" b="1" dirty="0">
              <a:solidFill>
                <a:prstClr val="white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59832" y="-27384"/>
            <a:ext cx="6048672" cy="64633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ذهَبَ بُطرس معَ</a:t>
            </a:r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بَعضِ التلّاميذ للصّيد!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25773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83283" y="0"/>
            <a:ext cx="9303618" cy="6861068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9618" y="689500"/>
            <a:ext cx="9303618" cy="61715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544" y="5949280"/>
            <a:ext cx="8533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1288" y="4941168"/>
            <a:ext cx="3079104" cy="1772816"/>
          </a:xfrm>
          <a:prstGeom prst="wedgeRectCallout">
            <a:avLst>
              <a:gd name="adj1" fmla="val -58955"/>
              <a:gd name="adj2" fmla="val -13301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أيُّها الفِتيان، أمَعكُم شيءٌ مِنَ السَّمك؟</a:t>
            </a:r>
            <a:endParaRPr lang="fr-FR" sz="36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9618" y="-33774"/>
            <a:ext cx="9288379" cy="1200329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فَلماَّ كانَ الفجرُ، وقفَ يسوعُ على الشَّاطِئ، لكنَّ التَّلاميذ لَم يَعرِفوا أنَّهُ يَسوع</a:t>
            </a:r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، 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لهُم</a:t>
            </a:r>
            <a:r>
              <a:rPr lang="ar-SA" sz="36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: </a:t>
            </a:r>
            <a:endParaRPr lang="fr-FR" sz="3600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1195214"/>
      </p:ext>
    </p:ext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-99392"/>
            <a:ext cx="9144000" cy="6894944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9560"/>
            <a:ext cx="9144000" cy="68949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6021288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b="1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987824" y="3204029"/>
            <a:ext cx="1872208" cy="720080"/>
          </a:xfrm>
          <a:prstGeom prst="wedgeRectCallout">
            <a:avLst>
              <a:gd name="adj1" fmla="val 63348"/>
              <a:gd name="adj2" fmla="val -18140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لا!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6057" y="-64643"/>
            <a:ext cx="1835696" cy="64633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أَجابوهُ: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3488256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2740"/>
            <a:ext cx="9310224" cy="6858000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25769" y="0"/>
            <a:ext cx="931022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1880" y="6165304"/>
            <a:ext cx="8533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1730442" y="4869160"/>
            <a:ext cx="3816424" cy="1296144"/>
          </a:xfrm>
          <a:prstGeom prst="wedgeRectCallout">
            <a:avLst>
              <a:gd name="adj1" fmla="val 43036"/>
              <a:gd name="adj2" fmla="val -1167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لقوا الشَّبكةَ إلى يَمينِ السَّفينَة تَجِدوا </a:t>
            </a:r>
            <a:r>
              <a:rPr lang="fr-FR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.</a:t>
            </a:r>
            <a:endParaRPr lang="fr-FR" sz="36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2929" y="116632"/>
            <a:ext cx="2192175" cy="64633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لهُم: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0580924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19839"/>
            <a:ext cx="9144000" cy="6930189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44805"/>
            <a:ext cx="9144000" cy="69301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4005064"/>
            <a:ext cx="2592288" cy="1080120"/>
          </a:xfrm>
          <a:prstGeom prst="wedgeRectCallout">
            <a:avLst>
              <a:gd name="adj1" fmla="val 18326"/>
              <a:gd name="adj2" fmla="val -10243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800" b="1" dirty="0">
                <a:solidFill>
                  <a:srgbClr val="1D3641">
                    <a:lumMod val="10000"/>
                    <a:lumOff val="90000"/>
                  </a:srgbClr>
                </a:solidFill>
                <a:latin typeface="Adobe Arabic" pitchFamily="18" charset="-78"/>
                <a:cs typeface="Adobe Arabic" pitchFamily="18" charset="-78"/>
              </a:rPr>
              <a:t>إنّهُ الرَّبّ!</a:t>
            </a:r>
            <a:endParaRPr lang="fr-FR" sz="3800" b="1" dirty="0">
              <a:solidFill>
                <a:srgbClr val="1D3641">
                  <a:lumMod val="10000"/>
                  <a:lumOff val="90000"/>
                </a:srgbClr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0192" y="-19839"/>
            <a:ext cx="2833645" cy="2308324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فأَلقَوها، فإذا هُم لا يَقدِرونَ على جَذبِها، لِما فيها مِن سمَكٍ كَثير.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755763"/>
      </p:ext>
    </p:ext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98006" y="0"/>
            <a:ext cx="9215438" cy="6858000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71438" y="0"/>
            <a:ext cx="921543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5877272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14" y="5835806"/>
            <a:ext cx="8784976" cy="646331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فلمَّا سَمِعَ سِمعانُ بُطرُس أنَّهُ الرَّبّ</a:t>
            </a:r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، 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ألقى بِنفسهِ في البُحيرة.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071830"/>
      </p:ext>
    </p:extLst>
  </p:cSld>
  <p:clrMapOvr>
    <a:masterClrMapping/>
  </p:clrMapOvr>
  <p:transition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5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282" y="-99392"/>
            <a:ext cx="9209314" cy="6984776"/>
          </a:xfrm>
          <a:prstGeom prst="rect">
            <a:avLst/>
          </a:prstGeom>
        </p:spPr>
      </p:pic>
      <p:pic>
        <p:nvPicPr>
          <p:cNvPr id="4" name="Image 3" descr="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2" y="-44624"/>
            <a:ext cx="920931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5445224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96" y="3861048"/>
            <a:ext cx="2376264" cy="2862322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لمَّا </a:t>
            </a:r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وصلَ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إلى البَرّ</a:t>
            </a:r>
            <a:r>
              <a:rPr lang="ar-LB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،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 أبصَرَ جَمراً مُتَّقِداً عليهِ سمَكٌ وخُبزٌ.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6342212"/>
      </p:ext>
    </p:extLst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Picture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Pictur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188640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endParaRPr lang="fr-FR" sz="2400" dirty="0">
              <a:solidFill>
                <a:prstClr val="white"/>
              </a:solidFill>
            </a:endParaRPr>
          </a:p>
          <a:p>
            <a:endParaRPr lang="fr-FR" sz="2400" dirty="0">
              <a:solidFill>
                <a:prstClr val="white"/>
              </a:solidFill>
            </a:endParaRP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  <a:p>
            <a:r>
              <a:rPr lang="fr-FR" sz="2400" dirty="0">
                <a:solidFill>
                  <a:prstClr val="white"/>
                </a:solidFill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04" y="830997"/>
            <a:ext cx="3105635" cy="2744017"/>
          </a:xfrm>
          <a:prstGeom prst="wedgeRectCallout">
            <a:avLst>
              <a:gd name="adj1" fmla="val 63275"/>
              <a:gd name="adj2" fmla="val 218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"</a:t>
            </a:r>
            <a:r>
              <a:rPr lang="ar-SA" sz="36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هاتوا مِن ذلِكَ السَّمَك الَّذي أَصبتُموهُ الآن."</a:t>
            </a:r>
            <a:endParaRPr lang="fr-FR" sz="36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80432" y="70949"/>
            <a:ext cx="2663568" cy="830997"/>
          </a:xfrm>
          <a:prstGeom prst="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ar-SA" sz="48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فقالَ </a:t>
            </a:r>
            <a:r>
              <a:rPr lang="ar-SA" sz="38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يَسوع</a:t>
            </a:r>
            <a:r>
              <a:rPr lang="ar-SA" sz="4800" b="1" dirty="0">
                <a:solidFill>
                  <a:prstClr val="black"/>
                </a:solidFill>
                <a:latin typeface="Adobe Arabic" pitchFamily="18" charset="-78"/>
                <a:cs typeface="Adobe Arabic" pitchFamily="18" charset="-78"/>
              </a:rPr>
              <a:t>:</a:t>
            </a:r>
            <a:endParaRPr lang="fr-FR" sz="4800" b="1" dirty="0">
              <a:solidFill>
                <a:prstClr val="black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029886"/>
      </p:ext>
    </p:extLst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Custom 2">
      <a:majorFont>
        <a:latin typeface="Tw Cen MT"/>
        <a:ea typeface=""/>
        <a:cs typeface="Akhbar MT"/>
      </a:majorFont>
      <a:minorFont>
        <a:latin typeface="Tw Cen MT"/>
        <a:ea typeface=""/>
        <a:cs typeface="Akhbar MT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286</Words>
  <Application>Microsoft Office PowerPoint</Application>
  <PresentationFormat>On-screen Show (4:3)</PresentationFormat>
  <Paragraphs>130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Adobe Arabic</vt:lpstr>
      <vt:lpstr>Arial</vt:lpstr>
      <vt:lpstr>Calibri</vt:lpstr>
      <vt:lpstr>Tw Cen MT</vt:lpstr>
      <vt:lpstr>Thatch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ترائي يسوع على بحيرة طبرية</dc:title>
  <dc:creator>Michel Haddad</dc:creator>
  <cp:lastModifiedBy>Michel Haddad</cp:lastModifiedBy>
  <cp:revision>5</cp:revision>
  <dcterms:created xsi:type="dcterms:W3CDTF">2021-04-13T08:59:25Z</dcterms:created>
  <dcterms:modified xsi:type="dcterms:W3CDTF">2021-04-22T05:58:56Z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BAFBC7DA-7589-4B02-B8A3-15141D44DF4D</vt:lpwstr>
  </property>
  <property fmtid="{D5CDD505-2E9C-101B-9397-08002B2CF9AE}" pid="3" name="ArticulatePath">
    <vt:lpwstr>ترائي يسوع على بحيرة طبرية</vt:lpwstr>
  </property>
</Properties>
</file>