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-21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426EF-4E57-4239-BDA2-9186D5350DF6}" type="datetimeFigureOut">
              <a:rPr lang="en-US" smtClean="0"/>
              <a:t>22-Apr-21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3A82-705F-49F9-831A-D7591AA6C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4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201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80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2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7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1D3641"/>
                </a:solidFill>
              </a:rPr>
              <a:pPr/>
              <a:t>22/04/2021</a:t>
            </a:fld>
            <a:endParaRPr lang="fr-FR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1D3641"/>
                </a:solidFill>
              </a:rPr>
              <a:pPr/>
              <a:t>‹#›</a:t>
            </a:fld>
            <a:endParaRPr lang="fr-FR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95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8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45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8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75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80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8108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11471938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0.jpe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19672" y="4725144"/>
            <a:ext cx="5711950" cy="1310869"/>
          </a:xfrm>
        </p:spPr>
        <p:txBody>
          <a:bodyPr>
            <a:noAutofit/>
          </a:bodyPr>
          <a:lstStyle/>
          <a:p>
            <a:pPr algn="r" rtl="1"/>
            <a:r>
              <a:rPr lang="ar-SA" sz="3800" dirty="0">
                <a:latin typeface="Adobe Arabic" pitchFamily="18" charset="-78"/>
                <a:cs typeface="Adobe Arabic" pitchFamily="18" charset="-78"/>
              </a:rPr>
              <a:t>أعمالُ الرُّسل 1، 8-11</a:t>
            </a:r>
            <a:endParaRPr lang="fr-FR" sz="38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0" y="1124744"/>
            <a:ext cx="4331695" cy="2736304"/>
          </a:xfrm>
        </p:spPr>
        <p:txBody>
          <a:bodyPr>
            <a:noAutofit/>
          </a:bodyPr>
          <a:lstStyle/>
          <a:p>
            <a:pPr algn="ctr" rtl="1"/>
            <a:r>
              <a:rPr lang="ar-SA" sz="4200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المَسيحُ القائِم مِنَ الموت</a:t>
            </a:r>
            <a:br>
              <a:rPr lang="ar-LB" sz="4200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ar-SA" sz="4200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يُغادِرُ تلاميذَهُ</a:t>
            </a:r>
            <a:r>
              <a:rPr lang="ar-SA" sz="4200" dirty="0">
                <a:latin typeface="Adobe Arabic" pitchFamily="18" charset="-78"/>
                <a:cs typeface="Adobe Arabic" pitchFamily="18" charset="-78"/>
              </a:rPr>
              <a:t>.</a:t>
            </a:r>
            <a:endParaRPr lang="fr-FR" sz="4200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4" name="Image 3" descr="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04664"/>
            <a:ext cx="4896544" cy="3672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7094832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" descr="5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2" y="-27384"/>
            <a:ext cx="9144000" cy="6858000"/>
          </a:xfrm>
          <a:prstGeom prst="rect">
            <a:avLst/>
          </a:prstGeom>
        </p:spPr>
      </p:pic>
      <p:pic>
        <p:nvPicPr>
          <p:cNvPr id="4" name="Image 3" descr="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3648" y="116632"/>
            <a:ext cx="7416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 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b="1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endParaRPr lang="fr-FR" sz="2400" dirty="0">
              <a:solidFill>
                <a:prstClr val="white"/>
              </a:solidFill>
            </a:endParaRPr>
          </a:p>
          <a:p>
            <a:endParaRPr lang="fr-FR" sz="2400" dirty="0">
              <a:solidFill>
                <a:prstClr val="white"/>
              </a:solidFill>
            </a:endParaRP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568" y="4509120"/>
            <a:ext cx="5616624" cy="1728192"/>
          </a:xfrm>
          <a:prstGeom prst="wedgeRectCallout">
            <a:avLst>
              <a:gd name="adj1" fmla="val -2406"/>
              <a:gd name="adj2" fmla="val -13620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sz="3200" b="1" dirty="0">
              <a:solidFill>
                <a:prstClr val="black"/>
              </a:solidFill>
            </a:endParaRPr>
          </a:p>
          <a:p>
            <a:endParaRPr lang="fr-FR" sz="3200" b="1" dirty="0">
              <a:solidFill>
                <a:prstClr val="black"/>
              </a:solidFill>
            </a:endParaRPr>
          </a:p>
          <a:p>
            <a:endParaRPr lang="fr-FR" sz="3200" b="1" dirty="0">
              <a:solidFill>
                <a:prstClr val="black"/>
              </a:solidFill>
            </a:endParaRPr>
          </a:p>
          <a:p>
            <a:endParaRPr lang="fr-FR" sz="3200" b="1" dirty="0">
              <a:solidFill>
                <a:prstClr val="black"/>
              </a:solidFill>
            </a:endParaRPr>
          </a:p>
          <a:p>
            <a:endParaRPr lang="fr-FR" sz="3200" b="1" dirty="0">
              <a:solidFill>
                <a:prstClr val="black"/>
              </a:solidFill>
            </a:endParaRPr>
          </a:p>
          <a:p>
            <a:endParaRPr lang="fr-FR" sz="3200" b="1" dirty="0">
              <a:solidFill>
                <a:prstClr val="black"/>
              </a:solidFill>
            </a:endParaRPr>
          </a:p>
          <a:p>
            <a:endParaRPr lang="fr-FR" sz="3200" b="1" dirty="0">
              <a:solidFill>
                <a:prstClr val="black"/>
              </a:solidFill>
            </a:endParaRPr>
          </a:p>
          <a:p>
            <a:pPr algn="ctr" rtl="1"/>
            <a:br>
              <a:rPr lang="fr-FR" sz="3200" dirty="0">
                <a:solidFill>
                  <a:prstClr val="black"/>
                </a:solidFill>
              </a:rPr>
            </a:br>
            <a:br>
              <a:rPr lang="fr-FR" sz="3200" dirty="0">
                <a:solidFill>
                  <a:prstClr val="black"/>
                </a:solidFill>
              </a:rPr>
            </a:br>
            <a:r>
              <a:rPr lang="fr-FR" sz="3200" dirty="0">
                <a:solidFill>
                  <a:prstClr val="black"/>
                </a:solidFill>
              </a:rPr>
              <a:t> </a:t>
            </a:r>
            <a:br>
              <a:rPr lang="fr-FR" sz="3200" dirty="0">
                <a:solidFill>
                  <a:prstClr val="black"/>
                </a:solidFill>
              </a:rPr>
            </a:br>
            <a:br>
              <a:rPr lang="fr-FR" sz="3200" dirty="0">
                <a:solidFill>
                  <a:prstClr val="black"/>
                </a:solidFill>
              </a:rPr>
            </a:br>
            <a:r>
              <a:rPr lang="fr-FR" sz="3200" b="1" dirty="0">
                <a:solidFill>
                  <a:prstClr val="black"/>
                </a:solidFill>
              </a:rPr>
              <a:t> </a:t>
            </a:r>
            <a:r>
              <a:rPr lang="ar-SA" sz="32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"سَتنالونَ قُوَّةً وتَكونونَ لي شُهوداً في أُورَشليمَ والسَّامِرة إلى أقاصي الأرض."</a:t>
            </a:r>
            <a:r>
              <a:rPr lang="fr-FR" sz="3200" dirty="0">
                <a:solidFill>
                  <a:prstClr val="black"/>
                </a:solidFill>
              </a:rPr>
              <a:t> </a:t>
            </a:r>
          </a:p>
          <a:p>
            <a:r>
              <a:rPr lang="fr-FR" sz="3200" dirty="0">
                <a:solidFill>
                  <a:prstClr val="black"/>
                </a:solidFill>
              </a:rPr>
              <a:t> </a:t>
            </a:r>
          </a:p>
          <a:p>
            <a:pPr algn="ctr"/>
            <a:endParaRPr lang="fr-FR" sz="3200" dirty="0">
              <a:solidFill>
                <a:prstClr val="black"/>
              </a:solidFill>
            </a:endParaRPr>
          </a:p>
          <a:p>
            <a:pPr algn="ctr"/>
            <a:endParaRPr lang="fr-FR" sz="3200" dirty="0">
              <a:solidFill>
                <a:prstClr val="black"/>
              </a:solidFill>
            </a:endParaRPr>
          </a:p>
          <a:p>
            <a:pPr algn="ctr"/>
            <a:r>
              <a:rPr lang="fr-FR" sz="3200" b="1" dirty="0">
                <a:solidFill>
                  <a:prstClr val="white">
                    <a:lumMod val="95000"/>
                  </a:prstClr>
                </a:solidFill>
              </a:rPr>
              <a:t> </a:t>
            </a:r>
            <a:endParaRPr lang="fr-FR" sz="3200" b="1" dirty="0">
              <a:solidFill>
                <a:prstClr val="black"/>
              </a:solidFill>
            </a:endParaRPr>
          </a:p>
          <a:p>
            <a:pPr algn="ctr"/>
            <a:endParaRPr lang="fr-FR" sz="3200" b="1" dirty="0">
              <a:solidFill>
                <a:prstClr val="white">
                  <a:lumMod val="95000"/>
                </a:prstClr>
              </a:solidFill>
            </a:endParaRPr>
          </a:p>
          <a:p>
            <a:r>
              <a:rPr lang="fr-FR" sz="3200" dirty="0">
                <a:solidFill>
                  <a:prstClr val="black"/>
                </a:solidFill>
              </a:rPr>
              <a:t> </a:t>
            </a:r>
          </a:p>
          <a:p>
            <a:pPr algn="ctr"/>
            <a:endParaRPr lang="fr-FR" sz="3200" b="1" dirty="0">
              <a:solidFill>
                <a:prstClr val="black"/>
              </a:solidFill>
            </a:endParaRPr>
          </a:p>
          <a:p>
            <a:pPr algn="ctr"/>
            <a:endParaRPr lang="fr-FR" sz="3200" b="1" dirty="0">
              <a:solidFill>
                <a:prstClr val="black"/>
              </a:solidFill>
            </a:endParaRPr>
          </a:p>
          <a:p>
            <a:pPr algn="ctr"/>
            <a:endParaRPr lang="fr-FR" sz="3200" dirty="0">
              <a:solidFill>
                <a:prstClr val="black"/>
              </a:solidFill>
            </a:endParaRPr>
          </a:p>
          <a:p>
            <a:pPr algn="ctr"/>
            <a:endParaRPr lang="fr-FR" sz="3200" b="1" dirty="0">
              <a:solidFill>
                <a:prstClr val="black"/>
              </a:solidFill>
            </a:endParaRPr>
          </a:p>
          <a:p>
            <a:r>
              <a:rPr lang="fr-FR" sz="32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1500166" y="44624"/>
            <a:ext cx="7320306" cy="584775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وقَبلَ صعودهِ إلى السَّماء، قالَ يسوع لِتلاميذهِ:</a:t>
            </a:r>
            <a:r>
              <a:rPr lang="fr-FR" sz="32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760018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 descr="5.JPG"/>
          <p:cNvPicPr>
            <a:picLocks noChangeAspect="1"/>
          </p:cNvPicPr>
          <p:nvPr/>
        </p:nvPicPr>
        <p:blipFill>
          <a:blip r:embed="rId4" cstate="email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1504" y="-27384"/>
            <a:ext cx="9179169" cy="6858000"/>
          </a:xfrm>
          <a:prstGeom prst="rect">
            <a:avLst/>
          </a:prstGeom>
        </p:spPr>
      </p:pic>
      <p:pic>
        <p:nvPicPr>
          <p:cNvPr id="4" name="Image 3" descr="5.JPG"/>
          <p:cNvPicPr>
            <a:picLocks noChangeAspect="1"/>
          </p:cNvPicPr>
          <p:nvPr/>
        </p:nvPicPr>
        <p:blipFill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0665" y="29816"/>
            <a:ext cx="9179169" cy="6858000"/>
          </a:xfrm>
          <a:prstGeom prst="rect">
            <a:avLst/>
          </a:prstGeom>
        </p:spPr>
      </p:pic>
      <p:pic>
        <p:nvPicPr>
          <p:cNvPr id="8" name="Image 7" descr="5.JPG"/>
          <p:cNvPicPr>
            <a:picLocks noChangeAspect="1"/>
          </p:cNvPicPr>
          <p:nvPr/>
        </p:nvPicPr>
        <p:blipFill>
          <a:blip r:embed="rId7" cstate="email">
            <a:lum brigh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0666" y="-27384"/>
            <a:ext cx="9214665" cy="29021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1032" y="260648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b="1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endParaRPr lang="fr-FR" sz="2400" dirty="0">
              <a:solidFill>
                <a:prstClr val="white"/>
              </a:solidFill>
            </a:endParaRPr>
          </a:p>
          <a:p>
            <a:endParaRPr lang="fr-FR" sz="2400" dirty="0">
              <a:solidFill>
                <a:prstClr val="white"/>
              </a:solidFill>
            </a:endParaRP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768352" y="29816"/>
            <a:ext cx="4032448" cy="1938992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ولمَّا قالَ ذلِك، رُفِعَ بمرأى مِنهُم ثُمَّ حجَبَهُ غمامٌ عن أبصارِهِم.</a:t>
            </a:r>
            <a:endParaRPr lang="fr-FR" sz="40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8090865"/>
      </p:ext>
    </p:extLst>
  </p:cSld>
  <p:clrMapOvr>
    <a:masterClrMapping/>
  </p:clrMapOvr>
  <p:transition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" descr="5.JPG"/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512" y="27384"/>
            <a:ext cx="9144000" cy="6858000"/>
          </a:xfrm>
          <a:prstGeom prst="rect">
            <a:avLst/>
          </a:prstGeom>
        </p:spPr>
      </p:pic>
      <p:pic>
        <p:nvPicPr>
          <p:cNvPr id="4" name="Image 3" descr="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4" y="116632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 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b="1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endParaRPr lang="fr-FR" sz="2400" dirty="0">
              <a:solidFill>
                <a:prstClr val="white"/>
              </a:solidFill>
            </a:endParaRPr>
          </a:p>
          <a:p>
            <a:endParaRPr lang="fr-FR" sz="2400" dirty="0">
              <a:solidFill>
                <a:prstClr val="white"/>
              </a:solidFill>
            </a:endParaRP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3635896" y="5301208"/>
            <a:ext cx="4752528" cy="1368152"/>
          </a:xfrm>
          <a:prstGeom prst="wedgeRectCallout">
            <a:avLst>
              <a:gd name="adj1" fmla="val -3045"/>
              <a:gd name="adj2" fmla="val -1547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"</a:t>
            </a:r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أيُّها الجليليُّون، ما بالُكُم قائِمين تَنظرونَ إلى السَّماء؟</a:t>
            </a:r>
            <a:endParaRPr lang="fr-FR" sz="36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-27384"/>
            <a:ext cx="8496944" cy="1200329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LB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وبينما عيونُهم شَاخصةٌ إلى السّماءِ وهو ذاهِبٌ،</a:t>
            </a:r>
          </a:p>
          <a:p>
            <a:pPr algn="ctr" rtl="1"/>
            <a:r>
              <a:rPr lang="ar-LB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إذا رجُلان قد مثَلا لهُم في ثيابٍ بيضٍ وقالا:</a:t>
            </a:r>
            <a:endParaRPr lang="fr-FR" sz="36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80726"/>
      </p:ext>
    </p:extLst>
  </p:cSld>
  <p:clrMapOvr>
    <a:masterClrMapping/>
  </p:clrMapOvr>
  <p:transition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 descr="5.JPG"/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"/>
            <a:ext cx="9144000" cy="7354957"/>
          </a:xfrm>
          <a:prstGeom prst="rect">
            <a:avLst/>
          </a:prstGeom>
        </p:spPr>
      </p:pic>
      <p:pic>
        <p:nvPicPr>
          <p:cNvPr id="4" name="Image 3" descr="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44000" cy="73549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28184" y="692696"/>
            <a:ext cx="2915816" cy="3456384"/>
          </a:xfrm>
          <a:prstGeom prst="wedgeRectCallout">
            <a:avLst>
              <a:gd name="adj1" fmla="val -101807"/>
              <a:gd name="adj2" fmla="val 3431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فيسوعُ هَذا الّذي رُفِعَ عنكُم إلى السَّماء سيأتي كما رأيتموهُ ذاهِباً إلى السّماء."</a:t>
            </a:r>
            <a:endParaRPr lang="fr-FR" sz="36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6644032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5" descr="5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004" y="44624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5805264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b="1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endParaRPr lang="fr-FR" sz="2400" dirty="0">
              <a:solidFill>
                <a:prstClr val="white"/>
              </a:solidFill>
            </a:endParaRPr>
          </a:p>
          <a:p>
            <a:endParaRPr lang="fr-FR" sz="2400" dirty="0">
              <a:solidFill>
                <a:prstClr val="white"/>
              </a:solidFill>
            </a:endParaRP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pic>
        <p:nvPicPr>
          <p:cNvPr id="6" name="Image 5" descr="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9487" y="5265384"/>
            <a:ext cx="8496944" cy="1200329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فرجعَ الرُّسُلُ إلى أورَشليمَ مِنَ الجَبلِ الّذي يُقالُ لهُ جبلُ الزَّيتون ينتظِرونَ الرُّوحَ القُدس</a:t>
            </a:r>
            <a:r>
              <a:rPr lang="ar-SA" sz="3600" b="1" dirty="0">
                <a:solidFill>
                  <a:prstClr val="black"/>
                </a:solidFill>
              </a:rPr>
              <a:t>.</a:t>
            </a:r>
            <a:endParaRPr lang="fr-FR" sz="3600" b="1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034135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162</Words>
  <Application>Microsoft Office PowerPoint</Application>
  <PresentationFormat>On-screen Show (4:3)</PresentationFormat>
  <Paragraphs>80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Adobe Arabic</vt:lpstr>
      <vt:lpstr>Arial</vt:lpstr>
      <vt:lpstr>Calibri</vt:lpstr>
      <vt:lpstr>Tw Cen MT</vt:lpstr>
      <vt:lpstr>Thatch</vt:lpstr>
      <vt:lpstr>المَسيحُ القائِم مِنَ الموت  يُغادِرُ تلاميذَهُ.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المَسيحُ القائِم مِنَ الموت  يُغادِرُ تلاميذَهُ.</dc:title>
  <dc:creator>Michel Haddad</dc:creator>
  <cp:lastModifiedBy>Michel Haddad</cp:lastModifiedBy>
  <cp:revision>2</cp:revision>
  <dcterms:created xsi:type="dcterms:W3CDTF">2021-04-13T09:00:36Z</dcterms:created>
  <dcterms:modified xsi:type="dcterms:W3CDTF">2021-04-22T05:39:32Z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0999BFF4-5704-4909-AF12-22572045D844</vt:lpwstr>
  </property>
  <property fmtid="{D5CDD505-2E9C-101B-9397-08002B2CF9AE}" pid="3" name="ArticulatePath">
    <vt:lpwstr>المَسيحُ القائِم  الصعود</vt:lpwstr>
  </property>
</Properties>
</file>