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267" r:id="rId2"/>
    <p:sldId id="256" r:id="rId3"/>
    <p:sldId id="257" r:id="rId4"/>
    <p:sldId id="268" r:id="rId5"/>
    <p:sldId id="258" r:id="rId6"/>
    <p:sldId id="259" r:id="rId7"/>
    <p:sldId id="274" r:id="rId8"/>
    <p:sldId id="260" r:id="rId9"/>
    <p:sldId id="273" r:id="rId10"/>
    <p:sldId id="275" r:id="rId11"/>
    <p:sldId id="261" r:id="rId12"/>
    <p:sldId id="269" r:id="rId13"/>
    <p:sldId id="262" r:id="rId14"/>
    <p:sldId id="270" r:id="rId15"/>
    <p:sldId id="263" r:id="rId16"/>
    <p:sldId id="26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F59D7-6527-465A-8C7E-E937C98F415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067FE-7161-42CF-9F2B-3254D275D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3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4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7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26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9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8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50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8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9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3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9773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5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2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1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9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3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2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5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2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9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B10C8F-48C8-43CB-A7F7-C58A6BBF398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A5F0ED-0D47-4FC0-A024-6D2CA43B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8605369" cy="123472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رهبانيّة القلبين الأقدسين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522920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solidFill>
                  <a:schemeClr val="accent1"/>
                </a:solidFill>
                <a:latin typeface="Adobe Arabic" panose="02040503050201020203" pitchFamily="18" charset="-78"/>
                <a:cs typeface="+mj-cs"/>
              </a:rPr>
              <a:t>يُقَدِّمُ</a:t>
            </a:r>
            <a:endParaRPr lang="en-US" sz="4000" b="1" dirty="0">
              <a:solidFill>
                <a:schemeClr val="accent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82487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flipH="1">
            <a:off x="5724128" y="332656"/>
            <a:ext cx="2664296" cy="151216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 </a:t>
            </a:r>
            <a:r>
              <a:rPr lang="ar-SA" sz="3000" b="1" dirty="0">
                <a:solidFill>
                  <a:schemeClr val="bg1"/>
                </a:solidFill>
              </a:rPr>
              <a:t>ن</a:t>
            </a:r>
            <a:r>
              <a:rPr lang="ar-LB" sz="3000" b="1" dirty="0">
                <a:solidFill>
                  <a:schemeClr val="bg1"/>
                </a:solidFill>
              </a:rPr>
              <a:t>تأمّل</a:t>
            </a:r>
            <a:r>
              <a:rPr lang="en-US" sz="30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Oval 6"/>
          <p:cNvSpPr/>
          <p:nvPr/>
        </p:nvSpPr>
        <p:spPr>
          <a:xfrm>
            <a:off x="7380312" y="4869160"/>
            <a:ext cx="1368152" cy="16561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2"/>
                </a:solidFill>
              </a:rPr>
              <a:t>وأنا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5013176"/>
            <a:ext cx="5328592" cy="1615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300" b="1" dirty="0">
                <a:solidFill>
                  <a:schemeClr val="tx2"/>
                </a:solidFill>
              </a:rPr>
              <a:t>هل أنا </a:t>
            </a:r>
            <a:r>
              <a:rPr lang="ar-LB" sz="3300" b="1" dirty="0" smtClean="0">
                <a:solidFill>
                  <a:schemeClr val="tx2"/>
                </a:solidFill>
              </a:rPr>
              <a:t>حَاضرٌ لَهُ؟</a:t>
            </a:r>
            <a:endParaRPr lang="ar-LB" sz="3300" b="1" dirty="0">
              <a:solidFill>
                <a:schemeClr val="tx2"/>
              </a:solidFill>
            </a:endParaRPr>
          </a:p>
          <a:p>
            <a:pPr algn="ctr" rtl="1"/>
            <a:r>
              <a:rPr lang="ar-LB" sz="3300" b="1" dirty="0">
                <a:solidFill>
                  <a:schemeClr val="tx2"/>
                </a:solidFill>
              </a:rPr>
              <a:t> هل </a:t>
            </a:r>
            <a:r>
              <a:rPr lang="ar-LB" sz="3300" b="1" dirty="0" smtClean="0">
                <a:solidFill>
                  <a:schemeClr val="tx2"/>
                </a:solidFill>
              </a:rPr>
              <a:t>آخُذُ وقتًا </a:t>
            </a:r>
            <a:r>
              <a:rPr lang="ar-LB" sz="3300" b="1" dirty="0">
                <a:solidFill>
                  <a:schemeClr val="tx2"/>
                </a:solidFill>
              </a:rPr>
              <a:t>كي </a:t>
            </a:r>
            <a:r>
              <a:rPr lang="ar-LB" sz="3300" b="1" dirty="0" smtClean="0">
                <a:solidFill>
                  <a:schemeClr val="tx2"/>
                </a:solidFill>
              </a:rPr>
              <a:t>أبقَى معَهُ وَأحاورهُ</a:t>
            </a:r>
            <a:r>
              <a:rPr lang="ar-LB" sz="3300" b="1" dirty="0">
                <a:solidFill>
                  <a:schemeClr val="tx2"/>
                </a:solidFill>
              </a:rPr>
              <a:t>؟</a:t>
            </a:r>
          </a:p>
        </p:txBody>
      </p:sp>
      <p:sp>
        <p:nvSpPr>
          <p:cNvPr id="9" name="Wave 8"/>
          <p:cNvSpPr/>
          <p:nvPr/>
        </p:nvSpPr>
        <p:spPr>
          <a:xfrm>
            <a:off x="683568" y="1340768"/>
            <a:ext cx="8064896" cy="360040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 smtClean="0">
                <a:solidFill>
                  <a:schemeClr val="tx2"/>
                </a:solidFill>
              </a:rPr>
              <a:t>السّهر والصّلاة </a:t>
            </a:r>
            <a:endParaRPr lang="ar-LB" sz="3200" b="1" dirty="0">
              <a:solidFill>
                <a:schemeClr val="tx2"/>
              </a:solidFill>
            </a:endParaRPr>
          </a:p>
          <a:p>
            <a:pPr algn="r" rtl="1"/>
            <a:r>
              <a:rPr lang="ar-LB" sz="3200" dirty="0" smtClean="0">
                <a:solidFill>
                  <a:schemeClr val="tx2"/>
                </a:solidFill>
              </a:rPr>
              <a:t>يَدعُو </a:t>
            </a:r>
            <a:r>
              <a:rPr lang="ar-LB" sz="3200" dirty="0" smtClean="0">
                <a:solidFill>
                  <a:schemeClr val="tx2"/>
                </a:solidFill>
              </a:rPr>
              <a:t>يسوع أصدِقَاءَهُ لكي يَبْقُوا </a:t>
            </a:r>
            <a:r>
              <a:rPr lang="ar-LB" sz="3200" dirty="0">
                <a:solidFill>
                  <a:schemeClr val="tx2"/>
                </a:solidFill>
              </a:rPr>
              <a:t>مُتَيَقِظين</a:t>
            </a:r>
          </a:p>
          <a:p>
            <a:pPr algn="r" rtl="1"/>
            <a:r>
              <a:rPr lang="ar-LB" sz="3200" dirty="0" smtClean="0">
                <a:solidFill>
                  <a:schemeClr val="tx2"/>
                </a:solidFill>
              </a:rPr>
              <a:t>ولِكي يُصَلًّوا دونَ انقِطاعٍ! هكذا يَثبُتونَ ويَبقُون واقِفِين لَدَى </a:t>
            </a:r>
            <a:r>
              <a:rPr lang="ar-LB" sz="3200" dirty="0" smtClean="0">
                <a:solidFill>
                  <a:schemeClr val="tx2"/>
                </a:solidFill>
              </a:rPr>
              <a:t>ابنِ </a:t>
            </a:r>
            <a:r>
              <a:rPr lang="ar-LB" sz="3200" dirty="0" smtClean="0">
                <a:solidFill>
                  <a:schemeClr val="tx2"/>
                </a:solidFill>
              </a:rPr>
              <a:t>الانسان.</a:t>
            </a:r>
            <a:endParaRPr lang="ar-LB" sz="32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2880320" cy="1915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15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flipH="1">
            <a:off x="2411760" y="188640"/>
            <a:ext cx="5400600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 smtClean="0">
                <a:solidFill>
                  <a:schemeClr val="bg1"/>
                </a:solidFill>
              </a:rPr>
              <a:t>نعيشُ وَقتَ صَمتٍ وتَأمُّل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5696" y="2636912"/>
            <a:ext cx="6480720" cy="38373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05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6118" r="-1527" b="14285"/>
          <a:stretch/>
        </p:blipFill>
        <p:spPr>
          <a:xfrm>
            <a:off x="1979712" y="2347547"/>
            <a:ext cx="6480720" cy="4510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Arrow 3"/>
          <p:cNvSpPr/>
          <p:nvPr/>
        </p:nvSpPr>
        <p:spPr>
          <a:xfrm flipH="1">
            <a:off x="2987824" y="116632"/>
            <a:ext cx="3960440" cy="216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 smtClean="0">
                <a:solidFill>
                  <a:schemeClr val="bg1"/>
                </a:solidFill>
              </a:rPr>
              <a:t>نُضيءُ شَمعَة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75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07504" y="404664"/>
            <a:ext cx="9036496" cy="684076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dirty="0" smtClean="0">
                <a:solidFill>
                  <a:schemeClr val="tx2"/>
                </a:solidFill>
              </a:rPr>
              <a:t>لِلرَّبِّ </a:t>
            </a:r>
            <a:r>
              <a:rPr lang="ar-SA" sz="2400" dirty="0">
                <a:solidFill>
                  <a:schemeClr val="tx2"/>
                </a:solidFill>
              </a:rPr>
              <a:t>الأَرضُ </a:t>
            </a:r>
            <a:r>
              <a:rPr lang="ar-LB" sz="2400" dirty="0" smtClean="0">
                <a:solidFill>
                  <a:schemeClr val="tx2"/>
                </a:solidFill>
              </a:rPr>
              <a:t>و</a:t>
            </a:r>
            <a:r>
              <a:rPr lang="ar-SA" sz="2400" dirty="0" smtClean="0">
                <a:solidFill>
                  <a:schemeClr val="tx2"/>
                </a:solidFill>
              </a:rPr>
              <a:t>كلُّ </a:t>
            </a:r>
            <a:r>
              <a:rPr lang="ar-SA" sz="2400" dirty="0">
                <a:solidFill>
                  <a:schemeClr val="tx2"/>
                </a:solidFill>
              </a:rPr>
              <a:t>ما فيها الدّنيا </a:t>
            </a:r>
            <a:r>
              <a:rPr lang="ar-SA" sz="2400" dirty="0" smtClean="0">
                <a:solidFill>
                  <a:schemeClr val="tx2"/>
                </a:solidFill>
              </a:rPr>
              <a:t>وساكِنوها</a:t>
            </a:r>
            <a:r>
              <a:rPr lang="ar-LB" sz="2400" dirty="0">
                <a:solidFill>
                  <a:schemeClr val="tx2"/>
                </a:solidFill>
              </a:rPr>
              <a:t> </a:t>
            </a:r>
            <a:r>
              <a:rPr lang="ar-SA" sz="2400" dirty="0" smtClean="0">
                <a:solidFill>
                  <a:schemeClr val="tx2"/>
                </a:solidFill>
              </a:rPr>
              <a:t>لأَنَّه </a:t>
            </a:r>
            <a:r>
              <a:rPr lang="ar-SA" sz="2400" dirty="0">
                <a:solidFill>
                  <a:schemeClr val="tx2"/>
                </a:solidFill>
              </a:rPr>
              <a:t>على البِحارِ أَسَّسَها وعلى الأَنْهارِ </a:t>
            </a:r>
            <a:r>
              <a:rPr lang="ar-SA" sz="2400" dirty="0" smtClean="0">
                <a:solidFill>
                  <a:schemeClr val="tx2"/>
                </a:solidFill>
              </a:rPr>
              <a:t>أَرْساها.مَن </a:t>
            </a:r>
            <a:r>
              <a:rPr lang="ar-SA" sz="2400" dirty="0">
                <a:solidFill>
                  <a:schemeClr val="tx2"/>
                </a:solidFill>
              </a:rPr>
              <a:t>ذا الَّذي يَصعَدُ جَبَلَ الرَّبِّ ومَنْ ذا الَّذي يُقيمُ في مَقَرِّ قُدْسِه؟</a:t>
            </a:r>
            <a:br>
              <a:rPr lang="ar-SA" sz="2400" dirty="0">
                <a:solidFill>
                  <a:schemeClr val="tx2"/>
                </a:solidFill>
              </a:rPr>
            </a:br>
            <a:r>
              <a:rPr lang="ar-SA" sz="2400" baseline="30000" dirty="0">
                <a:solidFill>
                  <a:schemeClr val="tx2"/>
                </a:solidFill>
              </a:rPr>
              <a:t>4</a:t>
            </a:r>
            <a:r>
              <a:rPr lang="ar-SA" sz="2400" dirty="0">
                <a:solidFill>
                  <a:schemeClr val="tx2"/>
                </a:solidFill>
              </a:rPr>
              <a:t> النَّقِيُّ الكَفَّين والطَّاهِرُ </a:t>
            </a:r>
            <a:r>
              <a:rPr lang="ar-SA" sz="2400" dirty="0" smtClean="0">
                <a:solidFill>
                  <a:schemeClr val="tx2"/>
                </a:solidFill>
              </a:rPr>
              <a:t>القَلْبِ</a:t>
            </a:r>
            <a:r>
              <a:rPr lang="ar-LB" sz="2400" dirty="0" smtClean="0">
                <a:solidFill>
                  <a:schemeClr val="tx2"/>
                </a:solidFill>
              </a:rPr>
              <a:t> </a:t>
            </a:r>
            <a:r>
              <a:rPr lang="ar-SA" sz="2400" dirty="0" smtClean="0">
                <a:solidFill>
                  <a:schemeClr val="tx2"/>
                </a:solidFill>
              </a:rPr>
              <a:t>الَّذي </a:t>
            </a:r>
            <a:r>
              <a:rPr lang="ar-SA" sz="2400" dirty="0">
                <a:solidFill>
                  <a:schemeClr val="tx2"/>
                </a:solidFill>
              </a:rPr>
              <a:t>لم يَحمِلْ على الباطِلِ نَفسَه ولم يَحْلِفْ </a:t>
            </a:r>
            <a:r>
              <a:rPr lang="ar-SA" sz="2400" dirty="0" smtClean="0">
                <a:solidFill>
                  <a:schemeClr val="tx2"/>
                </a:solidFill>
              </a:rPr>
              <a:t>خادِعًا.</a:t>
            </a:r>
            <a:r>
              <a:rPr lang="ar-LB" sz="2400" dirty="0">
                <a:solidFill>
                  <a:schemeClr val="tx2"/>
                </a:solidFill>
              </a:rPr>
              <a:t> </a:t>
            </a:r>
            <a:r>
              <a:rPr lang="ar-SA" sz="2400" dirty="0" smtClean="0">
                <a:solidFill>
                  <a:schemeClr val="tx2"/>
                </a:solidFill>
              </a:rPr>
              <a:t>برحمة</a:t>
            </a:r>
            <a:r>
              <a:rPr lang="ar-LB" sz="2400" dirty="0">
                <a:solidFill>
                  <a:schemeClr val="tx2"/>
                </a:solidFill>
              </a:rPr>
              <a:t>ً</a:t>
            </a:r>
            <a:r>
              <a:rPr lang="ar-SA" sz="2400" dirty="0" smtClean="0">
                <a:solidFill>
                  <a:schemeClr val="tx2"/>
                </a:solidFill>
              </a:rPr>
              <a:t> </a:t>
            </a:r>
            <a:r>
              <a:rPr lang="ar-SA" sz="2400" dirty="0">
                <a:solidFill>
                  <a:schemeClr val="tx2"/>
                </a:solidFill>
              </a:rPr>
              <a:t>يَنالُ مِن لَدُنِ الرَّب وبِرًّا مِن إِلهِ خَلاصِه.</a:t>
            </a:r>
            <a:br>
              <a:rPr lang="ar-SA" sz="2400" dirty="0">
                <a:solidFill>
                  <a:schemeClr val="tx2"/>
                </a:solidFill>
              </a:rPr>
            </a:br>
            <a:r>
              <a:rPr lang="ar-SA" sz="2400" baseline="30000" dirty="0">
                <a:solidFill>
                  <a:schemeClr val="tx2"/>
                </a:solidFill>
              </a:rPr>
              <a:t>6</a:t>
            </a:r>
            <a:r>
              <a:rPr lang="ar-SA" sz="2400" dirty="0">
                <a:solidFill>
                  <a:schemeClr val="tx2"/>
                </a:solidFill>
              </a:rPr>
              <a:t> ذلك جيلُ مَن يَطلبُونَه مَن يَلتَمِسونَ وَجهَكَ يا إِلهَ يَعْقوب. </a:t>
            </a:r>
            <a:br>
              <a:rPr lang="ar-SA" sz="2400" dirty="0">
                <a:solidFill>
                  <a:schemeClr val="tx2"/>
                </a:solidFill>
              </a:rPr>
            </a:br>
            <a:r>
              <a:rPr lang="ar-SA" sz="2400" baseline="30000" dirty="0">
                <a:solidFill>
                  <a:schemeClr val="tx2"/>
                </a:solidFill>
              </a:rPr>
              <a:t>7</a:t>
            </a:r>
            <a:r>
              <a:rPr lang="ar-SA" sz="2400" dirty="0">
                <a:solidFill>
                  <a:schemeClr val="tx2"/>
                </a:solidFill>
              </a:rPr>
              <a:t> إِرْفَعْنَ رُؤوسَكُنَّ أَيَّتُها الأَبْواب واْرتَفِعْنَ أيَّتُها المَداخِلُ الأَبدِيَّة فيَدخُلَ مَلِكُ المَجْد</a:t>
            </a:r>
            <a:r>
              <a:rPr lang="ar-SA" sz="2400" dirty="0" smtClean="0">
                <a:solidFill>
                  <a:schemeClr val="tx2"/>
                </a:solidFill>
              </a:rPr>
              <a:t>.</a:t>
            </a:r>
            <a:r>
              <a:rPr lang="ar-LB" sz="2400" dirty="0">
                <a:solidFill>
                  <a:schemeClr val="tx2"/>
                </a:solidFill>
              </a:rPr>
              <a:t> </a:t>
            </a:r>
            <a:r>
              <a:rPr lang="ar-SA" sz="2400" dirty="0" smtClean="0">
                <a:solidFill>
                  <a:schemeClr val="tx2"/>
                </a:solidFill>
              </a:rPr>
              <a:t> </a:t>
            </a:r>
            <a:r>
              <a:rPr lang="ar-SA" sz="2400" dirty="0">
                <a:solidFill>
                  <a:schemeClr val="tx2"/>
                </a:solidFill>
              </a:rPr>
              <a:t>مَن هذا مَلِكُ </a:t>
            </a:r>
            <a:r>
              <a:rPr lang="ar-SA" sz="2400" dirty="0" smtClean="0">
                <a:solidFill>
                  <a:schemeClr val="tx2"/>
                </a:solidFill>
              </a:rPr>
              <a:t>المَجْد؟</a:t>
            </a:r>
            <a:r>
              <a:rPr lang="ar-LB" sz="2400" dirty="0" smtClean="0">
                <a:solidFill>
                  <a:schemeClr val="tx2"/>
                </a:solidFill>
              </a:rPr>
              <a:t> </a:t>
            </a:r>
          </a:p>
          <a:p>
            <a:pPr algn="r" rtl="1"/>
            <a:r>
              <a:rPr lang="ar-LB" sz="2400" dirty="0">
                <a:solidFill>
                  <a:schemeClr val="tx2"/>
                </a:solidFill>
              </a:rPr>
              <a:t> </a:t>
            </a:r>
            <a:r>
              <a:rPr lang="ar-LB" sz="2400" dirty="0" smtClean="0">
                <a:solidFill>
                  <a:schemeClr val="tx2"/>
                </a:solidFill>
              </a:rPr>
              <a:t> </a:t>
            </a:r>
            <a:r>
              <a:rPr lang="ar-SA" sz="2400" dirty="0" smtClean="0">
                <a:solidFill>
                  <a:schemeClr val="tx2"/>
                </a:solidFill>
              </a:rPr>
              <a:t>هو </a:t>
            </a:r>
            <a:r>
              <a:rPr lang="ar-SA" sz="2400" dirty="0">
                <a:solidFill>
                  <a:schemeClr val="tx2"/>
                </a:solidFill>
              </a:rPr>
              <a:t>الرَّبُّ العَزيزُ الجبَار الرَّبُّ الجبَارُ في القِتال.</a:t>
            </a:r>
            <a:br>
              <a:rPr lang="ar-SA" sz="2400" dirty="0">
                <a:solidFill>
                  <a:schemeClr val="tx2"/>
                </a:solidFill>
              </a:rPr>
            </a:br>
            <a:r>
              <a:rPr lang="ar-SA" sz="2400" baseline="30000" dirty="0">
                <a:solidFill>
                  <a:schemeClr val="tx2"/>
                </a:solidFill>
              </a:rPr>
              <a:t>9</a:t>
            </a:r>
            <a:r>
              <a:rPr lang="ar-SA" sz="2400" dirty="0">
                <a:solidFill>
                  <a:schemeClr val="tx2"/>
                </a:solidFill>
              </a:rPr>
              <a:t> إِرفَعْنَ رُؤوسَكُنَّ أَيَّتُها الأَبْواب واْرتَفِعْنَ أَيَّتُها المَداخِلُ الأَبدِيَّة فيَدخُلَ مَلِكُ المَجْد.</a:t>
            </a:r>
            <a:br>
              <a:rPr lang="ar-SA" sz="2400" dirty="0">
                <a:solidFill>
                  <a:schemeClr val="tx2"/>
                </a:solidFill>
              </a:rPr>
            </a:br>
            <a:r>
              <a:rPr lang="ar-SA" sz="2400" baseline="30000" dirty="0">
                <a:solidFill>
                  <a:schemeClr val="tx2"/>
                </a:solidFill>
              </a:rPr>
              <a:t>10</a:t>
            </a:r>
            <a:r>
              <a:rPr lang="ar-SA" sz="2400" dirty="0">
                <a:solidFill>
                  <a:schemeClr val="tx2"/>
                </a:solidFill>
              </a:rPr>
              <a:t> مَن هذا مَلِكُ المَجْد؟ رَبُّ القواتِ هو مَلِكُ المَجْد. </a:t>
            </a:r>
            <a:endParaRPr lang="en-US" sz="2400" dirty="0">
              <a:solidFill>
                <a:schemeClr val="tx2"/>
              </a:solidFill>
            </a:endParaRPr>
          </a:p>
          <a:p>
            <a:pPr algn="r" rtl="1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flipH="1">
            <a:off x="1763688" y="-387424"/>
            <a:ext cx="5688632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bg1"/>
                </a:solidFill>
              </a:rPr>
              <a:t>ن</a:t>
            </a:r>
            <a:r>
              <a:rPr lang="ar-SA" sz="2800" b="1" dirty="0">
                <a:solidFill>
                  <a:schemeClr val="bg1"/>
                </a:solidFill>
              </a:rPr>
              <a:t>صَلّي </a:t>
            </a:r>
            <a:r>
              <a:rPr lang="ar-SA" sz="2800" b="1" dirty="0" smtClean="0">
                <a:solidFill>
                  <a:schemeClr val="bg1"/>
                </a:solidFill>
              </a:rPr>
              <a:t>المَزمور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ar-LB" sz="2800" b="1" dirty="0" smtClean="0">
                <a:solidFill>
                  <a:schemeClr val="bg1"/>
                </a:solidFill>
              </a:rPr>
              <a:t>(25) </a:t>
            </a:r>
            <a:r>
              <a:rPr lang="ar-LB" sz="3200" b="1" dirty="0" smtClean="0">
                <a:solidFill>
                  <a:schemeClr val="bg1"/>
                </a:solidFill>
              </a:rPr>
              <a:t>24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59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flipH="1">
            <a:off x="1691680" y="260648"/>
            <a:ext cx="6192688" cy="2492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/>
            </a:r>
            <a:br>
              <a:rPr lang="ar-LB" sz="3200" b="1" dirty="0">
                <a:solidFill>
                  <a:schemeClr val="bg1"/>
                </a:solidFill>
              </a:rPr>
            </a:br>
            <a:r>
              <a:rPr lang="ar-LB" sz="3200" b="1" dirty="0">
                <a:solidFill>
                  <a:schemeClr val="bg1"/>
                </a:solidFill>
              </a:rPr>
              <a:t>نرنّم </a:t>
            </a:r>
            <a:r>
              <a:rPr lang="en-US" sz="3200" b="1" dirty="0">
                <a:solidFill>
                  <a:schemeClr val="bg1"/>
                </a:solidFill>
              </a:rPr>
              <a:t> "</a:t>
            </a:r>
            <a:r>
              <a:rPr lang="ar-SA" sz="3200" b="1" dirty="0">
                <a:solidFill>
                  <a:schemeClr val="bg1"/>
                </a:solidFill>
              </a:rPr>
              <a:t>نحنُ ساهِرون</a:t>
            </a:r>
            <a:r>
              <a:rPr lang="en-US" sz="3200" b="1" dirty="0">
                <a:solidFill>
                  <a:schemeClr val="bg1"/>
                </a:solidFill>
              </a:rPr>
              <a:t>".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6315007" cy="353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73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66700" indent="0" algn="r" rtl="1">
              <a:buNone/>
            </a:pPr>
            <a:r>
              <a:rPr lang="ar-SA" dirty="0" smtClean="0">
                <a:solidFill>
                  <a:schemeClr val="tx2"/>
                </a:solidFill>
              </a:rPr>
              <a:t>نحن </a:t>
            </a:r>
            <a:r>
              <a:rPr lang="ar-SA" dirty="0">
                <a:solidFill>
                  <a:schemeClr val="tx2"/>
                </a:solidFill>
              </a:rPr>
              <a:t>ساهرون ومصابيحنا مشتعلة	ننتظرُ عودتَك أيّها الربّ يسوع (2)</a:t>
            </a:r>
            <a:endParaRPr lang="en-US" dirty="0">
              <a:solidFill>
                <a:schemeClr val="tx2"/>
              </a:solidFill>
            </a:endParaRPr>
          </a:p>
          <a:p>
            <a:pPr marL="26670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* كما يومضُ البرق في أفق ويتألّق في آخر، هكذا مجيء ربّنا يكون.</a:t>
            </a:r>
            <a:endParaRPr lang="en-US" dirty="0">
              <a:solidFill>
                <a:schemeClr val="tx2"/>
              </a:solidFill>
            </a:endParaRPr>
          </a:p>
          <a:p>
            <a:pPr marL="26670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* مَلِكُنا آتٍ بمجد عظيم، لنضئ مصابيحَنا ونخرجُ إليه.</a:t>
            </a:r>
            <a:endParaRPr lang="en-US" dirty="0">
              <a:solidFill>
                <a:schemeClr val="tx2"/>
              </a:solidFill>
            </a:endParaRPr>
          </a:p>
          <a:p>
            <a:pPr marL="26670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* لنفرحنَّ به كما فرح بنا، لأنه سيُفرِحُنا ببهاء ضيائه.</a:t>
            </a:r>
            <a:endParaRPr lang="en-US" dirty="0">
              <a:solidFill>
                <a:schemeClr val="tx2"/>
              </a:solidFill>
            </a:endParaRPr>
          </a:p>
          <a:p>
            <a:pPr marL="26670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نحـن سـاهرون ومصابيحنـا مشـتعلة </a:t>
            </a:r>
            <a:r>
              <a:rPr lang="ar-SA" dirty="0" smtClean="0">
                <a:solidFill>
                  <a:schemeClr val="tx2"/>
                </a:solidFill>
              </a:rPr>
              <a:t>ننتظـر </a:t>
            </a:r>
            <a:r>
              <a:rPr lang="ar-SA" dirty="0">
                <a:solidFill>
                  <a:schemeClr val="tx2"/>
                </a:solidFill>
              </a:rPr>
              <a:t>عودتـك أيهـا </a:t>
            </a:r>
            <a:r>
              <a:rPr lang="ar-SA" dirty="0" smtClean="0">
                <a:solidFill>
                  <a:schemeClr val="tx2"/>
                </a:solidFill>
              </a:rPr>
              <a:t>الـرب</a:t>
            </a:r>
            <a:r>
              <a:rPr lang="ar-LB" dirty="0" smtClean="0">
                <a:solidFill>
                  <a:schemeClr val="tx2"/>
                </a:solidFill>
              </a:rPr>
              <a:t> </a:t>
            </a:r>
            <a:r>
              <a:rPr lang="ar-SA" dirty="0" smtClean="0">
                <a:solidFill>
                  <a:schemeClr val="tx2"/>
                </a:solidFill>
              </a:rPr>
              <a:t>يسـوع</a:t>
            </a:r>
            <a:r>
              <a:rPr lang="ar-SA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 marL="26670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1- 	كمـا يومـض البـرق في أفـق ويتألـق في آخر 	هكـذا مجـيء ربنـا يكـون.</a:t>
            </a:r>
            <a:endParaRPr lang="en-US" dirty="0">
              <a:solidFill>
                <a:schemeClr val="tx2"/>
              </a:solidFill>
            </a:endParaRPr>
          </a:p>
          <a:p>
            <a:pPr marL="26670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2-	ملكنـا آت بمجـد عظيـم لنضـىء مصابيحنـا 	ونخـرج اليـه.</a:t>
            </a:r>
            <a:endParaRPr lang="en-US" dirty="0">
              <a:solidFill>
                <a:schemeClr val="tx2"/>
              </a:solidFill>
            </a:endParaRPr>
          </a:p>
          <a:p>
            <a:pPr marL="26670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3-	لنفرحـنَّ بـه كمـا فـرح بنـا لأنـه سـيفرحنـا 	ببهـاء ضيائـــه.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26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667" cy="1981200"/>
          </a:xfrm>
        </p:spPr>
        <p:txBody>
          <a:bodyPr>
            <a:normAutofit/>
          </a:bodyPr>
          <a:lstStyle/>
          <a:p>
            <a:r>
              <a:rPr lang="ar-LB" sz="6600" b="1" dirty="0">
                <a:solidFill>
                  <a:schemeClr val="accent1">
                    <a:lumMod val="75000"/>
                  </a:schemeClr>
                </a:solidFill>
              </a:rPr>
              <a:t>زمن مجيء مبارك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539205" cy="4356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6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6238256" cy="201870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ar-LB" b="1" dirty="0">
                <a:solidFill>
                  <a:schemeClr val="bg1"/>
                </a:solidFill>
              </a:rPr>
              <a:t>كيف </a:t>
            </a:r>
            <a:r>
              <a:rPr lang="ar-LB" b="1" dirty="0" smtClean="0">
                <a:solidFill>
                  <a:schemeClr val="bg1"/>
                </a:solidFill>
              </a:rPr>
              <a:t>نَنْتظِرُ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ar-LB" b="1" dirty="0" smtClean="0">
                <a:solidFill>
                  <a:schemeClr val="bg1"/>
                </a:solidFill>
              </a:rPr>
              <a:t>عيدَ </a:t>
            </a:r>
            <a:r>
              <a:rPr lang="ar-LB" b="1" dirty="0">
                <a:solidFill>
                  <a:schemeClr val="bg1"/>
                </a:solidFill>
              </a:rPr>
              <a:t>الميلاد؟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5715000" cy="3876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51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125"/>
            <a:ext cx="5112568" cy="12241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ar-LB" b="1" dirty="0">
                <a:solidFill>
                  <a:schemeClr val="tx2"/>
                </a:solidFill>
              </a:rPr>
              <a:t>في الأسبوع الأوّل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028" y="1268760"/>
            <a:ext cx="3708317" cy="444140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«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وست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َ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ظهر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ُ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علامات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ٌ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ar-SA" sz="3200" dirty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في 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الش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ّ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مس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ِ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والق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َ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م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َ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ر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ِ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ar-SA" sz="3200" dirty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والنجوم، 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وينال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ُ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الأم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َ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م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ُ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ك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َ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رب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ٍ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ar-SA" sz="3200" dirty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في 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الأرض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ِ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وقلق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ِ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م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ِ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ن ع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َ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جيج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ِ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الب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َ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حر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ِ</a:t>
            </a:r>
            <a:r>
              <a:rPr lang="ar-SA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 وجيشانه</a:t>
            </a:r>
            <a:r>
              <a:rPr lang="ar-LB" sz="3200" dirty="0" smtClean="0">
                <a:solidFill>
                  <a:schemeClr val="tx2"/>
                </a:solidFill>
                <a:latin typeface="Times New Roman"/>
                <a:ea typeface="Times New Roman"/>
                <a:cs typeface="+mj-cs"/>
              </a:rPr>
              <a:t>»</a:t>
            </a:r>
            <a:endParaRPr lang="fr-FR" sz="3200" dirty="0" smtClean="0">
              <a:solidFill>
                <a:schemeClr val="tx2"/>
              </a:solidFill>
              <a:latin typeface="Times New Roman"/>
              <a:ea typeface="Times New Roman"/>
              <a:cs typeface="+mj-cs"/>
            </a:endParaRPr>
          </a:p>
          <a:p>
            <a:pPr marL="0" indent="0" rtl="1">
              <a:buNone/>
            </a:pPr>
            <a:r>
              <a:rPr lang="ar-LB" dirty="0" smtClean="0">
                <a:solidFill>
                  <a:schemeClr val="tx2"/>
                </a:solidFill>
                <a:ea typeface="Times New Roman"/>
                <a:cs typeface="Times New Roman"/>
              </a:rPr>
              <a:t>(</a:t>
            </a:r>
            <a:r>
              <a:rPr lang="ar-SA" dirty="0" smtClean="0">
                <a:solidFill>
                  <a:schemeClr val="tx2"/>
                </a:solidFill>
                <a:ea typeface="Times New Roman"/>
                <a:cs typeface="Times New Roman"/>
              </a:rPr>
              <a:t>لو-21-25</a:t>
            </a:r>
            <a:r>
              <a:rPr lang="ar-LB" dirty="0" smtClean="0">
                <a:solidFill>
                  <a:schemeClr val="tx2"/>
                </a:solidFill>
                <a:ea typeface="Times New Roman"/>
                <a:cs typeface="Times New Roman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9" t="24531" r="12366" b="29479"/>
          <a:stretch/>
        </p:blipFill>
        <p:spPr>
          <a:xfrm>
            <a:off x="1014710" y="1340767"/>
            <a:ext cx="2362658" cy="42472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7744" y="5588035"/>
            <a:ext cx="5112568" cy="1008112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b="1" dirty="0">
                <a:solidFill>
                  <a:schemeClr val="bg1"/>
                </a:solidFill>
              </a:rPr>
              <a:t>نَنتَظرُ معَ الأنبياء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1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619672" y="3645024"/>
            <a:ext cx="7056784" cy="2952328"/>
          </a:xfrm>
          <a:prstGeom prst="horizontalScroll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2500" b="1" dirty="0">
              <a:solidFill>
                <a:schemeClr val="tx2"/>
              </a:solidFill>
            </a:endParaRPr>
          </a:p>
          <a:p>
            <a:pPr algn="r" rtl="1"/>
            <a:endParaRPr lang="ar-LB" sz="2500" b="1" dirty="0">
              <a:solidFill>
                <a:schemeClr val="tx2"/>
              </a:solidFill>
            </a:endParaRPr>
          </a:p>
          <a:p>
            <a:pPr algn="r" rtl="1"/>
            <a:r>
              <a:rPr lang="en-US" sz="2800" b="1" dirty="0">
                <a:cs typeface="+mj-cs"/>
              </a:rPr>
              <a:t>: </a:t>
            </a:r>
            <a:r>
              <a:rPr lang="ar-SA" sz="2800" b="1" dirty="0">
                <a:solidFill>
                  <a:schemeClr val="tx2"/>
                </a:solidFill>
                <a:cs typeface="+mj-cs"/>
              </a:rPr>
              <a:t>في 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تلك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َ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 الأيام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ِ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 وذلك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َ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 الز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َّ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مان أنب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ُ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ت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ُ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 لداود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َ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 ن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َ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ب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ْ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ت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ً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ا بار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ً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ا ف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َ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ي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َ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جري الح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ُ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كم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ُ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 والب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ِ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ر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ُّ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ar-SA" sz="2800" b="1" dirty="0">
                <a:solidFill>
                  <a:schemeClr val="tx2"/>
                </a:solidFill>
                <a:cs typeface="+mj-cs"/>
              </a:rPr>
              <a:t>في 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الأرض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ِ</a:t>
            </a:r>
            <a:r>
              <a:rPr lang="en-US" sz="2800" b="1" dirty="0" smtClean="0">
                <a:solidFill>
                  <a:schemeClr val="tx2"/>
                </a:solidFill>
                <a:cs typeface="+mj-cs"/>
              </a:rPr>
              <a:t>. </a:t>
            </a:r>
            <a:r>
              <a:rPr lang="en-US" sz="2800" b="1" dirty="0">
                <a:solidFill>
                  <a:schemeClr val="tx2"/>
                </a:solidFill>
                <a:cs typeface="+mj-cs"/>
              </a:rPr>
              <a:t/>
            </a:r>
            <a:br>
              <a:rPr lang="en-US" sz="2800" b="1" dirty="0">
                <a:solidFill>
                  <a:schemeClr val="tx2"/>
                </a:solidFill>
                <a:cs typeface="+mj-cs"/>
              </a:rPr>
            </a:b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                                         (</a:t>
            </a:r>
            <a:r>
              <a:rPr lang="ar-SA" sz="2800" b="1" dirty="0" smtClean="0">
                <a:solidFill>
                  <a:schemeClr val="tx2"/>
                </a:solidFill>
                <a:cs typeface="+mj-cs"/>
              </a:rPr>
              <a:t>ار-33-</a:t>
            </a:r>
            <a:r>
              <a:rPr lang="ar-LB" sz="2800" b="1" dirty="0" smtClean="0">
                <a:solidFill>
                  <a:schemeClr val="tx2"/>
                </a:solidFill>
                <a:cs typeface="+mj-cs"/>
              </a:rPr>
              <a:t>14)</a:t>
            </a:r>
            <a:r>
              <a:rPr lang="en-US" sz="2500" dirty="0">
                <a:solidFill>
                  <a:schemeClr val="tx2"/>
                </a:solidFill>
              </a:rPr>
              <a:t> </a:t>
            </a:r>
          </a:p>
          <a:p>
            <a:pPr algn="r" rtl="1"/>
            <a:endParaRPr lang="en-US" sz="2500" dirty="0"/>
          </a:p>
          <a:p>
            <a:pPr algn="ctr"/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97335"/>
            <a:ext cx="4536504" cy="2545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ight Arrow 6"/>
          <p:cNvSpPr/>
          <p:nvPr/>
        </p:nvSpPr>
        <p:spPr>
          <a:xfrm flipH="1">
            <a:off x="3059832" y="0"/>
            <a:ext cx="496855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3000" b="1" dirty="0">
                <a:solidFill>
                  <a:schemeClr val="bg1"/>
                </a:solidFill>
              </a:rPr>
              <a:t> </a:t>
            </a:r>
            <a:r>
              <a:rPr lang="ar-SA" sz="3000" b="1" dirty="0" smtClean="0">
                <a:solidFill>
                  <a:schemeClr val="bg1"/>
                </a:solidFill>
              </a:rPr>
              <a:t>ن</a:t>
            </a:r>
            <a:r>
              <a:rPr lang="ar-LB" sz="3000" b="1" dirty="0" smtClean="0">
                <a:solidFill>
                  <a:schemeClr val="bg1"/>
                </a:solidFill>
              </a:rPr>
              <a:t>َقرأُ مِنَ النبيّ </a:t>
            </a:r>
            <a:r>
              <a:rPr lang="ar-LB" sz="3000" b="1" dirty="0">
                <a:solidFill>
                  <a:schemeClr val="bg1"/>
                </a:solidFill>
              </a:rPr>
              <a:t>إ</a:t>
            </a:r>
            <a:r>
              <a:rPr lang="ar-LB" sz="3000" b="1" dirty="0" smtClean="0">
                <a:solidFill>
                  <a:schemeClr val="bg1"/>
                </a:solidFill>
              </a:rPr>
              <a:t>رميا</a:t>
            </a:r>
            <a:r>
              <a:rPr lang="en-US" sz="3000" b="1" dirty="0">
                <a:solidFill>
                  <a:schemeClr val="bg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13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467544" y="1628800"/>
            <a:ext cx="8496944" cy="3456384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ظنَّ الشّعبُ أنَّ الله أهمَلَهُ! وأمّا إرميا فيُذكِّرُه بِوعدِ اللهِ وأمانَتِهِ. </a:t>
            </a:r>
          </a:p>
          <a:p>
            <a:pPr algn="ctr" rtl="1"/>
            <a:r>
              <a:rPr lang="ar-LB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ف</a:t>
            </a:r>
            <a:r>
              <a:rPr lang="ar-SA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اللّهُ </a:t>
            </a:r>
            <a:r>
              <a:rPr lang="ar-SA" sz="2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لَم يَتوقّفْ </a:t>
            </a:r>
            <a:r>
              <a:rPr lang="ar-SA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يَوماً </a:t>
            </a:r>
            <a:r>
              <a:rPr lang="ar-SA" sz="2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عَن مَدِّ يَدهِ مِن أجلِ إقامَةِ العُهودِ معَ البَشَر، على الرُّغمِ من عَدَمِ أمانَتِهم وخِيانَتهم</a:t>
            </a:r>
            <a:r>
              <a:rPr lang="en-US" sz="2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endParaRPr lang="ar-LB" sz="26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 rtl="1"/>
            <a:r>
              <a:rPr lang="ar-SA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نَعم</a:t>
            </a:r>
            <a:r>
              <a:rPr lang="ar-SA" sz="2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، لقَد ذَهبَ اللّهُ بَعيداً جِدّاً في حُبِّهِ للبَشَ</a:t>
            </a:r>
            <a:r>
              <a:rPr lang="ar-LB" sz="2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ر.</a:t>
            </a:r>
            <a:r>
              <a:rPr lang="en-US" sz="2600" dirty="0" smtClean="0"/>
              <a:t>.</a:t>
            </a:r>
            <a:r>
              <a:rPr lang="ar-LB" sz="2600" dirty="0" smtClean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624" y="116632"/>
            <a:ext cx="3703269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Arrow 3"/>
          <p:cNvSpPr/>
          <p:nvPr/>
        </p:nvSpPr>
        <p:spPr>
          <a:xfrm flipH="1">
            <a:off x="5724128" y="332656"/>
            <a:ext cx="2664296" cy="151216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 </a:t>
            </a:r>
            <a:r>
              <a:rPr lang="ar-SA" sz="3000" b="1" dirty="0">
                <a:solidFill>
                  <a:schemeClr val="bg1"/>
                </a:solidFill>
              </a:rPr>
              <a:t>ن</a:t>
            </a:r>
            <a:r>
              <a:rPr lang="ar-LB" sz="3000" b="1" dirty="0">
                <a:solidFill>
                  <a:schemeClr val="bg1"/>
                </a:solidFill>
              </a:rPr>
              <a:t>تأمّل</a:t>
            </a:r>
            <a:r>
              <a:rPr lang="en-US" sz="30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5656" y="5301208"/>
            <a:ext cx="640871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 smtClean="0">
                <a:solidFill>
                  <a:schemeClr val="tx2"/>
                </a:solidFill>
              </a:rPr>
              <a:t>في حياتِي عِندَما </a:t>
            </a:r>
            <a:r>
              <a:rPr lang="ar-LB" sz="2800" b="1" dirty="0">
                <a:solidFill>
                  <a:schemeClr val="tx2"/>
                </a:solidFill>
              </a:rPr>
              <a:t>أرى </a:t>
            </a:r>
            <a:r>
              <a:rPr lang="ar-LB" sz="2800" b="1" dirty="0" smtClean="0">
                <a:solidFill>
                  <a:schemeClr val="tx2"/>
                </a:solidFill>
              </a:rPr>
              <a:t>كُلَّ </a:t>
            </a:r>
            <a:r>
              <a:rPr lang="ar-LB" sz="2800" b="1" dirty="0">
                <a:solidFill>
                  <a:schemeClr val="tx2"/>
                </a:solidFill>
              </a:rPr>
              <a:t>شيءٍ قاتِمًا </a:t>
            </a:r>
            <a:r>
              <a:rPr lang="ar-LB" sz="2800" b="1" dirty="0" smtClean="0">
                <a:solidFill>
                  <a:schemeClr val="tx2"/>
                </a:solidFill>
              </a:rPr>
              <a:t>مُظلِمًا </a:t>
            </a:r>
            <a:r>
              <a:rPr lang="ar-LB" sz="2800" b="1" dirty="0">
                <a:solidFill>
                  <a:schemeClr val="tx2"/>
                </a:solidFill>
              </a:rPr>
              <a:t>هل </a:t>
            </a:r>
            <a:r>
              <a:rPr lang="ar-LB" sz="2800" b="1" dirty="0" smtClean="0">
                <a:solidFill>
                  <a:schemeClr val="tx2"/>
                </a:solidFill>
              </a:rPr>
              <a:t>أومِنُ </a:t>
            </a:r>
            <a:r>
              <a:rPr lang="ar-LB" sz="2800" b="1" dirty="0">
                <a:solidFill>
                  <a:schemeClr val="tx2"/>
                </a:solidFill>
              </a:rPr>
              <a:t>أنَّ </a:t>
            </a:r>
            <a:r>
              <a:rPr lang="ar-LB" sz="2800" b="1" dirty="0" smtClean="0">
                <a:solidFill>
                  <a:schemeClr val="tx2"/>
                </a:solidFill>
              </a:rPr>
              <a:t>اللهَ </a:t>
            </a:r>
            <a:r>
              <a:rPr lang="ar-LB" sz="2800" b="1" dirty="0">
                <a:solidFill>
                  <a:schemeClr val="tx2"/>
                </a:solidFill>
              </a:rPr>
              <a:t>حاضرٌ دائماً</a:t>
            </a:r>
            <a:r>
              <a:rPr lang="en-US" sz="2800" b="1" dirty="0">
                <a:solidFill>
                  <a:schemeClr val="tx2"/>
                </a:solidFill>
              </a:rPr>
              <a:t>  </a:t>
            </a:r>
            <a:r>
              <a:rPr lang="ar-LB" sz="2800" b="1" dirty="0">
                <a:solidFill>
                  <a:schemeClr val="tx2"/>
                </a:solidFill>
              </a:rPr>
              <a:t>؟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40352" y="5229200"/>
            <a:ext cx="1224136" cy="1008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2"/>
                </a:solidFill>
              </a:rPr>
              <a:t>وأنا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4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3383361" cy="190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ight Arrow 3"/>
          <p:cNvSpPr/>
          <p:nvPr/>
        </p:nvSpPr>
        <p:spPr>
          <a:xfrm flipH="1">
            <a:off x="4499992" y="0"/>
            <a:ext cx="4351750" cy="2578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 smtClean="0">
                <a:solidFill>
                  <a:schemeClr val="bg1"/>
                </a:solidFill>
              </a:rPr>
              <a:t>نَقرأ </a:t>
            </a:r>
            <a:r>
              <a:rPr lang="ar-SA" sz="2800" b="1" dirty="0" smtClean="0">
                <a:solidFill>
                  <a:schemeClr val="bg1"/>
                </a:solidFill>
              </a:rPr>
              <a:t> </a:t>
            </a:r>
            <a:r>
              <a:rPr lang="ar-LB" sz="2800" b="1" dirty="0" smtClean="0">
                <a:solidFill>
                  <a:schemeClr val="bg1"/>
                </a:solidFill>
              </a:rPr>
              <a:t>مِن رسالَة القدّيس بولس إلى أهل تسالونيكي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27584" y="1844824"/>
            <a:ext cx="7992888" cy="4968552"/>
          </a:xfrm>
          <a:prstGeom prst="horizontalScroll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2800" dirty="0" smtClean="0">
              <a:solidFill>
                <a:schemeClr val="tx2"/>
              </a:solidFill>
            </a:endParaRPr>
          </a:p>
          <a:p>
            <a:pPr algn="ctr" rtl="1"/>
            <a:endParaRPr lang="ar-LB" sz="2800" dirty="0" smtClean="0">
              <a:solidFill>
                <a:schemeClr val="tx2"/>
              </a:solidFill>
            </a:endParaRPr>
          </a:p>
          <a:p>
            <a:pPr algn="ctr" rtl="1"/>
            <a:r>
              <a:rPr lang="ar-LB" sz="2800" dirty="0" smtClean="0">
                <a:solidFill>
                  <a:schemeClr val="tx2"/>
                </a:solidFill>
              </a:rPr>
              <a:t>الرّبُّ يُنمّيكُم </a:t>
            </a:r>
            <a:r>
              <a:rPr lang="ar-LB" sz="2800" dirty="0">
                <a:solidFill>
                  <a:schemeClr val="tx2"/>
                </a:solidFill>
              </a:rPr>
              <a:t>و </a:t>
            </a:r>
            <a:r>
              <a:rPr lang="ar-LB" sz="2800" dirty="0" smtClean="0">
                <a:solidFill>
                  <a:schemeClr val="tx2"/>
                </a:solidFill>
              </a:rPr>
              <a:t>يَزيدُكُم </a:t>
            </a:r>
            <a:r>
              <a:rPr lang="ar-LB" sz="2800" dirty="0">
                <a:solidFill>
                  <a:schemeClr val="tx2"/>
                </a:solidFill>
              </a:rPr>
              <a:t>في </a:t>
            </a:r>
            <a:r>
              <a:rPr lang="ar-LB" sz="2800" dirty="0" smtClean="0">
                <a:solidFill>
                  <a:schemeClr val="tx2"/>
                </a:solidFill>
              </a:rPr>
              <a:t>المَحبّة بَعضُكم لِبَعضٍ </a:t>
            </a:r>
            <a:r>
              <a:rPr lang="ar-LB" sz="2800" dirty="0">
                <a:solidFill>
                  <a:schemeClr val="tx2"/>
                </a:solidFill>
              </a:rPr>
              <a:t>و </a:t>
            </a:r>
            <a:r>
              <a:rPr lang="ar-LB" sz="2800" dirty="0" smtClean="0">
                <a:solidFill>
                  <a:schemeClr val="tx2"/>
                </a:solidFill>
              </a:rPr>
              <a:t>للجَميعِ </a:t>
            </a:r>
            <a:r>
              <a:rPr lang="ar-LB" sz="2800" dirty="0">
                <a:solidFill>
                  <a:schemeClr val="tx2"/>
                </a:solidFill>
              </a:rPr>
              <a:t>كما </a:t>
            </a:r>
            <a:r>
              <a:rPr lang="ar-LB" sz="2800" dirty="0" smtClean="0">
                <a:solidFill>
                  <a:schemeClr val="tx2"/>
                </a:solidFill>
              </a:rPr>
              <a:t>نحنُ أيضًا لَكُم!</a:t>
            </a:r>
          </a:p>
          <a:p>
            <a:pPr algn="ctr" rtl="1"/>
            <a:r>
              <a:rPr lang="ar-LB" sz="2800" dirty="0" smtClean="0">
                <a:solidFill>
                  <a:schemeClr val="tx2"/>
                </a:solidFill>
              </a:rPr>
              <a:t> لكَي يثبُتَ قلوبُكُم بِلا لَومٍ في القَداسَةِ أمامَ الله أبينا في مَجيءِ ربِّنا يَسوع المَسيح مَعَ جَميعِ قدّيسِيه (تس 3/13)</a:t>
            </a:r>
          </a:p>
          <a:p>
            <a:pPr algn="ctr" rtl="1"/>
            <a:r>
              <a:rPr lang="ar-LB" sz="2800" b="1" dirty="0"/>
              <a:t> </a:t>
            </a:r>
            <a:r>
              <a:rPr lang="ar-LB" sz="2800" dirty="0" smtClean="0">
                <a:solidFill>
                  <a:schemeClr val="tx2"/>
                </a:solidFill>
              </a:rPr>
              <a:t>أمّا المّحبّةُ الأخوِيَّةُ، </a:t>
            </a:r>
            <a:r>
              <a:rPr lang="ar-LB" sz="2800" dirty="0">
                <a:solidFill>
                  <a:schemeClr val="tx2"/>
                </a:solidFill>
              </a:rPr>
              <a:t>فلا </a:t>
            </a:r>
            <a:r>
              <a:rPr lang="ar-LB" sz="2800" dirty="0" smtClean="0">
                <a:solidFill>
                  <a:schemeClr val="tx2"/>
                </a:solidFill>
              </a:rPr>
              <a:t>حاجَةَ لكُم </a:t>
            </a:r>
            <a:r>
              <a:rPr lang="ar-LB" sz="2800" dirty="0">
                <a:solidFill>
                  <a:schemeClr val="tx2"/>
                </a:solidFill>
              </a:rPr>
              <a:t>أ</a:t>
            </a:r>
            <a:r>
              <a:rPr lang="ar-LB" sz="2800" dirty="0" smtClean="0">
                <a:solidFill>
                  <a:schemeClr val="tx2"/>
                </a:solidFill>
              </a:rPr>
              <a:t>ن أكتُبَ اليكُم عَنها لأنّكُم أنفسَكُم متَعلِّمونَ </a:t>
            </a:r>
            <a:r>
              <a:rPr lang="ar-LB" sz="2800" dirty="0">
                <a:solidFill>
                  <a:schemeClr val="tx2"/>
                </a:solidFill>
              </a:rPr>
              <a:t>من </a:t>
            </a:r>
            <a:r>
              <a:rPr lang="ar-LB" sz="2800" dirty="0" smtClean="0">
                <a:solidFill>
                  <a:schemeClr val="tx2"/>
                </a:solidFill>
              </a:rPr>
              <a:t>اللهِ </a:t>
            </a:r>
          </a:p>
          <a:p>
            <a:pPr algn="ctr" rtl="1"/>
            <a:r>
              <a:rPr lang="ar-LB" sz="2800" dirty="0" smtClean="0">
                <a:solidFill>
                  <a:schemeClr val="tx2"/>
                </a:solidFill>
              </a:rPr>
              <a:t>أن يحبَّ بعضُكُم بعضًا.</a:t>
            </a:r>
            <a:endParaRPr lang="en-US" sz="2500" dirty="0">
              <a:solidFill>
                <a:schemeClr val="tx2"/>
              </a:solidFill>
            </a:endParaRPr>
          </a:p>
          <a:p>
            <a:pPr algn="r" rtl="1"/>
            <a:endParaRPr lang="ar-LB" sz="2800" dirty="0" smtClean="0">
              <a:solidFill>
                <a:schemeClr val="tx2"/>
              </a:solidFill>
            </a:endParaRPr>
          </a:p>
          <a:p>
            <a:pPr algn="ctr"/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59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19672" y="5301208"/>
            <a:ext cx="6336704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300" dirty="0" smtClean="0">
                <a:solidFill>
                  <a:schemeClr val="tx2"/>
                </a:solidFill>
              </a:rPr>
              <a:t>عِندَما أبتعِدُ </a:t>
            </a:r>
            <a:r>
              <a:rPr lang="ar-LB" sz="3300" dirty="0">
                <a:solidFill>
                  <a:schemeClr val="tx2"/>
                </a:solidFill>
              </a:rPr>
              <a:t>أو أترُكُ من </a:t>
            </a:r>
            <a:r>
              <a:rPr lang="ar-LB" sz="3300" dirty="0" smtClean="0">
                <a:solidFill>
                  <a:schemeClr val="tx2"/>
                </a:solidFill>
              </a:rPr>
              <a:t>اُحّبُّ </a:t>
            </a:r>
            <a:endParaRPr lang="ar-LB" sz="3300" dirty="0">
              <a:solidFill>
                <a:schemeClr val="tx2"/>
              </a:solidFill>
            </a:endParaRPr>
          </a:p>
          <a:p>
            <a:pPr algn="ctr" rtl="1"/>
            <a:r>
              <a:rPr lang="ar-LB" sz="3300" dirty="0">
                <a:solidFill>
                  <a:schemeClr val="tx2"/>
                </a:solidFill>
              </a:rPr>
              <a:t>هل </a:t>
            </a:r>
            <a:r>
              <a:rPr lang="ar-LB" sz="3300" dirty="0" smtClean="0">
                <a:solidFill>
                  <a:schemeClr val="tx2"/>
                </a:solidFill>
              </a:rPr>
              <a:t>أُفكّر </a:t>
            </a:r>
            <a:r>
              <a:rPr lang="ar-LB" sz="3300" dirty="0">
                <a:solidFill>
                  <a:schemeClr val="tx2"/>
                </a:solidFill>
              </a:rPr>
              <a:t>بأن أسلِّمَهم </a:t>
            </a:r>
            <a:r>
              <a:rPr lang="ar-LB" sz="3300" dirty="0" smtClean="0">
                <a:solidFill>
                  <a:schemeClr val="tx2"/>
                </a:solidFill>
              </a:rPr>
              <a:t>إلى </a:t>
            </a:r>
            <a:r>
              <a:rPr lang="ar-LB" sz="3300" dirty="0">
                <a:solidFill>
                  <a:schemeClr val="tx2"/>
                </a:solidFill>
              </a:rPr>
              <a:t>الله؟</a:t>
            </a: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827584" y="2060848"/>
            <a:ext cx="7704856" cy="288032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 smtClean="0">
                <a:solidFill>
                  <a:schemeClr val="tx2"/>
                </a:solidFill>
              </a:rPr>
              <a:t>هنا </a:t>
            </a:r>
            <a:r>
              <a:rPr lang="ar-LB" sz="3000" dirty="0">
                <a:solidFill>
                  <a:schemeClr val="tx2"/>
                </a:solidFill>
              </a:rPr>
              <a:t>بولس سيترُكُ </a:t>
            </a:r>
            <a:r>
              <a:rPr lang="ar-LB" sz="3000" dirty="0" smtClean="0">
                <a:solidFill>
                  <a:schemeClr val="tx2"/>
                </a:solidFill>
              </a:rPr>
              <a:t>جماعَةً هشَّةً وضَعيفَةً </a:t>
            </a:r>
            <a:endParaRPr lang="ar-LB" sz="3000" dirty="0">
              <a:solidFill>
                <a:schemeClr val="tx2"/>
              </a:solidFill>
            </a:endParaRPr>
          </a:p>
          <a:p>
            <a:pPr algn="ctr" rtl="1"/>
            <a:r>
              <a:rPr lang="ar-LB" sz="3000" dirty="0">
                <a:solidFill>
                  <a:schemeClr val="tx2"/>
                </a:solidFill>
              </a:rPr>
              <a:t>يُسلِّمها </a:t>
            </a:r>
            <a:r>
              <a:rPr lang="ar-LB" sz="3000" dirty="0" smtClean="0">
                <a:solidFill>
                  <a:schemeClr val="tx2"/>
                </a:solidFill>
              </a:rPr>
              <a:t>إلى </a:t>
            </a:r>
            <a:r>
              <a:rPr lang="ar-LB" sz="3000" dirty="0">
                <a:solidFill>
                  <a:schemeClr val="tx2"/>
                </a:solidFill>
              </a:rPr>
              <a:t>الله كي </a:t>
            </a:r>
            <a:r>
              <a:rPr lang="ar-LB" sz="3000" dirty="0" smtClean="0">
                <a:solidFill>
                  <a:schemeClr val="tx2"/>
                </a:solidFill>
              </a:rPr>
              <a:t>تَنمُوَ </a:t>
            </a:r>
            <a:r>
              <a:rPr lang="ar-LB" sz="3000" dirty="0">
                <a:solidFill>
                  <a:schemeClr val="tx2"/>
                </a:solidFill>
              </a:rPr>
              <a:t>في </a:t>
            </a:r>
            <a:r>
              <a:rPr lang="ar-LB" sz="3000" dirty="0" smtClean="0">
                <a:solidFill>
                  <a:schemeClr val="tx2"/>
                </a:solidFill>
              </a:rPr>
              <a:t>المَحبَّة والقَداسَة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5724128" y="332656"/>
            <a:ext cx="2664296" cy="151216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 </a:t>
            </a:r>
            <a:r>
              <a:rPr lang="ar-SA" sz="3000" b="1" dirty="0">
                <a:solidFill>
                  <a:schemeClr val="bg1"/>
                </a:solidFill>
              </a:rPr>
              <a:t>ن</a:t>
            </a:r>
            <a:r>
              <a:rPr lang="ar-LB" sz="3000" b="1" dirty="0">
                <a:solidFill>
                  <a:schemeClr val="bg1"/>
                </a:solidFill>
              </a:rPr>
              <a:t>تأمّل</a:t>
            </a:r>
            <a:r>
              <a:rPr lang="en-US" sz="30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Oval 5"/>
          <p:cNvSpPr/>
          <p:nvPr/>
        </p:nvSpPr>
        <p:spPr>
          <a:xfrm>
            <a:off x="7668344" y="4941168"/>
            <a:ext cx="1368152" cy="16561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2"/>
                </a:solidFill>
              </a:rPr>
              <a:t>وأنا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3939975" cy="2693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99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539552" y="912218"/>
            <a:ext cx="8136904" cy="5945782"/>
          </a:xfrm>
          <a:prstGeom prst="horizont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b="1" dirty="0" smtClean="0">
                <a:solidFill>
                  <a:schemeClr val="tx2"/>
                </a:solidFill>
              </a:rPr>
              <a:t>مَجيءُ ابنُ الإنسانِ </a:t>
            </a:r>
            <a:endParaRPr lang="ar-LB" sz="2600" b="1" dirty="0">
              <a:solidFill>
                <a:schemeClr val="tx2"/>
              </a:solidFill>
            </a:endParaRPr>
          </a:p>
          <a:p>
            <a:pPr algn="r" rtl="1"/>
            <a:r>
              <a:rPr lang="ar-LB" sz="2600" dirty="0" smtClean="0">
                <a:solidFill>
                  <a:schemeClr val="tx2"/>
                </a:solidFill>
              </a:rPr>
              <a:t>«وَسَتَظْهَرُ </a:t>
            </a:r>
            <a:r>
              <a:rPr lang="ar-LB" sz="2600" dirty="0">
                <a:solidFill>
                  <a:schemeClr val="tx2"/>
                </a:solidFill>
              </a:rPr>
              <a:t>عَلامَاتٌ فِي الشَّمْسِ وَالْقَمَرِ وَالنُّجُومِ، وَتَكُونُ عَلَى الأَرْضِ ضِيقَةٌ عَلَى الأُمَمِ الْوَاقِعَةِ فِي حَيْرَةٍ، لأَنَّ الْبَحْرَ وَالأَمْوَاجَ تَعِجُّ وَتَجِيشُ، </a:t>
            </a:r>
            <a:r>
              <a:rPr lang="ar-LB" sz="2600" dirty="0" smtClean="0">
                <a:solidFill>
                  <a:schemeClr val="tx2"/>
                </a:solidFill>
              </a:rPr>
              <a:t>وَيُغْمَى </a:t>
            </a:r>
            <a:r>
              <a:rPr lang="ar-LB" sz="2600" dirty="0">
                <a:solidFill>
                  <a:schemeClr val="tx2"/>
                </a:solidFill>
              </a:rPr>
              <a:t>عَلَى النَّاسِ مِنَ الرُّعْبِ وَمِنْ تَوَقُّعِ مَا سَوْفَ يَجْتَاحُ الْمَسْكُونَةَ، إِذْ تَتَزَعْزَعُ أَجْرَامُ السَّمَاوَاتِ. </a:t>
            </a:r>
            <a:r>
              <a:rPr lang="ar-LB" sz="2600" dirty="0" smtClean="0">
                <a:solidFill>
                  <a:schemeClr val="tx2"/>
                </a:solidFill>
              </a:rPr>
              <a:t>عِنْدَئِذٍ </a:t>
            </a:r>
            <a:r>
              <a:rPr lang="ar-LB" sz="2600" dirty="0">
                <a:solidFill>
                  <a:schemeClr val="tx2"/>
                </a:solidFill>
              </a:rPr>
              <a:t>يَرَوْنَ ابْنَ الإِنْسَانِ آتِياً فِي السَّحَابِ بِقُوَّةٍ وَمَجْدٍ عَظِيمٍ. </a:t>
            </a:r>
            <a:r>
              <a:rPr lang="ar-LB" sz="2600" dirty="0" smtClean="0">
                <a:solidFill>
                  <a:schemeClr val="tx2"/>
                </a:solidFill>
              </a:rPr>
              <a:t>وَلكِنْ </a:t>
            </a:r>
            <a:r>
              <a:rPr lang="ar-LB" sz="2600" dirty="0">
                <a:solidFill>
                  <a:schemeClr val="tx2"/>
                </a:solidFill>
              </a:rPr>
              <a:t>عِنْدَمَا تَبْدَأُ هذِهِ الأُمُورُ تَحْدُثُ، فَانْتَصِبُوا وَارْفَعُوا رُؤُوسَكُمْ لأَنَّ فِدَاءَكُمْ يَقْتَرِبُ</a:t>
            </a:r>
            <a:r>
              <a:rPr lang="ar-LB" sz="2800" dirty="0"/>
              <a:t>». </a:t>
            </a:r>
            <a:r>
              <a:rPr lang="ar-LB" sz="2800" dirty="0" smtClean="0">
                <a:solidFill>
                  <a:schemeClr val="tx2"/>
                </a:solidFill>
              </a:rPr>
              <a:t> </a:t>
            </a:r>
            <a:endParaRPr lang="ar-LB" sz="2800" dirty="0">
              <a:solidFill>
                <a:schemeClr val="tx2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3563888" y="-229716"/>
            <a:ext cx="4680520" cy="21328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 smtClean="0"/>
              <a:t>نَقرأ </a:t>
            </a:r>
            <a:r>
              <a:rPr lang="ar-LB" sz="2400" b="1" dirty="0" smtClean="0"/>
              <a:t>من أنجيل </a:t>
            </a:r>
            <a:r>
              <a:rPr lang="ar-LB" sz="2400" b="1" dirty="0" smtClean="0"/>
              <a:t>القدّيس </a:t>
            </a:r>
            <a:r>
              <a:rPr lang="ar-LB" sz="2400" b="1" dirty="0" smtClean="0"/>
              <a:t>لوقا </a:t>
            </a:r>
          </a:p>
          <a:p>
            <a:pPr algn="ctr"/>
            <a:r>
              <a:rPr lang="ar-LB" sz="2400" b="1" dirty="0" smtClean="0"/>
              <a:t>( </a:t>
            </a:r>
            <a:r>
              <a:rPr lang="ar-LB" sz="2400" b="1" dirty="0"/>
              <a:t>21/25-36 )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31328"/>
            <a:ext cx="2927901" cy="241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97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99592" y="1124743"/>
            <a:ext cx="7848872" cy="5717863"/>
          </a:xfrm>
          <a:prstGeom prst="horizont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 smtClean="0">
                <a:solidFill>
                  <a:schemeClr val="tx2"/>
                </a:solidFill>
              </a:rPr>
              <a:t>السّهر والصّلاة </a:t>
            </a:r>
            <a:endParaRPr lang="ar-LB" sz="2800" b="1" dirty="0">
              <a:solidFill>
                <a:schemeClr val="tx2"/>
              </a:solidFill>
            </a:endParaRPr>
          </a:p>
          <a:p>
            <a:pPr algn="r" rtl="1"/>
            <a:endParaRPr lang="ar-LB" sz="2400" dirty="0">
              <a:solidFill>
                <a:schemeClr val="tx2"/>
              </a:solidFill>
            </a:endParaRPr>
          </a:p>
          <a:p>
            <a:pPr algn="r" rtl="1"/>
            <a:r>
              <a:rPr lang="ar-LB" sz="2400" dirty="0" smtClean="0">
                <a:solidFill>
                  <a:schemeClr val="tx2"/>
                </a:solidFill>
              </a:rPr>
              <a:t>«وَلكِنْ </a:t>
            </a:r>
            <a:r>
              <a:rPr lang="ar-LB" sz="2400" dirty="0">
                <a:solidFill>
                  <a:schemeClr val="tx2"/>
                </a:solidFill>
              </a:rPr>
              <a:t>احْذَرُوا لأَنْفُسِكُمْ لِئَلّا تَتَثَقَّلَ قُلُوبُكُمْ بِالاِنْغِمَاسِ فِي اللَّذَّاتِ وَبِالسُّكْرِ وَهُمُومِ الْحَيَاةِ، فَيَدْهَمَكُمْ ذلِكَ الْيَوْمُ فَجْأَةً؛ 35فَإِنَّهُ سَوْفَ يُطْبِقُ كَالْفَخِّ عَلَى جَمِيعِ السَّاكِنِينَ عَلَى وَجْهِ الأَرْضِ كُلِّهَا</a:t>
            </a:r>
            <a:r>
              <a:rPr lang="ar-LB" sz="2400" dirty="0" smtClean="0">
                <a:solidFill>
                  <a:schemeClr val="tx2"/>
                </a:solidFill>
              </a:rPr>
              <a:t>.</a:t>
            </a:r>
          </a:p>
          <a:p>
            <a:pPr algn="r" rtl="1"/>
            <a:r>
              <a:rPr lang="ar-LB" sz="2400" dirty="0">
                <a:solidFill>
                  <a:schemeClr val="tx2"/>
                </a:solidFill>
              </a:rPr>
              <a:t> 36فَاسْهَرُوا إِذَنْ وَتَضَرَّعُوا فِي كُلِّ حِينٍ، لِكَيْ تَتَمَكَّنُوا مِنْ أَنْ تَنْجُوا مِنْ جَمِيعِ هذِهِ الأُمُورِ الَّتِي هِيَ عَلَى وَشْكِ أَنْ تَحْدُثَ، وَتَقِفُوا أَمَامَ ابْنِ الإِنْسَانِ»</a:t>
            </a:r>
            <a:r>
              <a:rPr lang="ar-LB" sz="2400" dirty="0" smtClean="0">
                <a:solidFill>
                  <a:schemeClr val="tx2"/>
                </a:solidFill>
              </a:rPr>
              <a:t>». </a:t>
            </a:r>
          </a:p>
          <a:p>
            <a:pPr rtl="1"/>
            <a:r>
              <a:rPr lang="ar-LB" sz="2400" dirty="0" smtClean="0">
                <a:solidFill>
                  <a:schemeClr val="tx2"/>
                </a:solidFill>
              </a:rPr>
              <a:t>(لو 34/25-36 )</a:t>
            </a:r>
            <a:endParaRPr lang="ar-LB" sz="2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30201"/>
            <a:ext cx="47132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2520280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008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35">
      <a:dk1>
        <a:srgbClr val="FFC000"/>
      </a:dk1>
      <a:lt1>
        <a:sysClr val="window" lastClr="FFFFFF"/>
      </a:lt1>
      <a:dk2>
        <a:srgbClr val="212121"/>
      </a:dk2>
      <a:lt2>
        <a:srgbClr val="F6DDAE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485</TotalTime>
  <Words>396</Words>
  <Application>Microsoft Office PowerPoint</Application>
  <PresentationFormat>On-screen Show (4:3)</PresentationFormat>
  <Paragraphs>80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Arabic</vt:lpstr>
      <vt:lpstr>Arial</vt:lpstr>
      <vt:lpstr>Calibri</vt:lpstr>
      <vt:lpstr>Corbel</vt:lpstr>
      <vt:lpstr>Tahoma</vt:lpstr>
      <vt:lpstr>Times New Roman</vt:lpstr>
      <vt:lpstr>Parallax</vt:lpstr>
      <vt:lpstr>مَركَزُ التَّربِيَّةِ الدّينِيَّة رهبانيّة القلبين الأقدسين </vt:lpstr>
      <vt:lpstr>كيف نَنْتظِرُ  عيدَ الميلاد؟</vt:lpstr>
      <vt:lpstr> في الأسبوع الأوّل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زمن مجيء مبارك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ننتظر مع الانبياء عيد الميلاد؟</dc:title>
  <dc:creator>Michel Haddad</dc:creator>
  <cp:lastModifiedBy>Admin</cp:lastModifiedBy>
  <cp:revision>31</cp:revision>
  <dcterms:created xsi:type="dcterms:W3CDTF">2020-11-28T12:38:36Z</dcterms:created>
  <dcterms:modified xsi:type="dcterms:W3CDTF">2021-11-29T11:15:50Z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7FAFF683-DADF-41CA-BC4B-F7EB98563B7F</vt:lpwstr>
  </property>
  <property fmtid="{D5CDD505-2E9C-101B-9397-08002B2CF9AE}" pid="3" name="ArticulatePath">
    <vt:lpwstr>كيف ننتظر مع الانبياء عيد الميلاد؟</vt:lpwstr>
  </property>
</Properties>
</file>