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265" r:id="rId2"/>
    <p:sldId id="266" r:id="rId3"/>
    <p:sldId id="257" r:id="rId4"/>
    <p:sldId id="258" r:id="rId5"/>
    <p:sldId id="274" r:id="rId6"/>
    <p:sldId id="275" r:id="rId7"/>
    <p:sldId id="276" r:id="rId8"/>
    <p:sldId id="267" r:id="rId9"/>
    <p:sldId id="259" r:id="rId10"/>
    <p:sldId id="268" r:id="rId11"/>
    <p:sldId id="261" r:id="rId12"/>
    <p:sldId id="262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F3AC-19BA-4975-BA4E-D3277B210CF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609AA-7A1F-4BDD-A83E-7CBA1F3A3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6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09AA-7A1F-4BDD-A83E-7CBA1F3A3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09AA-7A1F-4BDD-A83E-7CBA1F3A34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9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5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1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09AA-7A1F-4BDD-A83E-7CBA1F3A34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1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067FE-7161-42CF-9F2B-3254D275D4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93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27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0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609AA-7A1F-4BDD-A83E-7CBA1F3A34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0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25745-4CA9-4EC4-8B9B-60CE001CC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1048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6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4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0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2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4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E60ED-D62C-446B-87E1-E622B1C478F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EBED7-F108-4B4F-BC49-A6DB01D6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420888"/>
            <a:ext cx="8605369" cy="123472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</a:t>
            </a:r>
            <a:r>
              <a:rPr lang="ar-LB" sz="5000" b="1" dirty="0" smtClean="0">
                <a:solidFill>
                  <a:schemeClr val="accent3">
                    <a:lumMod val="75000"/>
                  </a:schemeClr>
                </a:solidFill>
              </a:rPr>
              <a:t>الدّينِيَّة</a:t>
            </a:r>
            <a:br>
              <a:rPr lang="ar-LB" sz="5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 smtClean="0">
                <a:solidFill>
                  <a:schemeClr val="accent3">
                    <a:lumMod val="75000"/>
                  </a:schemeClr>
                </a:solidFill>
              </a:rPr>
              <a:t>رهبانيّة القلبين الأقدسين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522920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 smtClean="0">
                <a:solidFill>
                  <a:schemeClr val="accent1"/>
                </a:solidFill>
                <a:latin typeface="Adobe Arabic" panose="02040503050201020203" pitchFamily="18" charset="-78"/>
                <a:cs typeface="+mj-cs"/>
              </a:rPr>
              <a:t>يُقَدِّمُ</a:t>
            </a:r>
            <a:endParaRPr lang="en-US" sz="4000" b="1" dirty="0">
              <a:solidFill>
                <a:schemeClr val="accent1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1486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18"/>
            <a:ext cx="9138643" cy="6853982"/>
          </a:xfrm>
        </p:spPr>
      </p:pic>
    </p:spTree>
    <p:extLst>
      <p:ext uri="{BB962C8B-B14F-4D97-AF65-F5344CB8AC3E}">
        <p14:creationId xmlns:p14="http://schemas.microsoft.com/office/powerpoint/2010/main" val="48469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92896"/>
            <a:ext cx="7848872" cy="30756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r" rtl="1"/>
            <a:endParaRPr lang="ar-LB" sz="3600" dirty="0" smtClean="0"/>
          </a:p>
          <a:p>
            <a:pPr algn="r" rtl="1"/>
            <a:r>
              <a:rPr lang="ar-LB" sz="3600" dirty="0" smtClean="0"/>
              <a:t>يوحنّا </a:t>
            </a:r>
            <a:r>
              <a:rPr lang="ar-LB" sz="3600" dirty="0"/>
              <a:t>يُشجّعُ الشعبَ كي يَتوب ويُغيّرُ حياتَه وأن يَرجع إلى الرّبّ لإستقباله.</a:t>
            </a:r>
            <a:endParaRPr lang="en-US" sz="3600" dirty="0"/>
          </a:p>
          <a:p>
            <a:pPr algn="r" rtl="1"/>
            <a:r>
              <a:rPr lang="ar-LB" sz="3600" dirty="0"/>
              <a:t>كيّ أَستقبلَ عَطيّةَ الرّبّ عليَّ أنا أكونَ مستعدًا لتغير حياتي.</a:t>
            </a:r>
            <a:endParaRPr lang="en-US" sz="3600" dirty="0"/>
          </a:p>
          <a:p>
            <a:pPr marL="0" indent="0" algn="ctr" rtl="1">
              <a:buNone/>
            </a:pPr>
            <a:r>
              <a:rPr lang="ar-LB" sz="3500" b="1" dirty="0" smtClean="0"/>
              <a:t>ندخُلُ في </a:t>
            </a:r>
            <a:r>
              <a:rPr lang="ar-SA" sz="3500" b="1" dirty="0" smtClean="0"/>
              <a:t>الصَّمتَ </a:t>
            </a:r>
            <a:r>
              <a:rPr lang="ar-SA" sz="3500" b="1" dirty="0"/>
              <a:t>لبِضعِ دَقائِق، ريثَما يُفكِّرُ </a:t>
            </a:r>
            <a:r>
              <a:rPr lang="ar-LB" sz="3500" b="1" dirty="0" smtClean="0"/>
              <a:t>كلٌ منا </a:t>
            </a:r>
          </a:p>
          <a:p>
            <a:pPr marL="0" indent="0" algn="ctr" rtl="1">
              <a:buNone/>
            </a:pPr>
            <a:r>
              <a:rPr lang="ar-LB" sz="3500" b="1" dirty="0" smtClean="0"/>
              <a:t> كيف يُمكِنُه </a:t>
            </a:r>
            <a:r>
              <a:rPr lang="ar-SA" sz="3500" b="1" dirty="0" smtClean="0"/>
              <a:t>أن </a:t>
            </a:r>
            <a:r>
              <a:rPr lang="ar-LB" sz="3500" b="1" dirty="0" smtClean="0"/>
              <a:t>يتُوبَ </a:t>
            </a:r>
            <a:r>
              <a:rPr lang="ar-SA" sz="3500" b="1" dirty="0" smtClean="0"/>
              <a:t>ويُنظِّفَ</a:t>
            </a:r>
            <a:r>
              <a:rPr lang="ar-LB" sz="3500" b="1" dirty="0" smtClean="0"/>
              <a:t> </a:t>
            </a:r>
            <a:r>
              <a:rPr lang="ar-SA" sz="3500" b="1" dirty="0" smtClean="0"/>
              <a:t>قَلب</a:t>
            </a:r>
            <a:r>
              <a:rPr lang="ar-LB" sz="3500" b="1" dirty="0" smtClean="0"/>
              <a:t>َ</a:t>
            </a:r>
            <a:r>
              <a:rPr lang="ar-SA" sz="3500" b="1" dirty="0" smtClean="0"/>
              <a:t>ه</a:t>
            </a:r>
            <a:r>
              <a:rPr lang="ar-LB" sz="3500" b="1" dirty="0" smtClean="0"/>
              <a:t>ُ فيغيِّر حياته</a:t>
            </a:r>
            <a:r>
              <a:rPr lang="ar-LB" sz="3500" dirty="0" smtClean="0"/>
              <a:t>.</a:t>
            </a:r>
          </a:p>
          <a:p>
            <a:pPr marL="0" indent="0" algn="ctr" rtl="1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52120" y="404664"/>
            <a:ext cx="3169468" cy="13835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 smtClean="0">
                <a:solidFill>
                  <a:schemeClr val="bg1"/>
                </a:solidFill>
              </a:rPr>
              <a:t>نتأمل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11767" y="1771994"/>
            <a:ext cx="1152128" cy="122413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4248472" cy="2649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hord 6"/>
          <p:cNvSpPr/>
          <p:nvPr/>
        </p:nvSpPr>
        <p:spPr>
          <a:xfrm>
            <a:off x="7164288" y="5373216"/>
            <a:ext cx="2448272" cy="122413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dirty="0" smtClean="0">
                <a:latin typeface="Calibri"/>
                <a:ea typeface="Calibri"/>
              </a:rPr>
              <a:t>     </a:t>
            </a:r>
            <a:r>
              <a:rPr lang="ar-LB" sz="4000" dirty="0" smtClean="0">
                <a:solidFill>
                  <a:schemeClr val="tx1"/>
                </a:solidFill>
                <a:latin typeface="Calibri"/>
                <a:ea typeface="Calibri"/>
              </a:rPr>
              <a:t>وأنا</a:t>
            </a:r>
            <a:endParaRPr lang="en-US" sz="4000" dirty="0">
              <a:solidFill>
                <a:schemeClr val="tx1"/>
              </a:solidFill>
              <a:latin typeface="Calibri"/>
              <a:ea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7744" y="5733256"/>
            <a:ext cx="4926349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3300" b="1" dirty="0" smtClean="0">
                <a:solidFill>
                  <a:srgbClr val="FF0000"/>
                </a:solidFill>
              </a:rPr>
              <a:t>هل </a:t>
            </a:r>
            <a:r>
              <a:rPr lang="ar-LB" sz="3300" b="1" dirty="0">
                <a:solidFill>
                  <a:srgbClr val="FF0000"/>
                </a:solidFill>
              </a:rPr>
              <a:t>أرغَبُ حقيقة  بذلك ؟</a:t>
            </a:r>
            <a:endParaRPr lang="en-US" sz="33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00608" y="3962202"/>
            <a:ext cx="4081133" cy="28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557" y="2636912"/>
            <a:ext cx="7416824" cy="403244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 rtl="1"/>
            <a:r>
              <a:rPr lang="ar-LB" sz="2800" dirty="0" smtClean="0"/>
              <a:t>نأ</a:t>
            </a:r>
            <a:r>
              <a:rPr lang="ar-SA" sz="2800" dirty="0" smtClean="0"/>
              <a:t>تي ب</a:t>
            </a:r>
            <a:r>
              <a:rPr lang="ar-LB" sz="2800" dirty="0" smtClean="0"/>
              <a:t>كوب</a:t>
            </a:r>
            <a:r>
              <a:rPr lang="ar-SA" sz="2800" dirty="0" smtClean="0"/>
              <a:t> </a:t>
            </a:r>
            <a:r>
              <a:rPr lang="ar-SA" sz="2800" dirty="0"/>
              <a:t>من الماءِ</a:t>
            </a:r>
            <a:r>
              <a:rPr lang="en-US" sz="2800" dirty="0"/>
              <a:t> </a:t>
            </a:r>
            <a:r>
              <a:rPr lang="ar-SA" sz="2800" dirty="0" smtClean="0"/>
              <a:t>و</a:t>
            </a:r>
            <a:r>
              <a:rPr lang="ar-LB" sz="2800" dirty="0" smtClean="0"/>
              <a:t>ن</a:t>
            </a:r>
            <a:r>
              <a:rPr lang="ar-SA" sz="2800" dirty="0" smtClean="0"/>
              <a:t>غمسُ يَد</a:t>
            </a:r>
            <a:r>
              <a:rPr lang="ar-LB" sz="2800" dirty="0" smtClean="0"/>
              <a:t>نا</a:t>
            </a:r>
            <a:r>
              <a:rPr lang="ar-SA" sz="2800" dirty="0" smtClean="0"/>
              <a:t> </a:t>
            </a:r>
            <a:r>
              <a:rPr lang="ar-SA" sz="2800" dirty="0"/>
              <a:t>فيهِ </a:t>
            </a:r>
            <a:r>
              <a:rPr lang="ar-SA" sz="2800" dirty="0" smtClean="0"/>
              <a:t>و</a:t>
            </a:r>
            <a:r>
              <a:rPr lang="ar-LB" sz="2800" dirty="0" smtClean="0"/>
              <a:t>ن</a:t>
            </a:r>
            <a:r>
              <a:rPr lang="ar-SA" sz="2800" dirty="0" smtClean="0"/>
              <a:t>رسُمُ </a:t>
            </a:r>
            <a:r>
              <a:rPr lang="ar-SA" sz="2800" dirty="0"/>
              <a:t>إشارةَ الصَّليبِ على </a:t>
            </a:r>
            <a:r>
              <a:rPr lang="ar-SA" sz="2800" dirty="0" smtClean="0"/>
              <a:t>جَبينِ</a:t>
            </a:r>
            <a:r>
              <a:rPr lang="ar-LB" sz="2800" dirty="0" smtClean="0"/>
              <a:t>نا</a:t>
            </a:r>
            <a:r>
              <a:rPr lang="ar-SA" sz="2800" dirty="0" smtClean="0"/>
              <a:t>، </a:t>
            </a:r>
            <a:r>
              <a:rPr lang="ar-LB" sz="2800" dirty="0" smtClean="0"/>
              <a:t>(أو يقومُ أحدٌ ما بِذلك من أجلِنا)</a:t>
            </a:r>
            <a:endParaRPr lang="en-US" sz="2800" dirty="0"/>
          </a:p>
          <a:p>
            <a:pPr algn="ctr" rtl="1"/>
            <a:r>
              <a:rPr lang="ar-SA" sz="2800" dirty="0" smtClean="0"/>
              <a:t>رَمزاً </a:t>
            </a:r>
            <a:r>
              <a:rPr lang="ar-SA" sz="2800" dirty="0"/>
              <a:t>إلى </a:t>
            </a:r>
            <a:r>
              <a:rPr lang="ar-SA" sz="2800" dirty="0" smtClean="0"/>
              <a:t>أنَّ</a:t>
            </a:r>
            <a:r>
              <a:rPr lang="ar-LB" sz="2800" dirty="0" smtClean="0"/>
              <a:t>نا</a:t>
            </a:r>
            <a:r>
              <a:rPr lang="ar-SA" sz="2800" dirty="0" smtClean="0"/>
              <a:t> </a:t>
            </a:r>
            <a:r>
              <a:rPr lang="ar-SA" sz="2800" dirty="0"/>
              <a:t>بالمَعموديَّةِ </a:t>
            </a:r>
            <a:r>
              <a:rPr lang="ar-SA" sz="2800" dirty="0" smtClean="0"/>
              <a:t>أصبَح</a:t>
            </a:r>
            <a:r>
              <a:rPr lang="ar-LB" sz="2800" dirty="0" smtClean="0"/>
              <a:t>نا</a:t>
            </a:r>
            <a:r>
              <a:rPr lang="ar-SA" sz="2800" dirty="0" smtClean="0"/>
              <a:t> </a:t>
            </a:r>
            <a:r>
              <a:rPr lang="ar-LB" sz="2800" dirty="0" smtClean="0"/>
              <a:t>إخوة</a:t>
            </a:r>
            <a:r>
              <a:rPr lang="ar-SA" sz="2800" dirty="0" smtClean="0"/>
              <a:t> </a:t>
            </a:r>
            <a:r>
              <a:rPr lang="ar-SA" sz="2800" dirty="0"/>
              <a:t>ليسوعَ المَسيح، </a:t>
            </a:r>
            <a:r>
              <a:rPr lang="ar-SA" sz="2800" dirty="0" smtClean="0"/>
              <a:t>مُردِّد</a:t>
            </a:r>
            <a:r>
              <a:rPr lang="ar-LB" sz="2800" dirty="0" smtClean="0"/>
              <a:t>ين</a:t>
            </a:r>
            <a:r>
              <a:rPr lang="ar-SA" sz="2800" dirty="0" smtClean="0"/>
              <a:t> </a:t>
            </a:r>
            <a:r>
              <a:rPr lang="ar-SA" sz="2800" dirty="0"/>
              <a:t>العِبارَة </a:t>
            </a:r>
            <a:r>
              <a:rPr lang="ar-SA" sz="2800" dirty="0" smtClean="0"/>
              <a:t>التّاليّة</a:t>
            </a:r>
            <a:r>
              <a:rPr lang="en-US" sz="2800" dirty="0" smtClean="0"/>
              <a:t>:</a:t>
            </a:r>
            <a:endParaRPr lang="en-US" sz="2800" dirty="0"/>
          </a:p>
          <a:p>
            <a:pPr algn="ctr" rtl="1"/>
            <a:r>
              <a:rPr lang="en-US" sz="2800" dirty="0" smtClean="0"/>
              <a:t>"</a:t>
            </a:r>
            <a:r>
              <a:rPr lang="ar-SA" sz="3200" b="1" dirty="0" smtClean="0"/>
              <a:t>ليُحيي فيَّ هذا الماء </a:t>
            </a:r>
            <a:endParaRPr lang="en-US" sz="3200" b="1" dirty="0" smtClean="0"/>
          </a:p>
          <a:p>
            <a:pPr algn="ctr" rtl="1"/>
            <a:r>
              <a:rPr lang="ar-SA" sz="3200" b="1" dirty="0" smtClean="0"/>
              <a:t>نِعمَةَ المَعمودِيّة،</a:t>
            </a:r>
            <a:endParaRPr lang="en-US" sz="3200" b="1" dirty="0" smtClean="0"/>
          </a:p>
          <a:p>
            <a:pPr algn="ctr" rtl="1"/>
            <a:r>
              <a:rPr lang="ar-SA" sz="3200" b="1" dirty="0" smtClean="0"/>
              <a:t> وفرَحَ الإيمانِ</a:t>
            </a:r>
            <a:endParaRPr lang="en-US" sz="3200" b="1" dirty="0" smtClean="0"/>
          </a:p>
          <a:p>
            <a:pPr algn="ctr" rtl="1"/>
            <a:r>
              <a:rPr lang="ar-SA" sz="3200" b="1" dirty="0" smtClean="0"/>
              <a:t> وقُوَّةَ الرَّجاءِ وحَرارةِ المَحبَّة</a:t>
            </a:r>
            <a:r>
              <a:rPr lang="en-US" sz="3200" b="1" dirty="0" smtClean="0"/>
              <a:t>".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5508104" y="116632"/>
            <a:ext cx="3169468" cy="13835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 smtClean="0">
                <a:solidFill>
                  <a:schemeClr val="bg1"/>
                </a:solidFill>
              </a:rPr>
              <a:t>نقومُ بحرَكَةٍ رمزيّة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372200" y="1700808"/>
            <a:ext cx="1152128" cy="100811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88640"/>
            <a:ext cx="36004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17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" y="16569"/>
            <a:ext cx="9241340" cy="6841431"/>
          </a:xfrm>
        </p:spPr>
      </p:pic>
    </p:spTree>
    <p:extLst>
      <p:ext uri="{BB962C8B-B14F-4D97-AF65-F5344CB8AC3E}">
        <p14:creationId xmlns:p14="http://schemas.microsoft.com/office/powerpoint/2010/main" val="370519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492896"/>
            <a:ext cx="7776864" cy="41764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LB" sz="2800" dirty="0"/>
          </a:p>
          <a:p>
            <a:pPr marL="0" indent="0" algn="ctr" rtl="1">
              <a:buNone/>
            </a:pPr>
            <a:r>
              <a:rPr lang="ar-LB" sz="2800" dirty="0" smtClean="0"/>
              <a:t>الْوَاثِقُونَ </a:t>
            </a:r>
            <a:r>
              <a:rPr lang="ar-LB" sz="2800" dirty="0"/>
              <a:t>بِالرَّبِّ هُمْ مِثْلُ جَبَلِ صِهْيَوْنَ الرَّاسِخِ الَّذِي لَا يَتَزَعْزَعُ إِلَى الأَبَدِ. </a:t>
            </a:r>
            <a:r>
              <a:rPr lang="ar-LB" sz="2800" dirty="0" smtClean="0"/>
              <a:t>كَمَا </a:t>
            </a:r>
            <a:r>
              <a:rPr lang="ar-LB" sz="2800" dirty="0"/>
              <a:t>تُحِيطُ الْجِبَالُ </a:t>
            </a:r>
            <a:r>
              <a:rPr lang="ar-LB" sz="2800" dirty="0" smtClean="0"/>
              <a:t>بِأُورُشَلِيمَ، كَذَلِكَ يُحِيطُ الرَّبُّ بِشَعْبِهِ مِنَ الآنَ وَإِلَى الأَبَدِ، فَلَا يَتَسَلَّطُ </a:t>
            </a:r>
            <a:r>
              <a:rPr lang="ar-LB" sz="2800" dirty="0"/>
              <a:t>الأَشْرَارُ عَلَى نَصِيبِ الأَبْرَارِ لِئَلّا يَمُدَّ الأَبْرَارُ أَيْدِيَهُمْ إِلَى الإِثْمِ. </a:t>
            </a:r>
            <a:r>
              <a:rPr lang="ar-LB" sz="2800" dirty="0" smtClean="0"/>
              <a:t>أَحْسِنْ </a:t>
            </a:r>
            <a:r>
              <a:rPr lang="ar-LB" sz="2800" dirty="0"/>
              <a:t>يَا رَبُّ إِلَى الأَخْيَارِ وَإِلَى ذَوِي الْقُلُوبِ الْمُسْتَقِيمَةِ. </a:t>
            </a:r>
            <a:r>
              <a:rPr lang="ar-LB" sz="2800" dirty="0" smtClean="0"/>
              <a:t>اماّ </a:t>
            </a:r>
            <a:r>
              <a:rPr lang="ar-LB" sz="2800" dirty="0"/>
              <a:t>الَّذِينَ يَحِيدُونَ إِلَى طُرُقٍ مُلْتَوِيَةٍ، فَإِنَّ الرَّبَّ يَسُوقُهُمْ إِلَى الْهَلاكِ مَعَ فَاعِلِي الإِثْمِ. 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48064" y="260648"/>
            <a:ext cx="3528392" cy="15841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 smtClean="0">
                <a:solidFill>
                  <a:schemeClr val="bg1"/>
                </a:solidFill>
              </a:rPr>
              <a:t>نصلّي</a:t>
            </a:r>
            <a:r>
              <a:rPr lang="ar-SA" sz="3200" b="1" dirty="0"/>
              <a:t> </a:t>
            </a:r>
            <a:r>
              <a:rPr lang="ar-SA" sz="3200" b="1" dirty="0" smtClean="0"/>
              <a:t>المزمور</a:t>
            </a:r>
            <a:r>
              <a:rPr lang="ar-LB" sz="3200" b="1" dirty="0" smtClean="0"/>
              <a:t> 125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588224" y="1916832"/>
            <a:ext cx="1152128" cy="1296144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4267433" cy="26799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15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667" cy="1981200"/>
          </a:xfrm>
        </p:spPr>
        <p:txBody>
          <a:bodyPr>
            <a:normAutofit/>
          </a:bodyPr>
          <a:lstStyle/>
          <a:p>
            <a:r>
              <a:rPr lang="ar-LB" sz="6600" b="1" dirty="0" smtClean="0">
                <a:solidFill>
                  <a:schemeClr val="accent1">
                    <a:lumMod val="75000"/>
                  </a:schemeClr>
                </a:solidFill>
              </a:rPr>
              <a:t>زمن مجيء مبارك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539205" cy="43567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9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548680"/>
            <a:ext cx="6238256" cy="147002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ar-LB" b="1" dirty="0" smtClean="0">
                <a:solidFill>
                  <a:schemeClr val="bg1"/>
                </a:solidFill>
              </a:rPr>
              <a:t>كيف ننتظِرُ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ar-LB" b="1" dirty="0" smtClean="0">
                <a:solidFill>
                  <a:schemeClr val="bg1"/>
                </a:solidFill>
              </a:rPr>
              <a:t>عيدَ الميلاد؟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5715000" cy="3876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82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5256584" cy="89597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ar-LB" sz="4000" b="1" dirty="0" smtClean="0"/>
              <a:t> الأُسبوع الثّاني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995936" y="5229200"/>
            <a:ext cx="40222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 smtClean="0">
                <a:solidFill>
                  <a:schemeClr val="accent4">
                    <a:lumMod val="50000"/>
                  </a:schemeClr>
                </a:solidFill>
              </a:rPr>
              <a:t>نَنْتَظِرُ مع</a:t>
            </a:r>
          </a:p>
          <a:p>
            <a:pPr algn="ctr" rtl="1"/>
            <a:r>
              <a:rPr lang="ar-LB" sz="4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sz="4000" b="1" dirty="0">
                <a:solidFill>
                  <a:schemeClr val="accent4">
                    <a:lumMod val="50000"/>
                  </a:schemeClr>
                </a:solidFill>
              </a:rPr>
              <a:t>يوحنا المعمدان 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5" t="25210" r="31304" b="30030"/>
          <a:stretch/>
        </p:blipFill>
        <p:spPr>
          <a:xfrm>
            <a:off x="899592" y="1628800"/>
            <a:ext cx="2514711" cy="4779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2132856"/>
            <a:ext cx="4464496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كانت كَلِمَةُ اللهِ إلى يوحَنَّا بْنِ زَكَرِيَّا في البَرِّيَّة</a:t>
            </a:r>
            <a:r>
              <a:rPr lang="ar-SA" sz="3200" baseline="30000" dirty="0"/>
              <a:t> 3</a:t>
            </a:r>
            <a:r>
              <a:rPr lang="ar-SA" sz="3200" dirty="0"/>
              <a:t>فَجاءَ إِلى ناحِيَةِ الأُردُنِّ كُلِّها، يُنادي بِمَعمودِيَّةِ تَوبَةٍ لِغُفرانِ الخَطايا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73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6516216" y="1124744"/>
            <a:ext cx="1152128" cy="194421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76056" y="130760"/>
            <a:ext cx="3824998" cy="157004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 smtClean="0">
                <a:solidFill>
                  <a:schemeClr val="bg1"/>
                </a:solidFill>
              </a:rPr>
              <a:t>نَقرأ من سفر باروك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537819" y="1844824"/>
            <a:ext cx="8352928" cy="502920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aseline="30000" dirty="0">
                <a:solidFill>
                  <a:srgbClr val="3D1E02"/>
                </a:solidFill>
                <a:latin typeface="Calibri"/>
                <a:ea typeface="Calibri"/>
                <a:cs typeface="Arial"/>
              </a:rPr>
              <a:t>1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LB" sz="2800" dirty="0" smtClean="0">
                <a:solidFill>
                  <a:srgbClr val="3D1E02"/>
                </a:solidFill>
                <a:latin typeface="Calibri"/>
                <a:ea typeface="Calibri"/>
                <a:cs typeface="Arial"/>
              </a:rPr>
              <a:t>«</a:t>
            </a:r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إِخْلَعي 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يا أُورَشَليم ثَوبَ الحُزْنِ والشَّقاء وآلبَسي لِلأبَدِ بَهاءَ </a:t>
            </a:r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المَجدِ</a:t>
            </a:r>
            <a:r>
              <a:rPr lang="ar-LB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 </a:t>
            </a:r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الَّذي 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مِن عِندِ الله</a:t>
            </a:r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. 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تَسَربَلي بِرِداءِ البِرِّ الَّذي مِن عِندِ الله وآجعَلي على رَأسِكِ تاجَ مَجدِ الأَزلِيّ.</a:t>
            </a:r>
            <a:b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</a:br>
            <a:r>
              <a:rPr lang="ar-SA" sz="2800" baseline="300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3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 فإِنَّ اللهَ سيُظهِرُ سَناكِ</a:t>
            </a:r>
            <a:r>
              <a:rPr lang="ar-SA" sz="2800" dirty="0">
                <a:solidFill>
                  <a:srgbClr val="3D1E02"/>
                </a:solidFill>
                <a:ea typeface="Calibri"/>
                <a:cs typeface="+mj-cs"/>
              </a:rPr>
              <a:t> 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لِكُلِّ ما تَحتَ السَّماء</a:t>
            </a:r>
            <a:r>
              <a:rPr lang="ar-SA" sz="2800" dirty="0">
                <a:solidFill>
                  <a:srgbClr val="3D1E02"/>
                </a:solidFill>
                <a:ea typeface="Calibri"/>
                <a:cs typeface="+mj-cs"/>
              </a:rPr>
              <a:t> 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 ويَكونُ آسمُكِ مِن قِبَلِ اللهِ لِلأَبَد</a:t>
            </a:r>
            <a:b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</a:br>
            <a:r>
              <a:rPr lang="ar-LB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«</a:t>
            </a:r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 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سَلامَ البِرِّ ومَجدَ </a:t>
            </a:r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التَّقْوى</a:t>
            </a:r>
            <a:r>
              <a:rPr lang="ar-LB" sz="2800" dirty="0" smtClean="0">
                <a:solidFill>
                  <a:srgbClr val="3D1E02"/>
                </a:solidFill>
                <a:latin typeface="Calibri"/>
                <a:ea typeface="Calibri"/>
                <a:cs typeface="+mj-cs"/>
              </a:rPr>
              <a:t>»</a:t>
            </a:r>
            <a:endParaRPr lang="en-US" sz="28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30941"/>
            <a:ext cx="3742683" cy="2551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5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6804248" y="1268760"/>
            <a:ext cx="1152128" cy="194421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323528" y="2204864"/>
            <a:ext cx="8352928" cy="4548686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dirty="0" smtClean="0">
                <a:solidFill>
                  <a:srgbClr val="3D1E02"/>
                </a:solidFill>
                <a:latin typeface="Calibri"/>
                <a:ea typeface="Calibri"/>
                <a:cs typeface="Arial"/>
              </a:rPr>
              <a:t> </a:t>
            </a:r>
            <a:endParaRPr lang="ar-LB" sz="2800" dirty="0" smtClean="0">
              <a:solidFill>
                <a:srgbClr val="3D1E02"/>
              </a:solidFill>
              <a:latin typeface="Calibri"/>
              <a:ea typeface="Calibri"/>
              <a:cs typeface="Arial"/>
            </a:endParaRPr>
          </a:p>
          <a:p>
            <a:pPr algn="r" rtl="1"/>
            <a:endParaRPr lang="ar-LB" sz="2700" dirty="0">
              <a:solidFill>
                <a:srgbClr val="3D1E02"/>
              </a:solidFill>
              <a:latin typeface="Calibri"/>
              <a:ea typeface="Calibri"/>
              <a:cs typeface="Arial"/>
            </a:endParaRPr>
          </a:p>
          <a:p>
            <a:pPr algn="r" rtl="1"/>
            <a:r>
              <a:rPr lang="ar-SA" sz="2700" dirty="0" smtClean="0">
                <a:solidFill>
                  <a:srgbClr val="3D1E02"/>
                </a:solidFill>
                <a:latin typeface="Calibri"/>
                <a:ea typeface="Calibri"/>
              </a:rPr>
              <a:t>إِنهَضي 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يا أُورَشَليم وقِفي في الأعالي وتَطَلَّعي مِن حَولكِ نَحوَ </a:t>
            </a:r>
            <a:r>
              <a:rPr lang="ar-SA" sz="2700" dirty="0" smtClean="0">
                <a:solidFill>
                  <a:srgbClr val="3D1E02"/>
                </a:solidFill>
                <a:latin typeface="Calibri"/>
                <a:ea typeface="Calibri"/>
              </a:rPr>
              <a:t>المَشرِق</a:t>
            </a:r>
            <a:r>
              <a:rPr lang="ar-LB" sz="2700" dirty="0" smtClean="0">
                <a:solidFill>
                  <a:srgbClr val="3D1E02"/>
                </a:solidFill>
                <a:latin typeface="Calibri"/>
                <a:ea typeface="Calibri"/>
              </a:rPr>
              <a:t> </a:t>
            </a:r>
            <a:r>
              <a:rPr lang="ar-SA" sz="2700" dirty="0" smtClean="0">
                <a:solidFill>
                  <a:srgbClr val="3D1E02"/>
                </a:solidFill>
                <a:latin typeface="Calibri"/>
                <a:ea typeface="Calibri"/>
              </a:rPr>
              <a:t>وآنظُري 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أَبْناءَكِ</a:t>
            </a:r>
            <a:r>
              <a:rPr lang="ar-SA" sz="2700" dirty="0">
                <a:solidFill>
                  <a:srgbClr val="3D1E02"/>
                </a:solidFill>
                <a:ea typeface="Calibri"/>
              </a:rPr>
              <a:t> 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مُجتَمِعينَ مِن مَغرِبِ الشَّمسِ إِلى مَشرِقِها بِكَلِمَةِ </a:t>
            </a:r>
            <a:r>
              <a:rPr lang="ar-SA" sz="2700" dirty="0" smtClean="0">
                <a:solidFill>
                  <a:srgbClr val="3D1E02"/>
                </a:solidFill>
                <a:latin typeface="Calibri"/>
                <a:ea typeface="Calibri"/>
              </a:rPr>
              <a:t>القُدُّوس</a:t>
            </a:r>
            <a:r>
              <a:rPr lang="ar-LB" sz="2700" dirty="0" smtClean="0">
                <a:solidFill>
                  <a:srgbClr val="3D1E02"/>
                </a:solidFill>
                <a:latin typeface="Calibri"/>
                <a:ea typeface="Calibri"/>
              </a:rPr>
              <a:t> </a:t>
            </a:r>
            <a:r>
              <a:rPr lang="ar-SA" sz="2700" dirty="0" smtClean="0">
                <a:solidFill>
                  <a:srgbClr val="3D1E02"/>
                </a:solidFill>
                <a:latin typeface="Calibri"/>
                <a:ea typeface="Calibri"/>
              </a:rPr>
              <a:t>ومُبتَهِجينَ 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بِذِكْرِ الله.</a:t>
            </a:r>
            <a:b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</a:br>
            <a:r>
              <a:rPr lang="ar-SA" sz="2700" baseline="30000" dirty="0">
                <a:solidFill>
                  <a:srgbClr val="3D1E02"/>
                </a:solidFill>
                <a:latin typeface="Calibri"/>
                <a:ea typeface="Calibri"/>
              </a:rPr>
              <a:t>6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 غادَروكِ راجِلينَ، تَسوقُهمُ الأَعْداء</a:t>
            </a:r>
            <a:r>
              <a:rPr lang="ar-SA" sz="2700" dirty="0">
                <a:solidFill>
                  <a:srgbClr val="3D1E02"/>
                </a:solidFill>
                <a:ea typeface="Calibri"/>
              </a:rPr>
              <a:t> 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لكِنَّ اللهَ يُعيدُهم إِلَيكِ</a:t>
            </a:r>
            <a:r>
              <a:rPr lang="ar-SA" sz="2700" dirty="0">
                <a:solidFill>
                  <a:srgbClr val="3D1E02"/>
                </a:solidFill>
                <a:ea typeface="Calibri"/>
              </a:rPr>
              <a:t> </a:t>
            </a:r>
            <a:r>
              <a:rPr lang="ar-SA" sz="2700" dirty="0">
                <a:solidFill>
                  <a:srgbClr val="3D1E02"/>
                </a:solidFill>
                <a:latin typeface="Calibri"/>
                <a:ea typeface="Calibri"/>
              </a:rPr>
              <a:t>مَحْمولينَ بِمَجدٍ كَعَرْشٍ مَلَكِيّ</a:t>
            </a: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Arial"/>
              </a:rPr>
              <a:t/>
            </a:r>
            <a:b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Arial"/>
              </a:rPr>
            </a:br>
            <a: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Arial"/>
              </a:rPr>
              <a:t/>
            </a:r>
            <a:br>
              <a:rPr lang="ar-SA" sz="2800" dirty="0">
                <a:solidFill>
                  <a:srgbClr val="3D1E02"/>
                </a:solidFill>
                <a:latin typeface="Calibri"/>
                <a:ea typeface="Calibri"/>
                <a:cs typeface="Arial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3742683" cy="2551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6012160" y="188640"/>
            <a:ext cx="2543772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smtClean="0">
                <a:solidFill>
                  <a:schemeClr val="bg1"/>
                </a:solidFill>
              </a:rPr>
              <a:t>نَقرأ تابع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6948264" y="1340768"/>
            <a:ext cx="1152128" cy="194421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0192" y="188640"/>
            <a:ext cx="2543772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smtClean="0">
                <a:solidFill>
                  <a:schemeClr val="bg1"/>
                </a:solidFill>
              </a:rPr>
              <a:t>نَقرأ تابع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Wave 6"/>
          <p:cNvSpPr/>
          <p:nvPr/>
        </p:nvSpPr>
        <p:spPr>
          <a:xfrm>
            <a:off x="539552" y="2492896"/>
            <a:ext cx="8136904" cy="3960440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dirty="0" smtClean="0">
                <a:solidFill>
                  <a:schemeClr val="tx1"/>
                </a:solidFill>
              </a:rPr>
              <a:t>«</a:t>
            </a:r>
            <a:r>
              <a:rPr lang="ar-SA" sz="2800" dirty="0" smtClean="0">
                <a:solidFill>
                  <a:schemeClr val="tx1"/>
                </a:solidFill>
              </a:rPr>
              <a:t>لِأَنَّ </a:t>
            </a:r>
            <a:r>
              <a:rPr lang="ar-SA" sz="2800" dirty="0">
                <a:solidFill>
                  <a:schemeClr val="tx1"/>
                </a:solidFill>
              </a:rPr>
              <a:t>الرَّبَّ قد عَزَمَ أَن يُخفَضَ كُلُّ جَبَلٍ عالٍ والتِّلالُ الخالِدَة وأَن تُردَمَ الأَودِيَةُ لِتَمْهيدِ الأَرض لِيَسيرَ </a:t>
            </a:r>
            <a:r>
              <a:rPr lang="ar-LB" sz="2800" dirty="0" smtClean="0">
                <a:solidFill>
                  <a:schemeClr val="tx1"/>
                </a:solidFill>
              </a:rPr>
              <a:t>شعبُ الله </a:t>
            </a:r>
            <a:r>
              <a:rPr lang="ar-SA" sz="2800" dirty="0" smtClean="0">
                <a:solidFill>
                  <a:schemeClr val="tx1"/>
                </a:solidFill>
              </a:rPr>
              <a:t>بأَمانٍ </a:t>
            </a:r>
            <a:r>
              <a:rPr lang="ar-SA" sz="2800" dirty="0">
                <a:solidFill>
                  <a:schemeClr val="tx1"/>
                </a:solidFill>
              </a:rPr>
              <a:t>في مَجدِ </a:t>
            </a:r>
            <a:r>
              <a:rPr lang="ar-SA" sz="2800" dirty="0" smtClean="0">
                <a:solidFill>
                  <a:schemeClr val="tx1"/>
                </a:solidFill>
              </a:rPr>
              <a:t>اللهَ </a:t>
            </a:r>
            <a:r>
              <a:rPr lang="ar-LB" sz="2800" dirty="0" smtClean="0">
                <a:solidFill>
                  <a:schemeClr val="tx1"/>
                </a:solidFill>
              </a:rPr>
              <a:t>و</a:t>
            </a:r>
            <a:r>
              <a:rPr lang="ar-SA" sz="2800" dirty="0" smtClean="0">
                <a:solidFill>
                  <a:schemeClr val="tx1"/>
                </a:solidFill>
              </a:rPr>
              <a:t>بِسُرور </a:t>
            </a:r>
            <a:r>
              <a:rPr lang="ar-SA" sz="2800" dirty="0">
                <a:solidFill>
                  <a:schemeClr val="tx1"/>
                </a:solidFill>
              </a:rPr>
              <a:t>في نورِ مَجدِه 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 smtClean="0">
                <a:solidFill>
                  <a:schemeClr val="tx1"/>
                </a:solidFill>
              </a:rPr>
              <a:t>بالرَّحمَةِ </a:t>
            </a:r>
            <a:r>
              <a:rPr lang="ar-SA" sz="2800" dirty="0">
                <a:solidFill>
                  <a:schemeClr val="tx1"/>
                </a:solidFill>
              </a:rPr>
              <a:t>والبِرِّ اللَّذَينِ مِن </a:t>
            </a:r>
            <a:r>
              <a:rPr lang="ar-SA" sz="2800" dirty="0" smtClean="0">
                <a:solidFill>
                  <a:schemeClr val="tx1"/>
                </a:solidFill>
              </a:rPr>
              <a:t>عِندِه</a:t>
            </a:r>
            <a:r>
              <a:rPr lang="ar-LB" sz="2800" dirty="0" smtClean="0">
                <a:solidFill>
                  <a:schemeClr val="tx1"/>
                </a:solidFill>
              </a:rPr>
              <a:t>»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3" y="-100672"/>
            <a:ext cx="3742683" cy="2551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3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427168" cy="33123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latin typeface="Calibri"/>
              <a:ea typeface="Calibri"/>
              <a:cs typeface="+mj-cs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2800" b="1" dirty="0" smtClean="0">
                <a:latin typeface="Calibri"/>
                <a:ea typeface="Calibri"/>
                <a:cs typeface="+mj-cs"/>
              </a:rPr>
              <a:t>نَقولُ </a:t>
            </a:r>
            <a:r>
              <a:rPr lang="ar-LB" sz="2800" b="1" dirty="0">
                <a:latin typeface="Calibri"/>
                <a:ea typeface="Calibri"/>
                <a:cs typeface="+mj-cs"/>
              </a:rPr>
              <a:t>أنّ اللَّه </a:t>
            </a:r>
            <a:r>
              <a:rPr lang="ar-LB" sz="2800" b="1" dirty="0" smtClean="0">
                <a:latin typeface="Calibri"/>
                <a:ea typeface="Calibri"/>
                <a:cs typeface="+mj-cs"/>
              </a:rPr>
              <a:t>يُحرِّرُنا ويُخلِّصُنا </a:t>
            </a:r>
            <a:r>
              <a:rPr lang="ar-LB" sz="2800" b="1" dirty="0">
                <a:latin typeface="Calibri"/>
                <a:ea typeface="Calibri"/>
                <a:cs typeface="+mj-cs"/>
              </a:rPr>
              <a:t>ويَجعلُنا نَنمو في </a:t>
            </a:r>
            <a:r>
              <a:rPr lang="ar-LB" sz="2800" b="1" dirty="0" smtClean="0">
                <a:latin typeface="Calibri"/>
                <a:ea typeface="Calibri"/>
                <a:cs typeface="+mj-cs"/>
              </a:rPr>
              <a:t>النور </a:t>
            </a:r>
            <a:r>
              <a:rPr lang="ar-LB" sz="2800" b="1" dirty="0" smtClean="0">
                <a:latin typeface="Calibri"/>
                <a:ea typeface="Calibri"/>
                <a:cs typeface="+mj-cs"/>
              </a:rPr>
              <a:t>ويرفَعُنا </a:t>
            </a:r>
            <a:r>
              <a:rPr lang="ar-LB" sz="2800" b="1" dirty="0" smtClean="0">
                <a:latin typeface="Calibri"/>
                <a:ea typeface="Calibri"/>
                <a:cs typeface="+mj-cs"/>
              </a:rPr>
              <a:t>اليه.</a:t>
            </a:r>
            <a:endParaRPr lang="en-US" sz="2800" dirty="0">
              <a:latin typeface="Calibri"/>
              <a:ea typeface="Calibri"/>
              <a:cs typeface="+mj-cs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2800" dirty="0">
                <a:latin typeface="Calibri"/>
                <a:ea typeface="Calibri"/>
                <a:cs typeface="+mj-cs"/>
              </a:rPr>
              <a:t>يُريدُ اللّه أن يقودَ </a:t>
            </a:r>
            <a:r>
              <a:rPr lang="ar-LB" sz="2800" dirty="0" smtClean="0">
                <a:latin typeface="Calibri"/>
                <a:ea typeface="Calibri"/>
                <a:cs typeface="+mj-cs"/>
              </a:rPr>
              <a:t>شعبَه  </a:t>
            </a:r>
            <a:r>
              <a:rPr lang="ar-LB" sz="2800" dirty="0">
                <a:latin typeface="Calibri"/>
                <a:ea typeface="Calibri"/>
                <a:cs typeface="+mj-cs"/>
              </a:rPr>
              <a:t>نحوَ ملكوته </a:t>
            </a:r>
            <a:r>
              <a:rPr lang="ar-LB" sz="2800" dirty="0" smtClean="0">
                <a:latin typeface="Calibri"/>
                <a:ea typeface="Calibri"/>
                <a:cs typeface="+mj-cs"/>
              </a:rPr>
              <a:t>النيِّر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2800" dirty="0" smtClean="0">
                <a:latin typeface="Calibri"/>
                <a:ea typeface="Calibri"/>
                <a:cs typeface="+mj-cs"/>
              </a:rPr>
              <a:t>ولذلك </a:t>
            </a:r>
            <a:r>
              <a:rPr lang="ar-LB" sz="2800" dirty="0">
                <a:latin typeface="Calibri"/>
                <a:ea typeface="Calibri"/>
                <a:cs typeface="+mj-cs"/>
              </a:rPr>
              <a:t>يقدّمُ </a:t>
            </a:r>
            <a:r>
              <a:rPr lang="ar-LB" sz="2800" dirty="0" smtClean="0">
                <a:latin typeface="Calibri"/>
                <a:ea typeface="Calibri"/>
                <a:cs typeface="+mj-cs"/>
              </a:rPr>
              <a:t>له كلَّ </a:t>
            </a:r>
            <a:r>
              <a:rPr lang="ar-LB" sz="2800" dirty="0">
                <a:latin typeface="Calibri"/>
                <a:ea typeface="Calibri"/>
                <a:cs typeface="+mj-cs"/>
              </a:rPr>
              <a:t>ما هو </a:t>
            </a:r>
            <a:r>
              <a:rPr lang="ar-LB" sz="2800" dirty="0" smtClean="0">
                <a:latin typeface="Calibri"/>
                <a:ea typeface="Calibri"/>
                <a:cs typeface="+mj-cs"/>
              </a:rPr>
              <a:t>ضروريّ 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2800" dirty="0" smtClean="0">
                <a:latin typeface="Calibri"/>
                <a:ea typeface="Calibri"/>
                <a:cs typeface="+mj-cs"/>
              </a:rPr>
              <a:t>و</a:t>
            </a:r>
            <a:r>
              <a:rPr lang="ar-LB" sz="2800" dirty="0">
                <a:latin typeface="Calibri"/>
                <a:ea typeface="Calibri"/>
                <a:cs typeface="+mj-cs"/>
              </a:rPr>
              <a:t>اللّه يُعطي كلّ </a:t>
            </a:r>
            <a:r>
              <a:rPr lang="ar-LB" sz="2800" dirty="0" smtClean="0">
                <a:latin typeface="Calibri"/>
                <a:ea typeface="Calibri"/>
                <a:cs typeface="+mj-cs"/>
              </a:rPr>
              <a:t>شيءٍ إلى الّذين </a:t>
            </a:r>
            <a:r>
              <a:rPr lang="ar-LB" sz="2800" dirty="0">
                <a:latin typeface="Calibri"/>
                <a:ea typeface="Calibri"/>
                <a:cs typeface="+mj-cs"/>
              </a:rPr>
              <a:t>يُريدون أن يسيروا نحو النور والحُبّ، </a:t>
            </a:r>
            <a:r>
              <a:rPr lang="ar-LB" sz="2800" dirty="0" smtClean="0">
                <a:latin typeface="Calibri"/>
                <a:ea typeface="Calibri"/>
                <a:cs typeface="+mj-cs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336407" cy="10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11351"/>
            <a:ext cx="3744416" cy="2246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1851" y="5517232"/>
            <a:ext cx="3183884" cy="7153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sz="4000" dirty="0" smtClean="0">
                <a:latin typeface="Calibri"/>
                <a:ea typeface="Calibri"/>
              </a:rPr>
              <a:t>هل </a:t>
            </a:r>
            <a:r>
              <a:rPr lang="ar-LB" sz="4000" dirty="0">
                <a:latin typeface="Calibri"/>
                <a:ea typeface="Calibri"/>
              </a:rPr>
              <a:t>أومِن </a:t>
            </a:r>
            <a:r>
              <a:rPr lang="ar-LB" sz="4000" dirty="0" smtClean="0">
                <a:latin typeface="Calibri"/>
                <a:ea typeface="Calibri"/>
              </a:rPr>
              <a:t>بذلك</a:t>
            </a:r>
            <a:endParaRPr lang="en-US" sz="4000" dirty="0">
              <a:latin typeface="Calibri"/>
              <a:ea typeface="Calibri"/>
            </a:endParaRPr>
          </a:p>
        </p:txBody>
      </p:sp>
      <p:sp>
        <p:nvSpPr>
          <p:cNvPr id="6" name="Chord 5"/>
          <p:cNvSpPr/>
          <p:nvPr/>
        </p:nvSpPr>
        <p:spPr>
          <a:xfrm>
            <a:off x="7020272" y="5229200"/>
            <a:ext cx="2448272" cy="122413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LB" dirty="0" smtClean="0">
                <a:latin typeface="Calibri"/>
                <a:ea typeface="Calibri"/>
              </a:rPr>
              <a:t>     </a:t>
            </a:r>
            <a:r>
              <a:rPr lang="ar-LB" sz="4000" dirty="0" smtClean="0">
                <a:solidFill>
                  <a:schemeClr val="tx1"/>
                </a:solidFill>
                <a:latin typeface="Calibri"/>
                <a:ea typeface="Calibri"/>
              </a:rPr>
              <a:t>وأنا</a:t>
            </a:r>
            <a:endParaRPr lang="en-US" sz="4000" dirty="0">
              <a:solidFill>
                <a:schemeClr val="tx1"/>
              </a:solidFill>
              <a:latin typeface="Calibri"/>
              <a:ea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19672" y="620688"/>
            <a:ext cx="3589867" cy="88160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ar-LB" dirty="0" smtClean="0">
                <a:solidFill>
                  <a:schemeClr val="bg1"/>
                </a:solidFill>
              </a:rPr>
              <a:t>نضيءُ شمعَتين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5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156176" y="332656"/>
            <a:ext cx="2520280" cy="14401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smtClean="0">
                <a:solidFill>
                  <a:schemeClr val="bg1"/>
                </a:solidFill>
              </a:rPr>
              <a:t>نُرنّمُ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5400000">
            <a:off x="4319972" y="296652"/>
            <a:ext cx="1152128" cy="1944216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1259632" y="332656"/>
            <a:ext cx="2448272" cy="1944216"/>
          </a:xfrm>
          <a:prstGeom prst="flowChart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ar-SA" sz="3000" dirty="0">
                <a:solidFill>
                  <a:schemeClr val="bg1"/>
                </a:solidFill>
              </a:rPr>
              <a:t>في انتِظارِكَ يا مَلكَ المَجد</a:t>
            </a:r>
            <a:r>
              <a:rPr lang="en-US" sz="3000" dirty="0">
                <a:solidFill>
                  <a:schemeClr val="bg1"/>
                </a:solidFill>
              </a:rPr>
              <a:t>".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1880" y="2132856"/>
            <a:ext cx="5472608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ar-SA" sz="3200" b="1" dirty="0">
                <a:solidFill>
                  <a:srgbClr val="000000"/>
                </a:solidFill>
                <a:latin typeface="Helvetica Neue"/>
              </a:rPr>
              <a:t>في استقبالكَ يا ملكَ المجدِ </a:t>
            </a:r>
            <a:endParaRPr lang="ar-LB" sz="3200" b="1" dirty="0" smtClean="0">
              <a:solidFill>
                <a:srgbClr val="000000"/>
              </a:solidFill>
              <a:latin typeface="Helvetica Neue"/>
            </a:endParaRPr>
          </a:p>
          <a:p>
            <a:pPr algn="ctr" rtl="1"/>
            <a:r>
              <a:rPr lang="ar-SA" sz="3200" b="1" dirty="0" smtClean="0">
                <a:solidFill>
                  <a:srgbClr val="000000"/>
                </a:solidFill>
                <a:latin typeface="Helvetica Neue"/>
              </a:rPr>
              <a:t>لبستِ </a:t>
            </a:r>
            <a:r>
              <a:rPr lang="ar-SA" sz="3200" b="1" dirty="0">
                <a:solidFill>
                  <a:srgbClr val="000000"/>
                </a:solidFill>
                <a:latin typeface="Helvetica Neue"/>
              </a:rPr>
              <a:t>البيعةُ </a:t>
            </a:r>
            <a:r>
              <a:rPr lang="ar-SA" sz="3200" b="1" dirty="0" smtClean="0">
                <a:solidFill>
                  <a:srgbClr val="000000"/>
                </a:solidFill>
                <a:latin typeface="Helvetica Neue"/>
              </a:rPr>
              <a:t>أَبهى حُلاَها</a:t>
            </a:r>
            <a:endParaRPr lang="ar-LB" sz="3200" b="1" dirty="0" smtClean="0">
              <a:solidFill>
                <a:srgbClr val="000000"/>
              </a:solidFill>
              <a:latin typeface="Helvetica Neue"/>
            </a:endParaRPr>
          </a:p>
          <a:p>
            <a:pPr algn="ctr" rtl="1"/>
            <a:r>
              <a:rPr lang="ar-SA" sz="3200" b="1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ar-SA" sz="3200" b="1" dirty="0">
                <a:solidFill>
                  <a:srgbClr val="000000"/>
                </a:solidFill>
                <a:latin typeface="Helvetica Neue"/>
              </a:rPr>
              <a:t>لأنكَ آتٍ حسبَ الوعدِ هللويا</a:t>
            </a:r>
            <a:r>
              <a:rPr lang="ar-SA" sz="3200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ar-LB" sz="3200" dirty="0" smtClean="0">
              <a:solidFill>
                <a:srgbClr val="000000"/>
              </a:solidFill>
              <a:latin typeface="Helvetica Neue"/>
            </a:endParaRPr>
          </a:p>
          <a:p>
            <a:pPr algn="ctr" rtl="1"/>
            <a:endParaRPr lang="ar-SA" sz="3200" dirty="0">
              <a:solidFill>
                <a:srgbClr val="000000"/>
              </a:solidFill>
              <a:latin typeface="Helvetica Neue"/>
            </a:endParaRPr>
          </a:p>
          <a:p>
            <a:pPr algn="ctr" rtl="1"/>
            <a:r>
              <a:rPr lang="ar-SA" sz="3200" dirty="0">
                <a:solidFill>
                  <a:srgbClr val="000000"/>
                </a:solidFill>
                <a:latin typeface="Helvetica Neue"/>
              </a:rPr>
              <a:t>-  تنهضُ بالشوقِ إلى المواعيدْ إذ تسمعُ كلماتِك</a:t>
            </a:r>
          </a:p>
          <a:p>
            <a:pPr algn="ctr" rtl="1"/>
            <a:r>
              <a:rPr lang="ar-SA" sz="3200" dirty="0">
                <a:solidFill>
                  <a:srgbClr val="000000"/>
                </a:solidFill>
                <a:latin typeface="Helvetica Neue"/>
              </a:rPr>
              <a:t>    الشهيَّةْ تدعُوها لتصعدَ الى العيدْ</a:t>
            </a:r>
            <a:endParaRPr lang="ar-SA" sz="32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287173" cy="43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88024" y="-62558"/>
            <a:ext cx="3888432" cy="17633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 smtClean="0">
                <a:solidFill>
                  <a:schemeClr val="bg1"/>
                </a:solidFill>
              </a:rPr>
              <a:t>نَقرأ من إنجيل لوقا1/ 9-18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55576" y="1412776"/>
            <a:ext cx="7920880" cy="518579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2800" dirty="0" smtClean="0">
                <a:solidFill>
                  <a:prstClr val="black"/>
                </a:solidFill>
              </a:rPr>
              <a:t>كانت </a:t>
            </a:r>
            <a:r>
              <a:rPr lang="ar-SA" sz="2800" dirty="0">
                <a:solidFill>
                  <a:prstClr val="black"/>
                </a:solidFill>
              </a:rPr>
              <a:t>كَلِمَةُ اللهِ إلى يوحَنَّا بْنِ زَكَرِيَّا في </a:t>
            </a:r>
            <a:r>
              <a:rPr lang="ar-SA" sz="2800" dirty="0" smtClean="0">
                <a:solidFill>
                  <a:prstClr val="black"/>
                </a:solidFill>
              </a:rPr>
              <a:t>البَرِّيَّة،</a:t>
            </a:r>
            <a:r>
              <a:rPr lang="ar-SA" sz="2800" baseline="30000" dirty="0" smtClean="0">
                <a:solidFill>
                  <a:prstClr val="black"/>
                </a:solidFill>
              </a:rPr>
              <a:t> </a:t>
            </a:r>
            <a:r>
              <a:rPr lang="ar-SA" sz="2800" dirty="0" smtClean="0">
                <a:solidFill>
                  <a:prstClr val="black"/>
                </a:solidFill>
              </a:rPr>
              <a:t>على </a:t>
            </a:r>
            <a:r>
              <a:rPr lang="ar-SA" sz="2800" dirty="0">
                <a:solidFill>
                  <a:prstClr val="black"/>
                </a:solidFill>
              </a:rPr>
              <a:t>ما كُتِبَ في سِفرِ أَقْوالِ النَّبِيِّ أَشعْيا: </a:t>
            </a:r>
            <a:endParaRPr lang="fr-FR" sz="2800" dirty="0" smtClean="0">
              <a:solidFill>
                <a:prstClr val="black"/>
              </a:solidFill>
            </a:endParaRPr>
          </a:p>
          <a:p>
            <a:pPr lvl="0" algn="ctr" rtl="1"/>
            <a:r>
              <a:rPr lang="ar-LB" sz="2800" dirty="0" smtClean="0">
                <a:solidFill>
                  <a:prstClr val="black"/>
                </a:solidFill>
              </a:rPr>
              <a:t>«</a:t>
            </a:r>
            <a:r>
              <a:rPr lang="ar-SA" sz="2800" b="1" dirty="0" smtClean="0">
                <a:solidFill>
                  <a:prstClr val="black"/>
                </a:solidFill>
              </a:rPr>
              <a:t>صَوتُ </a:t>
            </a:r>
            <a:r>
              <a:rPr lang="ar-SA" sz="2800" b="1" dirty="0">
                <a:solidFill>
                  <a:prstClr val="black"/>
                </a:solidFill>
              </a:rPr>
              <a:t>مُنادٍ في البرِّيَّة : أَعِدُّوا طَريقَ الرَّبّ واجعَلوا سُبُلَه قَويمَة. </a:t>
            </a:r>
            <a:r>
              <a:rPr lang="ar-SA" sz="2800" b="1" baseline="30000" dirty="0">
                <a:solidFill>
                  <a:prstClr val="black"/>
                </a:solidFill>
              </a:rPr>
              <a:t>5</a:t>
            </a:r>
            <a:r>
              <a:rPr lang="ar-SA" sz="2800" b="1" dirty="0">
                <a:solidFill>
                  <a:prstClr val="black"/>
                </a:solidFill>
              </a:rPr>
              <a:t>كُلُّ وادٍ يُردَم وكُلُّ جَبَلٍ وتَلٍّ يُخفَض والطُّرُقُ الـمُنعَرِجَةُ تُقَوَّم والوَعْرَةُ تُسَهَّل</a:t>
            </a:r>
            <a:r>
              <a:rPr lang="ar-SA" sz="2800" b="1" baseline="30000" dirty="0">
                <a:solidFill>
                  <a:prstClr val="black"/>
                </a:solidFill>
              </a:rPr>
              <a:t> 6</a:t>
            </a:r>
            <a:r>
              <a:rPr lang="ar-SA" sz="2800" b="1" dirty="0">
                <a:solidFill>
                  <a:prstClr val="black"/>
                </a:solidFill>
              </a:rPr>
              <a:t>وكُلُّ بَشَرٍ </a:t>
            </a:r>
            <a:r>
              <a:rPr lang="ar-SA" sz="2800" b="1" dirty="0" smtClean="0">
                <a:solidFill>
                  <a:prstClr val="black"/>
                </a:solidFill>
              </a:rPr>
              <a:t>يَرى</a:t>
            </a:r>
            <a:endParaRPr lang="ar-LB" sz="2800" b="1" dirty="0" smtClean="0">
              <a:solidFill>
                <a:prstClr val="black"/>
              </a:solidFill>
            </a:endParaRPr>
          </a:p>
          <a:p>
            <a:pPr lvl="0" algn="ctr" rtl="1"/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خَلاصَ </a:t>
            </a:r>
            <a:r>
              <a:rPr lang="ar-SA" sz="2800" b="1" dirty="0" smtClean="0">
                <a:solidFill>
                  <a:prstClr val="black"/>
                </a:solidFill>
              </a:rPr>
              <a:t>الله</a:t>
            </a:r>
            <a:r>
              <a:rPr lang="ar-LB" sz="2800" b="1" dirty="0" smtClean="0">
                <a:solidFill>
                  <a:prstClr val="black"/>
                </a:solidFill>
              </a:rPr>
              <a:t>»</a:t>
            </a:r>
            <a:r>
              <a:rPr lang="ar-SA" sz="2800" dirty="0" smtClean="0">
                <a:solidFill>
                  <a:prstClr val="black"/>
                </a:solidFill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300192" y="1484784"/>
            <a:ext cx="1152128" cy="100811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9663"/>
            <a:ext cx="2724257" cy="204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1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172</TotalTime>
  <Words>402</Words>
  <Application>Microsoft Office PowerPoint</Application>
  <PresentationFormat>On-screen Show (4:3)</PresentationFormat>
  <Paragraphs>69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Arabic</vt:lpstr>
      <vt:lpstr>Arial</vt:lpstr>
      <vt:lpstr>Calibri</vt:lpstr>
      <vt:lpstr>Corbel</vt:lpstr>
      <vt:lpstr>Helvetica Neue</vt:lpstr>
      <vt:lpstr>Tahoma</vt:lpstr>
      <vt:lpstr>Parallax</vt:lpstr>
      <vt:lpstr>مَركَزُ التَّربِيَّةِ الدّينِيَّة رهبانيّة القلبين الأقدسين </vt:lpstr>
      <vt:lpstr>كيف ننتظِرُ  عيدَ الميلاد؟</vt:lpstr>
      <vt:lpstr> الأُسبوع الثّاني</vt:lpstr>
      <vt:lpstr>PowerPoint Presentation</vt:lpstr>
      <vt:lpstr>PowerPoint Presentation</vt:lpstr>
      <vt:lpstr>PowerPoint Presentation</vt:lpstr>
      <vt:lpstr>نضيءُ شمعَتين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زمن مجيء مبارك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في الاسبوع الثاني ننتظر مع يوحنا المعمدان </dc:title>
  <dc:creator>wmaksour</dc:creator>
  <cp:lastModifiedBy>Admin</cp:lastModifiedBy>
  <cp:revision>24</cp:revision>
  <dcterms:created xsi:type="dcterms:W3CDTF">2020-12-01T09:41:57Z</dcterms:created>
  <dcterms:modified xsi:type="dcterms:W3CDTF">2021-11-29T11:17:08Z</dcterms:modified>
</cp:coreProperties>
</file>