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4" r:id="rId2"/>
    <p:sldId id="265" r:id="rId3"/>
    <p:sldId id="257" r:id="rId4"/>
    <p:sldId id="268" r:id="rId5"/>
    <p:sldId id="267" r:id="rId6"/>
    <p:sldId id="272" r:id="rId7"/>
    <p:sldId id="258" r:id="rId8"/>
    <p:sldId id="259" r:id="rId9"/>
    <p:sldId id="269" r:id="rId10"/>
    <p:sldId id="274" r:id="rId11"/>
    <p:sldId id="260" r:id="rId12"/>
    <p:sldId id="261" r:id="rId13"/>
    <p:sldId id="275" r:id="rId14"/>
    <p:sldId id="262" r:id="rId15"/>
    <p:sldId id="27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105" d="100"/>
          <a:sy n="105" d="100"/>
        </p:scale>
        <p:origin x="11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929D3-E87B-41E1-B0D7-100FB9F56FD8}" type="datetimeFigureOut">
              <a:rPr lang="en-US" smtClean="0"/>
              <a:t>04-Dec-21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B7927-12EA-43CB-B210-AB0423A2AB5F}" type="slidenum">
              <a:rPr lang="en-US" smtClean="0"/>
              <a:t>‹#›</a:t>
            </a:fld>
            <a:endParaRPr lang="en-US"/>
          </a:p>
        </p:txBody>
      </p:sp>
    </p:spTree>
    <p:extLst>
      <p:ext uri="{BB962C8B-B14F-4D97-AF65-F5344CB8AC3E}">
        <p14:creationId xmlns:p14="http://schemas.microsoft.com/office/powerpoint/2010/main" val="278845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3B7927-12EA-43CB-B210-AB0423A2AB5F}" type="slidenum">
              <a:rPr lang="en-US" smtClean="0"/>
              <a:t>1</a:t>
            </a:fld>
            <a:endParaRPr lang="en-US"/>
          </a:p>
        </p:txBody>
      </p:sp>
    </p:spTree>
    <p:extLst>
      <p:ext uri="{BB962C8B-B14F-4D97-AF65-F5344CB8AC3E}">
        <p14:creationId xmlns:p14="http://schemas.microsoft.com/office/powerpoint/2010/main" val="257917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10</a:t>
            </a:fld>
            <a:endParaRPr lang="en-US"/>
          </a:p>
        </p:txBody>
      </p:sp>
    </p:spTree>
    <p:extLst>
      <p:ext uri="{BB962C8B-B14F-4D97-AF65-F5344CB8AC3E}">
        <p14:creationId xmlns:p14="http://schemas.microsoft.com/office/powerpoint/2010/main" val="112921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11</a:t>
            </a:fld>
            <a:endParaRPr lang="en-US"/>
          </a:p>
        </p:txBody>
      </p:sp>
    </p:spTree>
    <p:extLst>
      <p:ext uri="{BB962C8B-B14F-4D97-AF65-F5344CB8AC3E}">
        <p14:creationId xmlns:p14="http://schemas.microsoft.com/office/powerpoint/2010/main" val="193605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12</a:t>
            </a:fld>
            <a:endParaRPr lang="en-US"/>
          </a:p>
        </p:txBody>
      </p:sp>
    </p:spTree>
    <p:extLst>
      <p:ext uri="{BB962C8B-B14F-4D97-AF65-F5344CB8AC3E}">
        <p14:creationId xmlns:p14="http://schemas.microsoft.com/office/powerpoint/2010/main" val="157378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13</a:t>
            </a:fld>
            <a:endParaRPr lang="en-US"/>
          </a:p>
        </p:txBody>
      </p:sp>
    </p:spTree>
    <p:extLst>
      <p:ext uri="{BB962C8B-B14F-4D97-AF65-F5344CB8AC3E}">
        <p14:creationId xmlns:p14="http://schemas.microsoft.com/office/powerpoint/2010/main" val="147056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14</a:t>
            </a:fld>
            <a:endParaRPr lang="en-US"/>
          </a:p>
        </p:txBody>
      </p:sp>
    </p:spTree>
    <p:extLst>
      <p:ext uri="{BB962C8B-B14F-4D97-AF65-F5344CB8AC3E}">
        <p14:creationId xmlns:p14="http://schemas.microsoft.com/office/powerpoint/2010/main" val="237110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3B7927-12EA-43CB-B210-AB0423A2AB5F}" type="slidenum">
              <a:rPr lang="en-US" smtClean="0"/>
              <a:t>15</a:t>
            </a:fld>
            <a:endParaRPr lang="en-US"/>
          </a:p>
        </p:txBody>
      </p:sp>
    </p:spTree>
    <p:extLst>
      <p:ext uri="{BB962C8B-B14F-4D97-AF65-F5344CB8AC3E}">
        <p14:creationId xmlns:p14="http://schemas.microsoft.com/office/powerpoint/2010/main" val="18357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067FE-7161-42CF-9F2B-3254D275D47A}" type="slidenum">
              <a:rPr lang="en-US" smtClean="0"/>
              <a:t>2</a:t>
            </a:fld>
            <a:endParaRPr lang="en-US"/>
          </a:p>
        </p:txBody>
      </p:sp>
    </p:spTree>
    <p:extLst>
      <p:ext uri="{BB962C8B-B14F-4D97-AF65-F5344CB8AC3E}">
        <p14:creationId xmlns:p14="http://schemas.microsoft.com/office/powerpoint/2010/main" val="258436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25745-4CA9-4EC4-8B9B-60CE001CCB2A}" type="slidenum">
              <a:rPr lang="en-US" smtClean="0"/>
              <a:t>3</a:t>
            </a:fld>
            <a:endParaRPr lang="en-US"/>
          </a:p>
        </p:txBody>
      </p:sp>
    </p:spTree>
    <p:extLst>
      <p:ext uri="{BB962C8B-B14F-4D97-AF65-F5344CB8AC3E}">
        <p14:creationId xmlns:p14="http://schemas.microsoft.com/office/powerpoint/2010/main" val="272475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4</a:t>
            </a:fld>
            <a:endParaRPr lang="en-US"/>
          </a:p>
        </p:txBody>
      </p:sp>
    </p:spTree>
    <p:extLst>
      <p:ext uri="{BB962C8B-B14F-4D97-AF65-F5344CB8AC3E}">
        <p14:creationId xmlns:p14="http://schemas.microsoft.com/office/powerpoint/2010/main" val="244467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5</a:t>
            </a:fld>
            <a:endParaRPr lang="en-US"/>
          </a:p>
        </p:txBody>
      </p:sp>
    </p:spTree>
    <p:extLst>
      <p:ext uri="{BB962C8B-B14F-4D97-AF65-F5344CB8AC3E}">
        <p14:creationId xmlns:p14="http://schemas.microsoft.com/office/powerpoint/2010/main" val="83331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6</a:t>
            </a:fld>
            <a:endParaRPr lang="en-US"/>
          </a:p>
        </p:txBody>
      </p:sp>
    </p:spTree>
    <p:extLst>
      <p:ext uri="{BB962C8B-B14F-4D97-AF65-F5344CB8AC3E}">
        <p14:creationId xmlns:p14="http://schemas.microsoft.com/office/powerpoint/2010/main" val="66069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7</a:t>
            </a:fld>
            <a:endParaRPr lang="en-US"/>
          </a:p>
        </p:txBody>
      </p:sp>
    </p:spTree>
    <p:extLst>
      <p:ext uri="{BB962C8B-B14F-4D97-AF65-F5344CB8AC3E}">
        <p14:creationId xmlns:p14="http://schemas.microsoft.com/office/powerpoint/2010/main" val="417603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8</a:t>
            </a:fld>
            <a:endParaRPr lang="en-US"/>
          </a:p>
        </p:txBody>
      </p:sp>
    </p:spTree>
    <p:extLst>
      <p:ext uri="{BB962C8B-B14F-4D97-AF65-F5344CB8AC3E}">
        <p14:creationId xmlns:p14="http://schemas.microsoft.com/office/powerpoint/2010/main" val="225587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25745-4CA9-4EC4-8B9B-60CE001CCB2A}" type="slidenum">
              <a:rPr lang="en-US" smtClean="0"/>
              <a:t>9</a:t>
            </a:fld>
            <a:endParaRPr lang="en-US"/>
          </a:p>
        </p:txBody>
      </p:sp>
    </p:spTree>
    <p:extLst>
      <p:ext uri="{BB962C8B-B14F-4D97-AF65-F5344CB8AC3E}">
        <p14:creationId xmlns:p14="http://schemas.microsoft.com/office/powerpoint/2010/main" val="298341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E0A81747-87AB-47E3-808A-7A03B6E03447}"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65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3325A-9595-4C45-B13E-2428BEEF47C3}"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405717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83724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30005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247914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1844496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236989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309231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406071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405332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3325A-9595-4C45-B13E-2428BEEF47C3}"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277291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13325A-9595-4C45-B13E-2428BEEF47C3}"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42455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3325A-9595-4C45-B13E-2428BEEF47C3}" type="datetimeFigureOut">
              <a:rPr lang="en-US" smtClean="0"/>
              <a:t>04-Dec-21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138302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13325A-9595-4C45-B13E-2428BEEF47C3}" type="datetimeFigureOut">
              <a:rPr lang="en-US" smtClean="0"/>
              <a:t>04-Dec-21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410670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3325A-9595-4C45-B13E-2428BEEF47C3}" type="datetimeFigureOut">
              <a:rPr lang="en-US" smtClean="0"/>
              <a:t>04-Dec-21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24182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3325A-9595-4C45-B13E-2428BEEF47C3}"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12662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3325A-9595-4C45-B13E-2428BEEF47C3}"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81747-87AB-47E3-808A-7A03B6E03447}" type="slidenum">
              <a:rPr lang="en-US" smtClean="0"/>
              <a:t>‹#›</a:t>
            </a:fld>
            <a:endParaRPr lang="en-US"/>
          </a:p>
        </p:txBody>
      </p:sp>
    </p:spTree>
    <p:extLst>
      <p:ext uri="{BB962C8B-B14F-4D97-AF65-F5344CB8AC3E}">
        <p14:creationId xmlns:p14="http://schemas.microsoft.com/office/powerpoint/2010/main" val="255562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13325A-9595-4C45-B13E-2428BEEF47C3}" type="datetimeFigureOut">
              <a:rPr lang="en-US" smtClean="0"/>
              <a:t>04-Dec-21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A81747-87AB-47E3-808A-7A03B6E03447}" type="slidenum">
              <a:rPr lang="en-US" smtClean="0"/>
              <a:t>‹#›</a:t>
            </a:fld>
            <a:endParaRPr lang="en-US"/>
          </a:p>
        </p:txBody>
      </p:sp>
    </p:spTree>
    <p:extLst>
      <p:ext uri="{BB962C8B-B14F-4D97-AF65-F5344CB8AC3E}">
        <p14:creationId xmlns:p14="http://schemas.microsoft.com/office/powerpoint/2010/main" val="542222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420888"/>
            <a:ext cx="8605369" cy="1234727"/>
          </a:xfrm>
        </p:spPr>
        <p:txBody>
          <a:bodyPr>
            <a:normAutofit fontScale="90000"/>
          </a:bodyPr>
          <a:lstStyle/>
          <a:p>
            <a:pPr algn="ctr" rtl="1"/>
            <a:r>
              <a:rPr lang="ar-LB" sz="5000" b="1" dirty="0">
                <a:solidFill>
                  <a:schemeClr val="accent3">
                    <a:lumMod val="75000"/>
                  </a:schemeClr>
                </a:solidFill>
              </a:rPr>
              <a:t>مَركَزُ التَّربِيَّةِ الدّينِيَّة</a:t>
            </a:r>
            <a:br>
              <a:rPr lang="ar-LB" sz="5000" b="1" dirty="0">
                <a:solidFill>
                  <a:schemeClr val="accent3">
                    <a:lumMod val="75000"/>
                  </a:schemeClr>
                </a:solidFill>
              </a:rPr>
            </a:br>
            <a:r>
              <a:rPr lang="ar-LB" sz="5000" b="1" dirty="0">
                <a:solidFill>
                  <a:schemeClr val="accent3">
                    <a:lumMod val="75000"/>
                  </a:schemeClr>
                </a:solidFill>
              </a:rPr>
              <a:t>رهبانيّة القلبين الأقدسين </a:t>
            </a:r>
            <a:endParaRPr lang="en-US" sz="5000" b="1" dirty="0">
              <a:solidFill>
                <a:schemeClr val="accent3">
                  <a:lumMod val="75000"/>
                </a:schemeClr>
              </a:solidFill>
            </a:endParaRPr>
          </a:p>
        </p:txBody>
      </p:sp>
      <p:sp>
        <p:nvSpPr>
          <p:cNvPr id="3" name="Subtitle 2"/>
          <p:cNvSpPr>
            <a:spLocks noGrp="1"/>
          </p:cNvSpPr>
          <p:nvPr>
            <p:ph type="subTitle" idx="1"/>
          </p:nvPr>
        </p:nvSpPr>
        <p:spPr>
          <a:xfrm>
            <a:off x="2987824" y="5229200"/>
            <a:ext cx="5825202" cy="822674"/>
          </a:xfrm>
        </p:spPr>
        <p:txBody>
          <a:bodyPr>
            <a:noAutofit/>
          </a:bodyPr>
          <a:lstStyle/>
          <a:p>
            <a:pPr algn="ctr" rtl="1"/>
            <a:r>
              <a:rPr lang="ar-LB" sz="4000" b="1" dirty="0">
                <a:solidFill>
                  <a:schemeClr val="accent1"/>
                </a:solidFill>
                <a:latin typeface="Adobe Arabic" panose="02040503050201020203" pitchFamily="18" charset="-78"/>
                <a:cs typeface="+mj-cs"/>
              </a:rPr>
              <a:t>يُقَدِّمُ</a:t>
            </a:r>
            <a:endParaRPr lang="en-US" sz="4000" b="1" dirty="0">
              <a:solidFill>
                <a:schemeClr val="accent1"/>
              </a:solidFill>
              <a:latin typeface="Adobe Arabic" panose="02040503050201020203" pitchFamily="18" charset="-78"/>
              <a:cs typeface="+mj-cs"/>
            </a:endParaRPr>
          </a:p>
        </p:txBody>
      </p:sp>
      <p:pic>
        <p:nvPicPr>
          <p:cNvPr id="4" name="Picture 2" descr="C:\Users\wmaksour\Desktop\Projec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8864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319290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60648"/>
            <a:ext cx="3564396"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Horizontal Scroll 1"/>
          <p:cNvSpPr/>
          <p:nvPr/>
        </p:nvSpPr>
        <p:spPr>
          <a:xfrm>
            <a:off x="1403648" y="1961456"/>
            <a:ext cx="7128792" cy="4896544"/>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solidFill>
                  <a:schemeClr val="bg2">
                    <a:lumMod val="10000"/>
                  </a:schemeClr>
                </a:solidFill>
              </a:rPr>
              <a:t> </a:t>
            </a:r>
            <a:r>
              <a:rPr lang="ar-LB" sz="2800" dirty="0">
                <a:solidFill>
                  <a:schemeClr val="bg2">
                    <a:lumMod val="10000"/>
                  </a:schemeClr>
                </a:solidFill>
              </a:rPr>
              <a:t>«</a:t>
            </a:r>
            <a:r>
              <a:rPr lang="ar-SA" sz="2800" dirty="0">
                <a:solidFill>
                  <a:schemeClr val="bg2">
                    <a:lumMod val="10000"/>
                  </a:schemeClr>
                </a:solidFill>
              </a:rPr>
              <a:t>إِفرَحوا في الرَّبِّ دائِمًا، أُكرِّرُ القَولَ: افرَحوا.</a:t>
            </a:r>
            <a:r>
              <a:rPr lang="ar-SA" sz="2800" baseline="30000" dirty="0">
                <a:solidFill>
                  <a:schemeClr val="bg2">
                    <a:lumMod val="10000"/>
                  </a:schemeClr>
                </a:solidFill>
              </a:rPr>
              <a:t> 5</a:t>
            </a:r>
            <a:r>
              <a:rPr lang="ar-SA" sz="2800" dirty="0">
                <a:solidFill>
                  <a:schemeClr val="bg2">
                    <a:lumMod val="10000"/>
                  </a:schemeClr>
                </a:solidFill>
              </a:rPr>
              <a:t> لِيُعرَفْ حِلمُكم عِندَ جَميعِ النَّاس. إِنَّ الرَّبَّ قَريب.</a:t>
            </a:r>
            <a:r>
              <a:rPr lang="ar-SA" sz="2800" baseline="30000" dirty="0">
                <a:solidFill>
                  <a:schemeClr val="bg2">
                    <a:lumMod val="10000"/>
                  </a:schemeClr>
                </a:solidFill>
              </a:rPr>
              <a:t> 6</a:t>
            </a:r>
            <a:r>
              <a:rPr lang="ar-SA" sz="2800" dirty="0">
                <a:solidFill>
                  <a:schemeClr val="bg2">
                    <a:lumMod val="10000"/>
                  </a:schemeClr>
                </a:solidFill>
              </a:rPr>
              <a:t>لا تَكونوا في هَمٍّ مِن أَيِّ شيءٍ كان، بل في كُلِّ شيَءٍ لِتُرفَعْ طَلِباتُكم إِلى اللهِ بِالصَّلاةِ والدُّعاءِ مع الشُّكْر،</a:t>
            </a:r>
            <a:r>
              <a:rPr lang="ar-SA" sz="2800" baseline="30000" dirty="0">
                <a:solidFill>
                  <a:schemeClr val="bg2">
                    <a:lumMod val="10000"/>
                  </a:schemeClr>
                </a:solidFill>
              </a:rPr>
              <a:t> 7</a:t>
            </a:r>
            <a:r>
              <a:rPr lang="ar-SA" sz="2800" dirty="0">
                <a:solidFill>
                  <a:schemeClr val="bg2">
                    <a:lumMod val="10000"/>
                  </a:schemeClr>
                </a:solidFill>
              </a:rPr>
              <a:t> فإِنَّ سلامَ اللهِ الَّذي يَفوقُ كُلَّ إِدراكٍ يَحفَظُ قُلوبَكم وأَذْهانَكم في المسيحِ يسوع</a:t>
            </a:r>
            <a:r>
              <a:rPr lang="ar-LB" sz="2800" dirty="0">
                <a:solidFill>
                  <a:schemeClr val="bg2">
                    <a:lumMod val="10000"/>
                  </a:schemeClr>
                </a:solidFill>
              </a:rPr>
              <a:t>»</a:t>
            </a:r>
            <a:r>
              <a:rPr lang="ar-SA" sz="2800" dirty="0">
                <a:solidFill>
                  <a:schemeClr val="bg2">
                    <a:lumMod val="10000"/>
                  </a:schemeClr>
                </a:solidFill>
              </a:rPr>
              <a:t>.</a:t>
            </a:r>
            <a:endParaRPr lang="ar-LB" sz="2800" dirty="0">
              <a:solidFill>
                <a:schemeClr val="bg2">
                  <a:lumMod val="10000"/>
                </a:schemeClr>
              </a:solidFill>
            </a:endParaRPr>
          </a:p>
        </p:txBody>
      </p:sp>
      <p:sp>
        <p:nvSpPr>
          <p:cNvPr id="5" name="Oval 4"/>
          <p:cNvSpPr/>
          <p:nvPr/>
        </p:nvSpPr>
        <p:spPr>
          <a:xfrm>
            <a:off x="3635896" y="0"/>
            <a:ext cx="5184576" cy="19888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rtl="1">
              <a:spcBef>
                <a:spcPct val="20000"/>
              </a:spcBef>
              <a:spcAft>
                <a:spcPts val="600"/>
              </a:spcAft>
              <a:buClr>
                <a:srgbClr val="BB781C">
                  <a:lumMod val="75000"/>
                </a:srgbClr>
              </a:buClr>
              <a:buSzPct val="145000"/>
            </a:pPr>
            <a:endParaRPr lang="ar-LB" sz="3000" b="1" dirty="0">
              <a:solidFill>
                <a:schemeClr val="bg1"/>
              </a:solidFill>
            </a:endParaRPr>
          </a:p>
          <a:p>
            <a:pPr lvl="0" algn="ctr" defTabSz="457200" rtl="1">
              <a:spcBef>
                <a:spcPct val="20000"/>
              </a:spcBef>
              <a:spcAft>
                <a:spcPts val="600"/>
              </a:spcAft>
              <a:buClr>
                <a:srgbClr val="BB781C">
                  <a:lumMod val="75000"/>
                </a:srgbClr>
              </a:buClr>
              <a:buSzPct val="145000"/>
            </a:pPr>
            <a:r>
              <a:rPr lang="ar-LB" sz="3000" b="1" dirty="0">
                <a:solidFill>
                  <a:schemeClr val="bg1"/>
                </a:solidFill>
              </a:rPr>
              <a:t>نقرأ من رسالة القديس بولس الى أهل فيليبي 4/4</a:t>
            </a:r>
            <a:r>
              <a:rPr lang="ar-SA" sz="3000" b="1" dirty="0">
                <a:solidFill>
                  <a:schemeClr val="bg1"/>
                </a:solidFill>
              </a:rPr>
              <a:t>)</a:t>
            </a:r>
            <a:endParaRPr lang="ar-LB" sz="3000" b="1" dirty="0">
              <a:solidFill>
                <a:schemeClr val="bg1"/>
              </a:solidFill>
            </a:endParaRPr>
          </a:p>
          <a:p>
            <a:pPr lvl="0" algn="r" defTabSz="457200" rtl="1">
              <a:spcBef>
                <a:spcPct val="20000"/>
              </a:spcBef>
              <a:spcAft>
                <a:spcPts val="600"/>
              </a:spcAft>
              <a:buClr>
                <a:srgbClr val="BB781C">
                  <a:lumMod val="75000"/>
                </a:srgbClr>
              </a:buClr>
              <a:buSzPct val="145000"/>
            </a:pPr>
            <a:r>
              <a:rPr lang="ar-SA" sz="2400" b="1" dirty="0">
                <a:solidFill>
                  <a:srgbClr val="EBEBEB">
                    <a:lumMod val="10000"/>
                  </a:srgbClr>
                </a:solidFill>
              </a:rPr>
              <a:t> </a:t>
            </a:r>
            <a:endParaRPr lang="ar-LB" sz="3200" dirty="0">
              <a:solidFill>
                <a:srgbClr val="EBEBEB">
                  <a:lumMod val="10000"/>
                </a:srgbClr>
              </a:solidFill>
            </a:endParaRPr>
          </a:p>
        </p:txBody>
      </p:sp>
    </p:spTree>
    <p:custDataLst>
      <p:tags r:id="rId1"/>
    </p:custDataLst>
    <p:extLst>
      <p:ext uri="{BB962C8B-B14F-4D97-AF65-F5344CB8AC3E}">
        <p14:creationId xmlns:p14="http://schemas.microsoft.com/office/powerpoint/2010/main" val="122543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664" y="1772816"/>
            <a:ext cx="7056784" cy="1368152"/>
          </a:xfrm>
          <a:solidFill>
            <a:schemeClr val="tx2">
              <a:lumMod val="40000"/>
              <a:lumOff val="60000"/>
            </a:schemeClr>
          </a:solidFill>
        </p:spPr>
        <p:txBody>
          <a:bodyPr>
            <a:normAutofit/>
          </a:bodyPr>
          <a:lstStyle/>
          <a:p>
            <a:pPr rtl="1"/>
            <a:r>
              <a:rPr lang="ar-LB" sz="3100" dirty="0">
                <a:solidFill>
                  <a:schemeClr val="bg2">
                    <a:lumMod val="25000"/>
                  </a:schemeClr>
                </a:solidFill>
              </a:rPr>
              <a:t>	بولس يُذكِّر أصدقاءَهُ بأنّ الرّبّ قريبٌ ويطلبُ من الجميع أن يكونُوا فَرِحِين.</a:t>
            </a:r>
            <a:r>
              <a:rPr lang="ar-LB" sz="2900" dirty="0">
                <a:solidFill>
                  <a:srgbClr val="C00000"/>
                </a:solidFill>
              </a:rPr>
              <a:t>	</a:t>
            </a:r>
            <a:endParaRPr lang="ar-LB" dirty="0">
              <a:solidFill>
                <a:srgbClr val="C00000"/>
              </a:solidFill>
            </a:endParaRPr>
          </a:p>
        </p:txBody>
      </p:sp>
      <p:sp>
        <p:nvSpPr>
          <p:cNvPr id="7" name="Teardrop 6"/>
          <p:cNvSpPr/>
          <p:nvPr/>
        </p:nvSpPr>
        <p:spPr>
          <a:xfrm>
            <a:off x="6660232" y="3933056"/>
            <a:ext cx="1728192" cy="648072"/>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2">
                    <a:lumMod val="10000"/>
                  </a:schemeClr>
                </a:solidFill>
                <a:latin typeface="Calibri"/>
                <a:ea typeface="Calibri"/>
              </a:rPr>
              <a:t>وأنا</a:t>
            </a:r>
            <a:endParaRPr lang="en-US" sz="4000" dirty="0"/>
          </a:p>
        </p:txBody>
      </p:sp>
      <p:sp>
        <p:nvSpPr>
          <p:cNvPr id="8" name="Rectangle 7"/>
          <p:cNvSpPr/>
          <p:nvPr/>
        </p:nvSpPr>
        <p:spPr>
          <a:xfrm>
            <a:off x="3131840" y="4725144"/>
            <a:ext cx="5472608" cy="1323439"/>
          </a:xfrm>
          <a:prstGeom prst="rect">
            <a:avLst/>
          </a:prstGeom>
          <a:solidFill>
            <a:schemeClr val="accent5">
              <a:lumMod val="40000"/>
              <a:lumOff val="60000"/>
            </a:schemeClr>
          </a:solidFill>
        </p:spPr>
        <p:txBody>
          <a:bodyPr wrap="square">
            <a:spAutoFit/>
          </a:bodyPr>
          <a:lstStyle/>
          <a:p>
            <a:pPr algn="ctr"/>
            <a:r>
              <a:rPr lang="ar-LB" sz="2600" b="1" dirty="0">
                <a:solidFill>
                  <a:schemeClr val="bg2">
                    <a:lumMod val="25000"/>
                  </a:schemeClr>
                </a:solidFill>
              </a:rPr>
              <a:t>عندَما يَغمُرُ الفرحُ قلبي هل أتركُهُ يَتَفجَّرُ حولي ؟ </a:t>
            </a:r>
          </a:p>
          <a:p>
            <a:pPr algn="ctr"/>
            <a:r>
              <a:rPr lang="ar-LB" sz="2800" b="1" dirty="0">
                <a:solidFill>
                  <a:schemeClr val="bg2">
                    <a:lumMod val="25000"/>
                  </a:schemeClr>
                </a:solidFill>
              </a:rPr>
              <a:t>هل أشكُر اللَّه على هذا الفرح </a:t>
            </a:r>
            <a:r>
              <a:rPr lang="ar-LB" sz="2800" dirty="0">
                <a:solidFill>
                  <a:schemeClr val="bg2">
                    <a:lumMod val="25000"/>
                  </a:schemeClr>
                </a:solidFill>
              </a:rPr>
              <a:t>؟</a:t>
            </a:r>
            <a:endParaRPr lang="en-US" sz="2800" dirty="0">
              <a:solidFill>
                <a:schemeClr val="bg2">
                  <a:lumMod val="2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 y="3429000"/>
            <a:ext cx="4000000" cy="2603175"/>
          </a:xfrm>
          <a:prstGeom prst="rect">
            <a:avLst/>
          </a:prstGeom>
        </p:spPr>
      </p:pic>
      <p:sp>
        <p:nvSpPr>
          <p:cNvPr id="10" name="Oval 9"/>
          <p:cNvSpPr/>
          <p:nvPr/>
        </p:nvSpPr>
        <p:spPr>
          <a:xfrm>
            <a:off x="3851920" y="332656"/>
            <a:ext cx="4032448" cy="12241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rtl="1">
              <a:spcBef>
                <a:spcPct val="20000"/>
              </a:spcBef>
              <a:spcAft>
                <a:spcPts val="600"/>
              </a:spcAft>
              <a:buClr>
                <a:srgbClr val="BB781C">
                  <a:lumMod val="75000"/>
                </a:srgbClr>
              </a:buClr>
              <a:buSzPct val="145000"/>
            </a:pPr>
            <a:r>
              <a:rPr lang="ar-LB" sz="4000" b="1" dirty="0">
                <a:solidFill>
                  <a:schemeClr val="bg2">
                    <a:lumMod val="25000"/>
                  </a:schemeClr>
                </a:solidFill>
              </a:rPr>
              <a:t>نتأمّل</a:t>
            </a:r>
            <a:endParaRPr lang="ar-LB" sz="4000" dirty="0">
              <a:solidFill>
                <a:schemeClr val="bg2">
                  <a:lumMod val="25000"/>
                </a:schemeClr>
              </a:solidFill>
            </a:endParaRPr>
          </a:p>
        </p:txBody>
      </p:sp>
    </p:spTree>
    <p:custDataLst>
      <p:tags r:id="rId1"/>
    </p:custDataLst>
    <p:extLst>
      <p:ext uri="{BB962C8B-B14F-4D97-AF65-F5344CB8AC3E}">
        <p14:creationId xmlns:p14="http://schemas.microsoft.com/office/powerpoint/2010/main" val="413103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971600" y="1556792"/>
            <a:ext cx="7560840" cy="5301208"/>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r" defTabSz="457200" rtl="1">
              <a:spcBef>
                <a:spcPct val="20000"/>
              </a:spcBef>
              <a:spcAft>
                <a:spcPts val="600"/>
              </a:spcAft>
              <a:buClr>
                <a:srgbClr val="BB781C">
                  <a:lumMod val="75000"/>
                </a:srgbClr>
              </a:buClr>
              <a:buSzPct val="145000"/>
              <a:buFont typeface="Arial"/>
              <a:buChar char="•"/>
            </a:pPr>
            <a:r>
              <a:rPr lang="ar-SA" sz="2800" dirty="0">
                <a:solidFill>
                  <a:srgbClr val="EBEBEB">
                    <a:lumMod val="10000"/>
                  </a:srgbClr>
                </a:solidFill>
              </a:rPr>
              <a:t>فسَأَله الـجُموع: </a:t>
            </a:r>
            <a:r>
              <a:rPr lang="ar-LB" sz="2800" dirty="0">
                <a:solidFill>
                  <a:srgbClr val="EBEBEB">
                    <a:lumMod val="10000"/>
                  </a:srgbClr>
                </a:solidFill>
              </a:rPr>
              <a:t>«</a:t>
            </a:r>
            <a:r>
              <a:rPr lang="ar-SA" sz="2800" dirty="0">
                <a:solidFill>
                  <a:srgbClr val="EBEBEB">
                    <a:lumMod val="10000"/>
                  </a:srgbClr>
                </a:solidFill>
              </a:rPr>
              <a:t> فماذا نَعمَل ؟</a:t>
            </a:r>
            <a:r>
              <a:rPr lang="ar-LB" sz="2800" dirty="0">
                <a:solidFill>
                  <a:srgbClr val="EBEBEB">
                    <a:lumMod val="10000"/>
                  </a:srgbClr>
                </a:solidFill>
              </a:rPr>
              <a:t>»</a:t>
            </a:r>
            <a:r>
              <a:rPr lang="ar-SA" sz="2800" dirty="0">
                <a:solidFill>
                  <a:srgbClr val="EBEBEB">
                    <a:lumMod val="10000"/>
                  </a:srgbClr>
                </a:solidFill>
              </a:rPr>
              <a:t>فأَجابَهم: </a:t>
            </a:r>
            <a:r>
              <a:rPr lang="ar-LB" sz="2800" b="1" dirty="0">
                <a:solidFill>
                  <a:srgbClr val="EBEBEB">
                    <a:lumMod val="10000"/>
                  </a:srgbClr>
                </a:solidFill>
              </a:rPr>
              <a:t>«</a:t>
            </a:r>
            <a:r>
              <a:rPr lang="ar-SA" sz="2800" b="1" dirty="0">
                <a:solidFill>
                  <a:srgbClr val="EBEBEB">
                    <a:lumMod val="10000"/>
                  </a:srgbClr>
                </a:solidFill>
              </a:rPr>
              <a:t>مَن كانَ عِندَه قَميصان، فَليقسِمْهُما بَينَه وبَينَ مَن لا قَميصَ لَه.</a:t>
            </a:r>
            <a:r>
              <a:rPr lang="ar-LB" sz="2800" b="1" dirty="0">
                <a:solidFill>
                  <a:srgbClr val="EBEBEB">
                    <a:lumMod val="10000"/>
                  </a:srgbClr>
                </a:solidFill>
              </a:rPr>
              <a:t> </a:t>
            </a:r>
            <a:r>
              <a:rPr lang="ar-SA" sz="2800" b="1" dirty="0">
                <a:solidFill>
                  <a:srgbClr val="EBEBEB">
                    <a:lumMod val="10000"/>
                  </a:srgbClr>
                </a:solidFill>
              </a:rPr>
              <a:t>ومَن كانَ عِنَده طَعام، فَليَعمَلْ كَذلِك</a:t>
            </a:r>
            <a:r>
              <a:rPr lang="ar-LB" sz="2800" b="1" dirty="0">
                <a:solidFill>
                  <a:srgbClr val="EBEBEB">
                    <a:lumMod val="10000"/>
                  </a:srgbClr>
                </a:solidFill>
              </a:rPr>
              <a:t>»</a:t>
            </a:r>
            <a:r>
              <a:rPr lang="ar-SA" sz="2800" dirty="0">
                <a:solidFill>
                  <a:srgbClr val="EBEBEB">
                    <a:lumMod val="10000"/>
                  </a:srgbClr>
                </a:solidFill>
              </a:rPr>
              <a:t>. وأَتى إِلَيه أَيضاً بَعضُ الجُباةِ لِيَعتَمِدوا، فقالوا له: </a:t>
            </a:r>
            <a:r>
              <a:rPr lang="ar-LB" sz="2800" dirty="0">
                <a:solidFill>
                  <a:srgbClr val="EBEBEB">
                    <a:lumMod val="10000"/>
                  </a:srgbClr>
                </a:solidFill>
              </a:rPr>
              <a:t>«</a:t>
            </a:r>
            <a:r>
              <a:rPr lang="ar-SA" sz="2800" dirty="0">
                <a:solidFill>
                  <a:srgbClr val="EBEBEB">
                    <a:lumMod val="10000"/>
                  </a:srgbClr>
                </a:solidFill>
              </a:rPr>
              <a:t> يا مُعَلِّم، ماذا نَعمَل ؟</a:t>
            </a:r>
            <a:r>
              <a:rPr lang="ar-LB" sz="2800" dirty="0">
                <a:solidFill>
                  <a:srgbClr val="EBEBEB">
                    <a:lumMod val="10000"/>
                  </a:srgbClr>
                </a:solidFill>
              </a:rPr>
              <a:t>»</a:t>
            </a:r>
            <a:r>
              <a:rPr lang="ar-SA" sz="2800" dirty="0">
                <a:solidFill>
                  <a:srgbClr val="EBEBEB">
                    <a:lumMod val="10000"/>
                  </a:srgbClr>
                </a:solidFill>
              </a:rPr>
              <a:t>فقالَ لَهم: </a:t>
            </a:r>
            <a:r>
              <a:rPr lang="ar-LB" sz="2800" dirty="0">
                <a:solidFill>
                  <a:srgbClr val="EBEBEB">
                    <a:lumMod val="10000"/>
                  </a:srgbClr>
                </a:solidFill>
              </a:rPr>
              <a:t>«</a:t>
            </a:r>
            <a:r>
              <a:rPr lang="ar-SA" sz="2800" dirty="0">
                <a:solidFill>
                  <a:srgbClr val="EBEBEB">
                    <a:lumMod val="10000"/>
                  </a:srgbClr>
                </a:solidFill>
              </a:rPr>
              <a:t>لا تَجْبوا أَكثَرَ مِمَّا فُرِضَ لَكم</a:t>
            </a:r>
            <a:r>
              <a:rPr lang="ar-LB" sz="2800" dirty="0">
                <a:solidFill>
                  <a:srgbClr val="EBEBEB">
                    <a:lumMod val="10000"/>
                  </a:srgbClr>
                </a:solidFill>
              </a:rPr>
              <a:t>»</a:t>
            </a:r>
            <a:endParaRPr lang="en-US" sz="2800" dirty="0">
              <a:solidFill>
                <a:srgbClr val="EBEBEB">
                  <a:lumMod val="10000"/>
                </a:srgb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32656"/>
            <a:ext cx="324036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val 4"/>
          <p:cNvSpPr/>
          <p:nvPr/>
        </p:nvSpPr>
        <p:spPr>
          <a:xfrm>
            <a:off x="4211960" y="188640"/>
            <a:ext cx="4356208" cy="172819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1"/>
                </a:solidFill>
              </a:rPr>
              <a:t>نقرأ من إنجيل القدّيس لوقا10/3 </a:t>
            </a:r>
            <a:endParaRPr lang="en-US" sz="3000" dirty="0">
              <a:solidFill>
                <a:schemeClr val="bg1"/>
              </a:solidFill>
            </a:endParaRPr>
          </a:p>
        </p:txBody>
      </p:sp>
    </p:spTree>
    <p:custDataLst>
      <p:tags r:id="rId1"/>
    </p:custDataLst>
    <p:extLst>
      <p:ext uri="{BB962C8B-B14F-4D97-AF65-F5344CB8AC3E}">
        <p14:creationId xmlns:p14="http://schemas.microsoft.com/office/powerpoint/2010/main" val="25574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403648" y="2996952"/>
            <a:ext cx="7344816" cy="3600400"/>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600" dirty="0">
                <a:solidFill>
                  <a:schemeClr val="bg2">
                    <a:lumMod val="10000"/>
                  </a:schemeClr>
                </a:solidFill>
              </a:rPr>
              <a:t>وسَأَله أَيضاً بَعضُ الـجُنود: </a:t>
            </a:r>
            <a:r>
              <a:rPr lang="ar-LB" sz="2600" dirty="0">
                <a:solidFill>
                  <a:schemeClr val="bg2">
                    <a:lumMod val="10000"/>
                  </a:schemeClr>
                </a:solidFill>
              </a:rPr>
              <a:t>«</a:t>
            </a:r>
            <a:r>
              <a:rPr lang="ar-SA" sz="2600" dirty="0">
                <a:solidFill>
                  <a:schemeClr val="bg2">
                    <a:lumMod val="10000"/>
                  </a:schemeClr>
                </a:solidFill>
              </a:rPr>
              <a:t> ونَحنُ ماذا نَعمَل ؟</a:t>
            </a:r>
            <a:r>
              <a:rPr lang="ar-LB" sz="2600" dirty="0">
                <a:solidFill>
                  <a:schemeClr val="bg2">
                    <a:lumMod val="10000"/>
                  </a:schemeClr>
                </a:solidFill>
              </a:rPr>
              <a:t>»</a:t>
            </a:r>
          </a:p>
          <a:p>
            <a:pPr algn="ctr" rtl="1"/>
            <a:r>
              <a:rPr lang="ar-SA" sz="2600" dirty="0">
                <a:solidFill>
                  <a:schemeClr val="bg2">
                    <a:lumMod val="10000"/>
                  </a:schemeClr>
                </a:solidFill>
              </a:rPr>
              <a:t> فقالَ لَهم: </a:t>
            </a:r>
            <a:r>
              <a:rPr lang="ar-LB" sz="2600" dirty="0">
                <a:solidFill>
                  <a:schemeClr val="bg2">
                    <a:lumMod val="10000"/>
                  </a:schemeClr>
                </a:solidFill>
              </a:rPr>
              <a:t>«</a:t>
            </a:r>
            <a:r>
              <a:rPr lang="ar-SA" sz="2600" dirty="0">
                <a:solidFill>
                  <a:schemeClr val="bg2">
                    <a:lumMod val="10000"/>
                  </a:schemeClr>
                </a:solidFill>
              </a:rPr>
              <a:t>لا تَتَحاملوا على أَحَدٍ ولا تَظلُموا أَحَداً، واقْنَعوا بِرَواتِبِكم</a:t>
            </a:r>
            <a:r>
              <a:rPr lang="ar-LB" sz="2600" dirty="0">
                <a:solidFill>
                  <a:schemeClr val="bg2">
                    <a:lumMod val="10000"/>
                  </a:schemeClr>
                </a:solidFill>
              </a:rPr>
              <a:t>»</a:t>
            </a:r>
            <a:r>
              <a:rPr lang="ar-SA" sz="2600" dirty="0">
                <a:solidFill>
                  <a:schemeClr val="bg2">
                    <a:lumMod val="10000"/>
                  </a:schemeClr>
                </a:solidFill>
              </a:rPr>
              <a:t>. </a:t>
            </a:r>
            <a:endParaRPr lang="ar-LB" sz="2600" dirty="0">
              <a:solidFill>
                <a:schemeClr val="bg2">
                  <a:lumMod val="10000"/>
                </a:schemeClr>
              </a:solidFill>
            </a:endParaRPr>
          </a:p>
          <a:p>
            <a:pPr algn="ctr" rtl="1"/>
            <a:r>
              <a:rPr lang="ar-SA" sz="2600" dirty="0">
                <a:solidFill>
                  <a:schemeClr val="bg2">
                    <a:lumMod val="10000"/>
                  </a:schemeClr>
                </a:solidFill>
              </a:rPr>
              <a:t>وكانَ يَعِظُ الشَّعبَ بِأَقوالٍ كَثيرةٍ غَيرِها فيُبَلِّغُهُمُ البِشارة. </a:t>
            </a:r>
            <a:endParaRPr lang="en-US" sz="2600" dirty="0">
              <a:solidFill>
                <a:schemeClr val="bg2">
                  <a:lumMod val="1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24744"/>
            <a:ext cx="421934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0648"/>
            <a:ext cx="4361324" cy="2981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66049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700808"/>
            <a:ext cx="7622315" cy="1368152"/>
          </a:xfrm>
          <a:solidFill>
            <a:schemeClr val="tx2">
              <a:lumMod val="40000"/>
              <a:lumOff val="60000"/>
            </a:schemeClr>
          </a:solidFill>
        </p:spPr>
        <p:txBody>
          <a:bodyPr>
            <a:normAutofit/>
          </a:bodyPr>
          <a:lstStyle/>
          <a:p>
            <a:pPr marL="0" indent="0" algn="r" rtl="1">
              <a:buNone/>
            </a:pPr>
            <a:r>
              <a:rPr lang="ar-SA" sz="4000" b="1" dirty="0">
                <a:solidFill>
                  <a:srgbClr val="FF0000"/>
                </a:solidFill>
              </a:rPr>
              <a:t> </a:t>
            </a:r>
            <a:endParaRPr lang="ar-LB" sz="4000" b="1" dirty="0">
              <a:solidFill>
                <a:srgbClr val="FF0000"/>
              </a:solidFill>
            </a:endParaRPr>
          </a:p>
          <a:p>
            <a:pPr algn="r" rtl="1"/>
            <a:endParaRPr lang="en-US" dirty="0"/>
          </a:p>
        </p:txBody>
      </p:sp>
      <p:sp>
        <p:nvSpPr>
          <p:cNvPr id="2" name="TextBox 1"/>
          <p:cNvSpPr txBox="1"/>
          <p:nvPr/>
        </p:nvSpPr>
        <p:spPr>
          <a:xfrm>
            <a:off x="1439144" y="1844824"/>
            <a:ext cx="7704856" cy="1200329"/>
          </a:xfrm>
          <a:prstGeom prst="rect">
            <a:avLst/>
          </a:prstGeom>
          <a:noFill/>
        </p:spPr>
        <p:txBody>
          <a:bodyPr wrap="square" rtlCol="0">
            <a:spAutoFit/>
          </a:bodyPr>
          <a:lstStyle/>
          <a:p>
            <a:pPr algn="ctr" rtl="1"/>
            <a:r>
              <a:rPr lang="ar-LB" sz="2400" b="1" dirty="0">
                <a:solidFill>
                  <a:schemeClr val="bg2">
                    <a:lumMod val="25000"/>
                  </a:schemeClr>
                </a:solidFill>
              </a:rPr>
              <a:t>يشرَحُ يوحنّا للشعب أنّه لكي يُغيّر حياته عليه أن يتوجّه إلى إخوته البشر.</a:t>
            </a:r>
            <a:br>
              <a:rPr lang="ar-LB" sz="2400" b="1" dirty="0">
                <a:solidFill>
                  <a:schemeClr val="bg2">
                    <a:lumMod val="25000"/>
                  </a:schemeClr>
                </a:solidFill>
              </a:rPr>
            </a:br>
            <a:endParaRPr lang="en-US" sz="2400" b="1" dirty="0">
              <a:solidFill>
                <a:schemeClr val="bg2">
                  <a:lumMod val="25000"/>
                </a:schemeClr>
              </a:solidFill>
            </a:endParaRPr>
          </a:p>
        </p:txBody>
      </p:sp>
      <p:sp>
        <p:nvSpPr>
          <p:cNvPr id="5" name="Rectangle 4"/>
          <p:cNvSpPr/>
          <p:nvPr/>
        </p:nvSpPr>
        <p:spPr>
          <a:xfrm>
            <a:off x="3563888" y="4797152"/>
            <a:ext cx="4572000" cy="1723549"/>
          </a:xfrm>
          <a:prstGeom prst="rect">
            <a:avLst/>
          </a:prstGeom>
          <a:solidFill>
            <a:schemeClr val="accent5">
              <a:lumMod val="40000"/>
              <a:lumOff val="60000"/>
            </a:schemeClr>
          </a:solidFill>
        </p:spPr>
        <p:txBody>
          <a:bodyPr>
            <a:spAutoFit/>
          </a:bodyPr>
          <a:lstStyle/>
          <a:p>
            <a:pPr algn="ctr" rtl="1"/>
            <a:r>
              <a:rPr lang="ar-LB" sz="4000" b="1" dirty="0">
                <a:solidFill>
                  <a:srgbClr val="C00000"/>
                </a:solidFill>
              </a:rPr>
              <a:t> </a:t>
            </a:r>
            <a:r>
              <a:rPr lang="ar-LB" sz="3300" b="1" dirty="0">
                <a:solidFill>
                  <a:schemeClr val="bg2">
                    <a:lumMod val="25000"/>
                  </a:schemeClr>
                </a:solidFill>
              </a:rPr>
              <a:t>هل أرغب بالعطاء للآخرين ؟</a:t>
            </a:r>
          </a:p>
          <a:p>
            <a:pPr algn="ctr" rtl="1"/>
            <a:r>
              <a:rPr lang="ar-LB" sz="3300" b="1" dirty="0">
                <a:solidFill>
                  <a:schemeClr val="bg2">
                    <a:lumMod val="25000"/>
                  </a:schemeClr>
                </a:solidFill>
              </a:rPr>
              <a:t> هل أتشارك معهم؟</a:t>
            </a:r>
            <a:endParaRPr lang="en-US" sz="3300" b="1" dirty="0">
              <a:solidFill>
                <a:schemeClr val="bg2">
                  <a:lumMod val="25000"/>
                </a:schemeClr>
              </a:solidFill>
            </a:endParaRPr>
          </a:p>
        </p:txBody>
      </p:sp>
      <p:sp>
        <p:nvSpPr>
          <p:cNvPr id="7" name="Oval 6"/>
          <p:cNvSpPr/>
          <p:nvPr/>
        </p:nvSpPr>
        <p:spPr>
          <a:xfrm>
            <a:off x="3851920" y="332656"/>
            <a:ext cx="4032448" cy="12241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rtl="1">
              <a:spcBef>
                <a:spcPct val="20000"/>
              </a:spcBef>
              <a:spcAft>
                <a:spcPts val="600"/>
              </a:spcAft>
              <a:buClr>
                <a:srgbClr val="BB781C">
                  <a:lumMod val="75000"/>
                </a:srgbClr>
              </a:buClr>
              <a:buSzPct val="145000"/>
            </a:pPr>
            <a:r>
              <a:rPr lang="ar-LB" sz="4000" b="1" dirty="0">
                <a:solidFill>
                  <a:schemeClr val="bg2">
                    <a:lumMod val="25000"/>
                  </a:schemeClr>
                </a:solidFill>
              </a:rPr>
              <a:t>نتأمّل</a:t>
            </a:r>
            <a:endParaRPr lang="ar-LB" sz="4000" dirty="0">
              <a:solidFill>
                <a:schemeClr val="bg2">
                  <a:lumMod val="25000"/>
                </a:schemeClr>
              </a:solidFill>
            </a:endParaRPr>
          </a:p>
        </p:txBody>
      </p:sp>
      <p:sp>
        <p:nvSpPr>
          <p:cNvPr id="8" name="Teardrop 7"/>
          <p:cNvSpPr/>
          <p:nvPr/>
        </p:nvSpPr>
        <p:spPr>
          <a:xfrm>
            <a:off x="6372200" y="4077072"/>
            <a:ext cx="1728192" cy="648072"/>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2">
                    <a:lumMod val="10000"/>
                  </a:schemeClr>
                </a:solidFill>
                <a:latin typeface="Calibri"/>
                <a:ea typeface="Calibri"/>
              </a:rPr>
              <a:t>وأنا</a:t>
            </a:r>
            <a:endParaRPr lang="en-US" sz="4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00" y="2060848"/>
            <a:ext cx="5544616" cy="3725064"/>
          </a:xfrm>
          <a:prstGeom prst="rect">
            <a:avLst/>
          </a:prstGeom>
        </p:spPr>
      </p:pic>
    </p:spTree>
    <p:custDataLst>
      <p:tags r:id="rId1"/>
    </p:custDataLst>
    <p:extLst>
      <p:ext uri="{BB962C8B-B14F-4D97-AF65-F5344CB8AC3E}">
        <p14:creationId xmlns:p14="http://schemas.microsoft.com/office/powerpoint/2010/main" val="158132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248" y="908720"/>
            <a:ext cx="2098576" cy="4844007"/>
          </a:xfrm>
        </p:spPr>
        <p:txBody>
          <a:bodyPr>
            <a:normAutofit/>
          </a:bodyPr>
          <a:lstStyle/>
          <a:p>
            <a:r>
              <a:rPr lang="ar-LB" sz="4400" b="1" dirty="0"/>
              <a:t>زمن مجيء  مبارك</a:t>
            </a:r>
            <a:endParaRPr lang="en-US" sz="44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7624" y="836712"/>
            <a:ext cx="5400600" cy="5400600"/>
          </a:xfrm>
        </p:spPr>
      </p:pic>
    </p:spTree>
    <p:custDataLst>
      <p:tags r:id="rId1"/>
    </p:custDataLst>
    <p:extLst>
      <p:ext uri="{BB962C8B-B14F-4D97-AF65-F5344CB8AC3E}">
        <p14:creationId xmlns:p14="http://schemas.microsoft.com/office/powerpoint/2010/main" val="8495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476672"/>
            <a:ext cx="6238256" cy="1470025"/>
          </a:xfrm>
          <a:solidFill>
            <a:schemeClr val="accent3">
              <a:lumMod val="75000"/>
            </a:schemeClr>
          </a:solidFill>
        </p:spPr>
        <p:txBody>
          <a:bodyPr>
            <a:normAutofit fontScale="90000"/>
          </a:bodyPr>
          <a:lstStyle/>
          <a:p>
            <a:pPr algn="ctr"/>
            <a:r>
              <a:rPr lang="ar-LB" b="1" dirty="0">
                <a:solidFill>
                  <a:schemeClr val="bg1"/>
                </a:solidFill>
              </a:rPr>
              <a:t>كيف ننتظر </a:t>
            </a:r>
            <a:br>
              <a:rPr lang="en-US" b="1" dirty="0">
                <a:solidFill>
                  <a:schemeClr val="bg1"/>
                </a:solidFill>
              </a:rPr>
            </a:br>
            <a:r>
              <a:rPr lang="ar-LB" b="1" dirty="0">
                <a:solidFill>
                  <a:schemeClr val="bg1"/>
                </a:solidFill>
              </a:rPr>
              <a:t>عيد الميلاد؟</a:t>
            </a:r>
            <a:endParaRPr lang="en-US"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780928"/>
            <a:ext cx="6003032" cy="387667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32140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88640"/>
            <a:ext cx="4402832" cy="1008112"/>
          </a:xfrm>
          <a:solidFill>
            <a:srgbClr val="C00000"/>
          </a:solidFill>
        </p:spPr>
        <p:txBody>
          <a:bodyPr>
            <a:normAutofit fontScale="90000"/>
          </a:bodyPr>
          <a:lstStyle/>
          <a:p>
            <a:br>
              <a:rPr lang="en-US" b="1" dirty="0">
                <a:solidFill>
                  <a:schemeClr val="bg1"/>
                </a:solidFill>
              </a:rPr>
            </a:br>
            <a:r>
              <a:rPr lang="ar-LB" b="1" dirty="0">
                <a:solidFill>
                  <a:schemeClr val="bg1"/>
                </a:solidFill>
              </a:rPr>
              <a:t>الأسبوع الثّالِث</a:t>
            </a:r>
            <a:br>
              <a:rPr lang="en-US" dirty="0">
                <a:solidFill>
                  <a:schemeClr val="bg1"/>
                </a:solidFill>
              </a:rPr>
            </a:br>
            <a:endParaRPr lang="en-US" dirty="0">
              <a:solidFill>
                <a:schemeClr val="bg1"/>
              </a:solidFill>
            </a:endParaRPr>
          </a:p>
        </p:txBody>
      </p:sp>
      <p:sp>
        <p:nvSpPr>
          <p:cNvPr id="5" name="Rectangle 4"/>
          <p:cNvSpPr/>
          <p:nvPr/>
        </p:nvSpPr>
        <p:spPr>
          <a:xfrm>
            <a:off x="4067944" y="5517232"/>
            <a:ext cx="4232249" cy="738664"/>
          </a:xfrm>
          <a:prstGeom prst="rect">
            <a:avLst/>
          </a:prstGeom>
        </p:spPr>
        <p:txBody>
          <a:bodyPr wrap="none">
            <a:spAutoFit/>
          </a:bodyPr>
          <a:lstStyle/>
          <a:p>
            <a:r>
              <a:rPr lang="ar-SA" sz="4200" b="1" dirty="0">
                <a:solidFill>
                  <a:srgbClr val="C00000"/>
                </a:solidFill>
              </a:rPr>
              <a:t>ن</a:t>
            </a:r>
            <a:r>
              <a:rPr lang="ar-LB" sz="4200" b="1" dirty="0">
                <a:solidFill>
                  <a:srgbClr val="C00000"/>
                </a:solidFill>
              </a:rPr>
              <a:t>َنْ</a:t>
            </a:r>
            <a:r>
              <a:rPr lang="ar-SA" sz="4200" b="1" dirty="0">
                <a:solidFill>
                  <a:srgbClr val="C00000"/>
                </a:solidFill>
              </a:rPr>
              <a:t>ت</a:t>
            </a:r>
            <a:r>
              <a:rPr lang="ar-LB" sz="4200" b="1" dirty="0">
                <a:solidFill>
                  <a:srgbClr val="C00000"/>
                </a:solidFill>
              </a:rPr>
              <a:t>َ</a:t>
            </a:r>
            <a:r>
              <a:rPr lang="ar-SA" sz="4200" b="1" dirty="0">
                <a:solidFill>
                  <a:srgbClr val="C00000"/>
                </a:solidFill>
              </a:rPr>
              <a:t>ظِرُ معَ </a:t>
            </a:r>
            <a:r>
              <a:rPr lang="ar-LB" sz="4200" b="1" dirty="0">
                <a:solidFill>
                  <a:srgbClr val="C00000"/>
                </a:solidFill>
              </a:rPr>
              <a:t>أعمالِنا</a:t>
            </a:r>
            <a:endParaRPr lang="en-US" sz="4200" b="1" dirty="0">
              <a:solidFill>
                <a:srgbClr val="C00000"/>
              </a:solidFill>
            </a:endParaRPr>
          </a:p>
        </p:txBody>
      </p:sp>
      <p:sp>
        <p:nvSpPr>
          <p:cNvPr id="3" name="Content Placeholder 2"/>
          <p:cNvSpPr>
            <a:spLocks noGrp="1"/>
          </p:cNvSpPr>
          <p:nvPr>
            <p:ph idx="1"/>
          </p:nvPr>
        </p:nvSpPr>
        <p:spPr>
          <a:xfrm>
            <a:off x="3995936" y="1484784"/>
            <a:ext cx="4320480" cy="3600400"/>
          </a:xfrm>
          <a:solidFill>
            <a:schemeClr val="accent1">
              <a:lumMod val="20000"/>
              <a:lumOff val="80000"/>
            </a:schemeClr>
          </a:solidFill>
        </p:spPr>
        <p:txBody>
          <a:bodyPr/>
          <a:lstStyle/>
          <a:p>
            <a:endParaRPr lang="en-US" dirty="0"/>
          </a:p>
        </p:txBody>
      </p:sp>
      <p:sp>
        <p:nvSpPr>
          <p:cNvPr id="4" name="TextBox 3"/>
          <p:cNvSpPr txBox="1"/>
          <p:nvPr/>
        </p:nvSpPr>
        <p:spPr>
          <a:xfrm>
            <a:off x="4427984" y="1556792"/>
            <a:ext cx="3600400" cy="3647152"/>
          </a:xfrm>
          <a:prstGeom prst="rect">
            <a:avLst/>
          </a:prstGeom>
          <a:noFill/>
        </p:spPr>
        <p:txBody>
          <a:bodyPr wrap="square" rtlCol="0">
            <a:spAutoFit/>
          </a:bodyPr>
          <a:lstStyle/>
          <a:p>
            <a:pPr algn="ctr" rtl="1"/>
            <a:r>
              <a:rPr lang="ar-LB" sz="3300" dirty="0"/>
              <a:t>«</a:t>
            </a:r>
            <a:r>
              <a:rPr lang="ar-SA" sz="3300" dirty="0"/>
              <a:t>مَن كانَ عِندَه قَميصان، فَليقسِمْهُما بَينَه وبَينَ مَن لا قَميصَ لَه. ومَن كانَ عِنَده طَعام، فَليَعمَلْ كَذلِك</a:t>
            </a:r>
            <a:r>
              <a:rPr lang="ar-LB" sz="3300" dirty="0"/>
              <a:t>»</a:t>
            </a:r>
            <a:r>
              <a:rPr lang="ar-SA" sz="3300" dirty="0"/>
              <a:t>. </a:t>
            </a:r>
            <a:endParaRPr lang="en-US" sz="3300" dirty="0"/>
          </a:p>
        </p:txBody>
      </p:sp>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33634" t="24801" r="48393" b="30489"/>
          <a:stretch/>
        </p:blipFill>
        <p:spPr>
          <a:xfrm>
            <a:off x="971600" y="908720"/>
            <a:ext cx="2952328" cy="5323867"/>
          </a:xfrm>
          <a:prstGeom prst="rect">
            <a:avLst/>
          </a:prstGeom>
        </p:spPr>
      </p:pic>
    </p:spTree>
    <p:custDataLst>
      <p:tags r:id="rId1"/>
    </p:custDataLst>
    <p:extLst>
      <p:ext uri="{BB962C8B-B14F-4D97-AF65-F5344CB8AC3E}">
        <p14:creationId xmlns:p14="http://schemas.microsoft.com/office/powerpoint/2010/main" val="232185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700808"/>
            <a:ext cx="6851104" cy="4353347"/>
          </a:xfrm>
        </p:spPr>
        <p:txBody>
          <a:bodyPr/>
          <a:lstStyle/>
          <a:p>
            <a:pPr algn="r" rtl="1"/>
            <a:endParaRPr lang="en-US" dirty="0"/>
          </a:p>
          <a:p>
            <a:pPr algn="r" rtl="1"/>
            <a:endParaRPr lang="en-US" dirty="0"/>
          </a:p>
        </p:txBody>
      </p:sp>
      <p:sp>
        <p:nvSpPr>
          <p:cNvPr id="5" name="Oval 4"/>
          <p:cNvSpPr/>
          <p:nvPr/>
        </p:nvSpPr>
        <p:spPr>
          <a:xfrm>
            <a:off x="5724128" y="548680"/>
            <a:ext cx="3024336" cy="144016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1"/>
                </a:solidFill>
              </a:rPr>
              <a:t>نَقرأ</a:t>
            </a:r>
            <a:endParaRPr lang="en-US" sz="4000" b="1" dirty="0">
              <a:solidFill>
                <a:schemeClr val="bg1"/>
              </a:solidFill>
            </a:endParaRPr>
          </a:p>
        </p:txBody>
      </p:sp>
      <p:sp>
        <p:nvSpPr>
          <p:cNvPr id="6" name="Down Arrow 5"/>
          <p:cNvSpPr/>
          <p:nvPr/>
        </p:nvSpPr>
        <p:spPr>
          <a:xfrm>
            <a:off x="6732240" y="2276872"/>
            <a:ext cx="1152128" cy="194421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04664"/>
            <a:ext cx="4752528" cy="3240360"/>
          </a:xfrm>
          <a:prstGeom prst="ellipse">
            <a:avLst/>
          </a:prstGeom>
          <a:ln>
            <a:noFill/>
          </a:ln>
          <a:effectLst>
            <a:softEdge rad="112500"/>
          </a:effectLst>
        </p:spPr>
      </p:pic>
      <p:sp>
        <p:nvSpPr>
          <p:cNvPr id="9" name="Wave 8"/>
          <p:cNvSpPr/>
          <p:nvPr/>
        </p:nvSpPr>
        <p:spPr>
          <a:xfrm>
            <a:off x="899592" y="3861048"/>
            <a:ext cx="7632848" cy="27363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a:t>نحنُ نُؤمنُ بأنَّ المسيحَ افتَتحَ مَلكوتَ اللّه</a:t>
            </a:r>
            <a:r>
              <a:rPr lang="ar-LB" sz="2800" dirty="0"/>
              <a:t>ِ</a:t>
            </a:r>
            <a:r>
              <a:rPr lang="ar-SA" sz="2800" dirty="0"/>
              <a:t> الحاض</a:t>
            </a:r>
            <a:r>
              <a:rPr lang="ar-LB" sz="2800" dirty="0"/>
              <a:t>ِ</a:t>
            </a:r>
            <a:r>
              <a:rPr lang="ar-SA" sz="2800" dirty="0"/>
              <a:t>رِ أصلاً بيننَا</a:t>
            </a:r>
            <a:r>
              <a:rPr lang="en-US" sz="2800" dirty="0"/>
              <a:t>. </a:t>
            </a:r>
            <a:r>
              <a:rPr lang="ar-SA" sz="2800" dirty="0"/>
              <a:t>والكَنيسةُ كما يقولُ المَجمعُ الفاتيكانيّ الثّاني، هيَ بِذرةُ المَلَكوت على الأرضِ وبِدايتُه</a:t>
            </a:r>
            <a:r>
              <a:rPr lang="en-US" sz="2800" dirty="0"/>
              <a:t>".</a:t>
            </a:r>
            <a:endParaRPr lang="ar-LB" sz="2800" dirty="0"/>
          </a:p>
        </p:txBody>
      </p:sp>
    </p:spTree>
    <p:custDataLst>
      <p:tags r:id="rId1"/>
    </p:custDataLst>
    <p:extLst>
      <p:ext uri="{BB962C8B-B14F-4D97-AF65-F5344CB8AC3E}">
        <p14:creationId xmlns:p14="http://schemas.microsoft.com/office/powerpoint/2010/main" val="9330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700808"/>
            <a:ext cx="6851104" cy="4353347"/>
          </a:xfrm>
        </p:spPr>
        <p:txBody>
          <a:bodyPr/>
          <a:lstStyle/>
          <a:p>
            <a:pPr algn="r" rtl="1"/>
            <a:endParaRPr lang="en-US" dirty="0"/>
          </a:p>
          <a:p>
            <a:pPr algn="r" rtl="1"/>
            <a:endParaRPr lang="en-US" dirty="0"/>
          </a:p>
        </p:txBody>
      </p:sp>
      <p:sp>
        <p:nvSpPr>
          <p:cNvPr id="5" name="Oval 4"/>
          <p:cNvSpPr/>
          <p:nvPr/>
        </p:nvSpPr>
        <p:spPr>
          <a:xfrm>
            <a:off x="4067944" y="476672"/>
            <a:ext cx="4752528" cy="144016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4000" b="1" dirty="0">
                <a:solidFill>
                  <a:schemeClr val="bg1"/>
                </a:solidFill>
              </a:rPr>
              <a:t>نَقرأ من سفر أشعيا 12</a:t>
            </a:r>
            <a:endParaRPr lang="en-US" sz="4000" b="1" dirty="0">
              <a:solidFill>
                <a:schemeClr val="bg1"/>
              </a:solidFill>
            </a:endParaRPr>
          </a:p>
        </p:txBody>
      </p:sp>
      <p:sp>
        <p:nvSpPr>
          <p:cNvPr id="6" name="Down Arrow 5"/>
          <p:cNvSpPr/>
          <p:nvPr/>
        </p:nvSpPr>
        <p:spPr>
          <a:xfrm rot="674215">
            <a:off x="6876256" y="2276872"/>
            <a:ext cx="1152128" cy="194421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348880"/>
            <a:ext cx="6336704" cy="475252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87050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7931224" cy="4525963"/>
          </a:xfrm>
        </p:spPr>
        <p:txBody>
          <a:bodyPr>
            <a:normAutofit/>
          </a:bodyPr>
          <a:lstStyle/>
          <a:p>
            <a:pPr algn="r" rtl="1"/>
            <a:r>
              <a:rPr lang="ar-SA" baseline="30000" dirty="0"/>
              <a:t>4</a:t>
            </a:r>
            <a:endParaRPr lang="en-US" dirty="0"/>
          </a:p>
        </p:txBody>
      </p:sp>
      <p:sp>
        <p:nvSpPr>
          <p:cNvPr id="4" name="Horizontal Scroll 3"/>
          <p:cNvSpPr/>
          <p:nvPr/>
        </p:nvSpPr>
        <p:spPr>
          <a:xfrm>
            <a:off x="1187624" y="1412776"/>
            <a:ext cx="7632848" cy="57246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aseline="30000" dirty="0"/>
              <a:t>2</a:t>
            </a:r>
            <a:endParaRPr lang="ar-LB" sz="3200" baseline="30000" dirty="0"/>
          </a:p>
          <a:p>
            <a:pPr algn="ctr" rtl="1"/>
            <a:r>
              <a:rPr lang="ar-SA" sz="3200" dirty="0"/>
              <a:t> </a:t>
            </a:r>
            <a:endParaRPr lang="ar-LB" sz="3200" dirty="0"/>
          </a:p>
          <a:p>
            <a:pPr algn="ctr" rtl="1"/>
            <a:r>
              <a:rPr lang="ar-SA" sz="3200" dirty="0"/>
              <a:t>هُوَذا اللهُ خَلاصي فأَطمَئِنُّ ولا أَفزَع </a:t>
            </a:r>
            <a:br>
              <a:rPr lang="ar-SA" sz="3200" dirty="0"/>
            </a:br>
            <a:r>
              <a:rPr lang="ar-SA" sz="3200" dirty="0"/>
              <a:t>الرَّبُّ عِزِّي ونَشيدي</a:t>
            </a:r>
            <a:br>
              <a:rPr lang="ar-SA" sz="3200" dirty="0"/>
            </a:br>
            <a:r>
              <a:rPr lang="ar-SA" sz="3200" dirty="0"/>
              <a:t>لقد كانَ لي خَلاصاً.</a:t>
            </a:r>
            <a:br>
              <a:rPr lang="ar-SA" sz="3200" dirty="0"/>
            </a:br>
            <a:r>
              <a:rPr lang="ar-SA" sz="3200" baseline="30000" dirty="0"/>
              <a:t>3</a:t>
            </a:r>
            <a:r>
              <a:rPr lang="ar-SA" sz="3200" dirty="0"/>
              <a:t> وتستَقونَ المِياهَ</a:t>
            </a:r>
            <a:br>
              <a:rPr lang="ar-SA" sz="3200" dirty="0"/>
            </a:br>
            <a:r>
              <a:rPr lang="ar-SA" sz="3200" dirty="0"/>
              <a:t>مِن يَنابيعَ الخَلاصِ مُبتَهِجين</a:t>
            </a:r>
            <a:br>
              <a:rPr lang="ar-SA" sz="3200" dirty="0"/>
            </a:br>
            <a:r>
              <a:rPr lang="ar-SA" sz="3200" baseline="30000" dirty="0"/>
              <a:t>4</a:t>
            </a:r>
            <a:r>
              <a:rPr lang="ar-SA" sz="3200" dirty="0"/>
              <a:t> وتَقولونَ في ذلك اليَوم:</a:t>
            </a:r>
            <a:br>
              <a:rPr lang="ar-SA" sz="3200" dirty="0"/>
            </a:br>
            <a:r>
              <a:rPr lang="ar-SA" sz="3200" dirty="0"/>
              <a:t>إحمَدوا الرَّبَّ وآدْعوا بِآسمِه</a:t>
            </a:r>
            <a:br>
              <a:rPr lang="ar-SA" sz="3200" dirty="0"/>
            </a:br>
            <a:br>
              <a:rPr lang="ar-SA" sz="3200" dirty="0"/>
            </a:br>
            <a:endParaRPr lang="en-US" sz="3200" dirty="0"/>
          </a:p>
        </p:txBody>
      </p:sp>
      <p:sp>
        <p:nvSpPr>
          <p:cNvPr id="2" name="Left Arrow 1"/>
          <p:cNvSpPr/>
          <p:nvPr/>
        </p:nvSpPr>
        <p:spPr>
          <a:xfrm>
            <a:off x="4355976" y="0"/>
            <a:ext cx="3600400" cy="20882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t>أشعيا2/12</a:t>
            </a:r>
            <a:endParaRPr lang="en-US" sz="2800" b="1" dirty="0"/>
          </a:p>
        </p:txBody>
      </p:sp>
    </p:spTree>
    <p:custDataLst>
      <p:tags r:id="rId1"/>
    </p:custDataLst>
    <p:extLst>
      <p:ext uri="{BB962C8B-B14F-4D97-AF65-F5344CB8AC3E}">
        <p14:creationId xmlns:p14="http://schemas.microsoft.com/office/powerpoint/2010/main" val="137494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7931224" cy="4525963"/>
          </a:xfrm>
        </p:spPr>
        <p:txBody>
          <a:bodyPr>
            <a:normAutofit/>
          </a:bodyPr>
          <a:lstStyle/>
          <a:p>
            <a:pPr algn="r" rtl="1"/>
            <a:r>
              <a:rPr lang="ar-SA" baseline="30000" dirty="0"/>
              <a:t>4</a:t>
            </a:r>
            <a:endParaRPr lang="en-US" dirty="0"/>
          </a:p>
        </p:txBody>
      </p:sp>
      <p:sp>
        <p:nvSpPr>
          <p:cNvPr id="4" name="Horizontal Scroll 3"/>
          <p:cNvSpPr/>
          <p:nvPr/>
        </p:nvSpPr>
        <p:spPr>
          <a:xfrm>
            <a:off x="1475656" y="737320"/>
            <a:ext cx="7128792" cy="61206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dirty="0"/>
          </a:p>
          <a:p>
            <a:pPr algn="ctr" rtl="1"/>
            <a:r>
              <a:rPr lang="ar-SA" sz="3200" dirty="0"/>
              <a:t>عَرِّفوا في الشُّعوبِ أَعْمالَه</a:t>
            </a:r>
            <a:br>
              <a:rPr lang="ar-SA" sz="3200" dirty="0"/>
            </a:br>
            <a:r>
              <a:rPr lang="ar-SA" sz="3200" dirty="0"/>
              <a:t>وآذكُروا أَنَّ آسمَه قد تَعالى.</a:t>
            </a:r>
            <a:br>
              <a:rPr lang="ar-SA" sz="3200" dirty="0"/>
            </a:br>
            <a:r>
              <a:rPr lang="ar-SA" sz="3200" baseline="30000" dirty="0"/>
              <a:t>5</a:t>
            </a:r>
            <a:r>
              <a:rPr lang="ar-SA" sz="3200" dirty="0"/>
              <a:t> أَشيدوا لِلرَّبِّ فإِنَّه قد صَنَعَ عَظائم </a:t>
            </a:r>
            <a:br>
              <a:rPr lang="ar-SA" sz="3200" dirty="0"/>
            </a:br>
            <a:r>
              <a:rPr lang="ar-SA" sz="3200" dirty="0"/>
              <a:t>لِيُعَرِّفْ ذلك في الأَرض كُلِّها.</a:t>
            </a:r>
            <a:br>
              <a:rPr lang="ar-SA" sz="3200" dirty="0"/>
            </a:br>
            <a:r>
              <a:rPr lang="ar-SA" sz="3200" baseline="30000" dirty="0"/>
              <a:t>6</a:t>
            </a:r>
            <a:r>
              <a:rPr lang="ar-SA" sz="3200" dirty="0"/>
              <a:t> إِهتِني وآبتَهجي يا ساكِنَةَ صِهْيون</a:t>
            </a:r>
            <a:br>
              <a:rPr lang="ar-SA" sz="3200" dirty="0"/>
            </a:br>
            <a:r>
              <a:rPr lang="ar-SA" sz="3200" dirty="0"/>
              <a:t>فإِنَّ قُدُّوسَ إِسْرائيلَ في وَسْطِكِ عَظيم. </a:t>
            </a:r>
            <a:endParaRPr lang="en-US" sz="3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3114"/>
            <a:ext cx="3545010" cy="238199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85692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03648" y="3645024"/>
            <a:ext cx="2304256" cy="2952328"/>
          </a:xfrm>
          <a:solidFill>
            <a:schemeClr val="tx2">
              <a:lumMod val="40000"/>
              <a:lumOff val="60000"/>
            </a:schemeClr>
          </a:solidFill>
        </p:spPr>
        <p:txBody>
          <a:bodyPr>
            <a:normAutofit fontScale="92500" lnSpcReduction="10000"/>
          </a:bodyPr>
          <a:lstStyle/>
          <a:p>
            <a:pPr marL="0" indent="0" algn="ctr" rtl="1">
              <a:buNone/>
            </a:pPr>
            <a:r>
              <a:rPr lang="ar-LB" sz="4200" b="1" dirty="0"/>
              <a:t>ونتأمَّلُ في أيقونَةِ المَسيحِ بِصَمت!</a:t>
            </a:r>
            <a:endParaRPr lang="en-US" sz="4200" b="1" dirty="0"/>
          </a:p>
        </p:txBody>
      </p:sp>
      <p:sp>
        <p:nvSpPr>
          <p:cNvPr id="4" name="Oval 3"/>
          <p:cNvSpPr/>
          <p:nvPr/>
        </p:nvSpPr>
        <p:spPr>
          <a:xfrm>
            <a:off x="539552" y="2902"/>
            <a:ext cx="3960440" cy="1800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1"/>
                </a:solidFill>
              </a:rPr>
              <a:t>نُضيُء شَمعَة</a:t>
            </a:r>
            <a:endParaRPr lang="en-US" sz="4000" b="1" dirty="0">
              <a:solidFill>
                <a:schemeClr val="bg1"/>
              </a:solidFill>
            </a:endParaRPr>
          </a:p>
        </p:txBody>
      </p:sp>
      <p:sp>
        <p:nvSpPr>
          <p:cNvPr id="5" name="Down Arrow 4"/>
          <p:cNvSpPr/>
          <p:nvPr/>
        </p:nvSpPr>
        <p:spPr>
          <a:xfrm>
            <a:off x="1979712" y="1988840"/>
            <a:ext cx="1152128" cy="172819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622670"/>
            <a:ext cx="4464496" cy="6235330"/>
          </a:xfrm>
          <a:prstGeom prst="rect">
            <a:avLst/>
          </a:prstGeom>
        </p:spPr>
      </p:pic>
    </p:spTree>
    <p:custDataLst>
      <p:tags r:id="rId1"/>
    </p:custDataLst>
    <p:extLst>
      <p:ext uri="{BB962C8B-B14F-4D97-AF65-F5344CB8AC3E}">
        <p14:creationId xmlns:p14="http://schemas.microsoft.com/office/powerpoint/2010/main" val="182362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2924944"/>
            <a:ext cx="3816424" cy="3933056"/>
          </a:xfrm>
          <a:solidFill>
            <a:schemeClr val="tx2">
              <a:lumMod val="40000"/>
              <a:lumOff val="60000"/>
            </a:schemeClr>
          </a:solidFill>
        </p:spPr>
        <p:txBody>
          <a:bodyPr>
            <a:noAutofit/>
          </a:bodyPr>
          <a:lstStyle/>
          <a:p>
            <a:pPr rtl="1">
              <a:lnSpc>
                <a:spcPct val="107000"/>
              </a:lnSpc>
              <a:spcAft>
                <a:spcPts val="800"/>
              </a:spcAft>
            </a:pPr>
            <a:r>
              <a:rPr lang="ar-LB" sz="2400" b="1" dirty="0">
                <a:solidFill>
                  <a:schemeClr val="bg2">
                    <a:lumMod val="10000"/>
                  </a:schemeClr>
                </a:solidFill>
                <a:latin typeface="Calibri"/>
                <a:ea typeface="Calibri"/>
                <a:cs typeface="+mn-cs"/>
              </a:rPr>
              <a:t>نقول أنَّ اللَّه يُعطي الفَرحَ والسّعادَةَ والفَرحَ إلى الّذي يَرغبُ في تَغييرِ حياتِه.</a:t>
            </a:r>
            <a:br>
              <a:rPr lang="en-US" sz="2400" dirty="0">
                <a:solidFill>
                  <a:schemeClr val="bg2">
                    <a:lumMod val="10000"/>
                  </a:schemeClr>
                </a:solidFill>
                <a:latin typeface="Calibri"/>
                <a:ea typeface="Calibri"/>
                <a:cs typeface="+mn-cs"/>
              </a:rPr>
            </a:br>
            <a:r>
              <a:rPr lang="ar-LB" sz="2400" dirty="0">
                <a:solidFill>
                  <a:schemeClr val="bg2">
                    <a:lumMod val="10000"/>
                  </a:schemeClr>
                </a:solidFill>
                <a:latin typeface="Calibri"/>
                <a:ea typeface="Calibri"/>
                <a:cs typeface="+mn-cs"/>
              </a:rPr>
              <a:t>اللّهُ هو معَ شعبِه، يعيشُ معهُ، يُصبحُ وجودُ البشرِ فرحًا </a:t>
            </a:r>
            <a:br>
              <a:rPr lang="ar-LB" sz="2400" dirty="0">
                <a:solidFill>
                  <a:schemeClr val="bg2">
                    <a:lumMod val="10000"/>
                  </a:schemeClr>
                </a:solidFill>
                <a:latin typeface="Calibri"/>
                <a:ea typeface="Calibri"/>
                <a:cs typeface="+mn-cs"/>
              </a:rPr>
            </a:br>
            <a:r>
              <a:rPr lang="ar-LB" sz="2400" dirty="0">
                <a:solidFill>
                  <a:schemeClr val="bg2">
                    <a:lumMod val="10000"/>
                  </a:schemeClr>
                </a:solidFill>
                <a:latin typeface="Calibri"/>
                <a:ea typeface="Calibri"/>
                <a:cs typeface="+mn-cs"/>
              </a:rPr>
              <a:t>ومحبًة ومرَحًا!</a:t>
            </a:r>
            <a:br>
              <a:rPr lang="en-US" sz="2400" dirty="0">
                <a:solidFill>
                  <a:schemeClr val="bg2">
                    <a:lumMod val="10000"/>
                  </a:schemeClr>
                </a:solidFill>
                <a:latin typeface="Calibri"/>
                <a:ea typeface="Calibri"/>
                <a:cs typeface="+mn-cs"/>
              </a:rPr>
            </a:br>
            <a:r>
              <a:rPr lang="ar-LB" sz="2400" dirty="0">
                <a:solidFill>
                  <a:schemeClr val="bg2">
                    <a:lumMod val="10000"/>
                  </a:schemeClr>
                </a:solidFill>
                <a:latin typeface="Calibri"/>
                <a:ea typeface="Calibri"/>
                <a:cs typeface="+mn-cs"/>
              </a:rPr>
              <a:t>اللّه معي ويرغَبُ بمرافقتي كي</a:t>
            </a:r>
            <a:r>
              <a:rPr lang="ar-LB" sz="2400" dirty="0">
                <a:solidFill>
                  <a:schemeClr val="bg2">
                    <a:lumMod val="10000"/>
                  </a:schemeClr>
                </a:solidFill>
                <a:latin typeface="Calibri"/>
                <a:ea typeface="Calibri"/>
              </a:rPr>
              <a:t> تَكونَ حياتِي فرحًا. </a:t>
            </a:r>
            <a:endParaRPr lang="en-US" sz="2400" dirty="0">
              <a:solidFill>
                <a:srgbClr val="C00000"/>
              </a:solidFill>
            </a:endParaRPr>
          </a:p>
        </p:txBody>
      </p:sp>
      <p:sp>
        <p:nvSpPr>
          <p:cNvPr id="7" name="Down Arrow 6"/>
          <p:cNvSpPr/>
          <p:nvPr/>
        </p:nvSpPr>
        <p:spPr>
          <a:xfrm>
            <a:off x="6516216" y="1844824"/>
            <a:ext cx="1584176" cy="115212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625" t="625" r="20156" b="-625"/>
          <a:stretch/>
        </p:blipFill>
        <p:spPr>
          <a:xfrm>
            <a:off x="1403648" y="25177"/>
            <a:ext cx="3203848" cy="3884308"/>
          </a:xfrm>
          <a:prstGeom prst="rect">
            <a:avLst/>
          </a:prstGeom>
        </p:spPr>
      </p:pic>
      <p:sp>
        <p:nvSpPr>
          <p:cNvPr id="3" name="TextBox 2"/>
          <p:cNvSpPr txBox="1"/>
          <p:nvPr/>
        </p:nvSpPr>
        <p:spPr>
          <a:xfrm>
            <a:off x="4932040" y="1268760"/>
            <a:ext cx="3708412" cy="461665"/>
          </a:xfrm>
          <a:prstGeom prst="rect">
            <a:avLst/>
          </a:prstGeom>
          <a:noFill/>
        </p:spPr>
        <p:txBody>
          <a:bodyPr wrap="square" rtlCol="0">
            <a:spAutoFit/>
          </a:bodyPr>
          <a:lstStyle/>
          <a:p>
            <a:pPr algn="r" rtl="1"/>
            <a:r>
              <a:rPr lang="ar-LB" sz="2400" b="1" dirty="0">
                <a:highlight>
                  <a:srgbClr val="D3D3D3"/>
                </a:highlight>
                <a:latin typeface="Tahoma" pitchFamily="34" charset="0"/>
                <a:ea typeface="Tahoma" pitchFamily="34" charset="0"/>
                <a:cs typeface="Tahoma" pitchFamily="34" charset="0"/>
              </a:rPr>
              <a:t>نضيءُ ثلاثة شموع.</a:t>
            </a:r>
            <a:endParaRPr lang="en-US" sz="2400" b="1" dirty="0">
              <a:latin typeface="Tahoma" pitchFamily="34" charset="0"/>
              <a:ea typeface="Tahoma" pitchFamily="34" charset="0"/>
              <a:cs typeface="Tahoma" pitchFamily="34" charset="0"/>
            </a:endParaRPr>
          </a:p>
        </p:txBody>
      </p:sp>
      <p:sp>
        <p:nvSpPr>
          <p:cNvPr id="5" name="Rectangle 4"/>
          <p:cNvSpPr/>
          <p:nvPr/>
        </p:nvSpPr>
        <p:spPr>
          <a:xfrm>
            <a:off x="1475656" y="4581128"/>
            <a:ext cx="3096344" cy="1661993"/>
          </a:xfrm>
          <a:prstGeom prst="rect">
            <a:avLst/>
          </a:prstGeom>
          <a:solidFill>
            <a:schemeClr val="accent5">
              <a:lumMod val="40000"/>
              <a:lumOff val="60000"/>
            </a:schemeClr>
          </a:solidFill>
        </p:spPr>
        <p:txBody>
          <a:bodyPr wrap="square">
            <a:spAutoFit/>
          </a:bodyPr>
          <a:lstStyle/>
          <a:p>
            <a:pPr algn="ctr"/>
            <a:br>
              <a:rPr lang="ar-LB" dirty="0">
                <a:solidFill>
                  <a:schemeClr val="bg2">
                    <a:lumMod val="10000"/>
                  </a:schemeClr>
                </a:solidFill>
                <a:latin typeface="Calibri"/>
                <a:ea typeface="Calibri"/>
              </a:rPr>
            </a:br>
            <a:r>
              <a:rPr lang="ar-LB" sz="2800" b="1" dirty="0">
                <a:solidFill>
                  <a:schemeClr val="bg2">
                    <a:lumMod val="10000"/>
                  </a:schemeClr>
                </a:solidFill>
                <a:latin typeface="Calibri"/>
                <a:ea typeface="Calibri"/>
              </a:rPr>
              <a:t>هل أترُك له مكاناً</a:t>
            </a:r>
          </a:p>
          <a:p>
            <a:pPr algn="ctr"/>
            <a:r>
              <a:rPr lang="ar-LB" sz="2800" b="1" dirty="0">
                <a:solidFill>
                  <a:schemeClr val="bg2">
                    <a:lumMod val="10000"/>
                  </a:schemeClr>
                </a:solidFill>
                <a:latin typeface="Calibri"/>
                <a:ea typeface="Calibri"/>
              </a:rPr>
              <a:t> في </a:t>
            </a:r>
            <a:br>
              <a:rPr lang="ar-LB" sz="2800" b="1" dirty="0">
                <a:solidFill>
                  <a:schemeClr val="bg2">
                    <a:lumMod val="10000"/>
                  </a:schemeClr>
                </a:solidFill>
                <a:latin typeface="Calibri"/>
                <a:ea typeface="Calibri"/>
              </a:rPr>
            </a:br>
            <a:r>
              <a:rPr lang="ar-LB" sz="2800" b="1" dirty="0">
                <a:solidFill>
                  <a:schemeClr val="bg2">
                    <a:lumMod val="10000"/>
                  </a:schemeClr>
                </a:solidFill>
                <a:latin typeface="Calibri"/>
                <a:ea typeface="Calibri"/>
              </a:rPr>
              <a:t>قلبي وحياتي ؟</a:t>
            </a:r>
            <a:endParaRPr lang="en-US" sz="2800" dirty="0"/>
          </a:p>
        </p:txBody>
      </p:sp>
      <p:sp>
        <p:nvSpPr>
          <p:cNvPr id="6" name="Teardrop 5"/>
          <p:cNvSpPr/>
          <p:nvPr/>
        </p:nvSpPr>
        <p:spPr>
          <a:xfrm>
            <a:off x="2267744" y="4005064"/>
            <a:ext cx="1728192" cy="648072"/>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2">
                    <a:lumMod val="10000"/>
                  </a:schemeClr>
                </a:solidFill>
                <a:latin typeface="Calibri"/>
                <a:ea typeface="Calibri"/>
              </a:rPr>
              <a:t>وأنا</a:t>
            </a:r>
            <a:endParaRPr lang="en-US" sz="4000" dirty="0"/>
          </a:p>
        </p:txBody>
      </p:sp>
      <p:sp>
        <p:nvSpPr>
          <p:cNvPr id="9" name="Oval 8"/>
          <p:cNvSpPr/>
          <p:nvPr/>
        </p:nvSpPr>
        <p:spPr>
          <a:xfrm>
            <a:off x="5796136" y="116632"/>
            <a:ext cx="2799134" cy="101552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rtl="1">
              <a:spcBef>
                <a:spcPct val="20000"/>
              </a:spcBef>
              <a:spcAft>
                <a:spcPts val="600"/>
              </a:spcAft>
              <a:buClr>
                <a:srgbClr val="BB781C">
                  <a:lumMod val="75000"/>
                </a:srgbClr>
              </a:buClr>
              <a:buSzPct val="145000"/>
            </a:pPr>
            <a:r>
              <a:rPr lang="ar-LB" sz="4000" b="1" dirty="0">
                <a:solidFill>
                  <a:schemeClr val="bg2">
                    <a:lumMod val="25000"/>
                  </a:schemeClr>
                </a:solidFill>
              </a:rPr>
              <a:t>نتأمّل</a:t>
            </a:r>
            <a:endParaRPr lang="ar-LB" sz="4000" dirty="0">
              <a:solidFill>
                <a:schemeClr val="bg2">
                  <a:lumMod val="25000"/>
                </a:schemeClr>
              </a:solidFill>
            </a:endParaRPr>
          </a:p>
        </p:txBody>
      </p:sp>
    </p:spTree>
    <p:custDataLst>
      <p:tags r:id="rId1"/>
    </p:custDataLst>
    <p:extLst>
      <p:ext uri="{BB962C8B-B14F-4D97-AF65-F5344CB8AC3E}">
        <p14:creationId xmlns:p14="http://schemas.microsoft.com/office/powerpoint/2010/main" val="3553235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42">
      <a:dk1>
        <a:srgbClr val="BB781C"/>
      </a:dk1>
      <a:lt1>
        <a:sysClr val="window" lastClr="FFFFFF"/>
      </a:lt1>
      <a:dk2>
        <a:srgbClr val="E29D3E"/>
      </a:dk2>
      <a:lt2>
        <a:srgbClr val="EBEBEB"/>
      </a:lt2>
      <a:accent1>
        <a:srgbClr val="BB781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326</TotalTime>
  <Words>489</Words>
  <Application>Microsoft Office PowerPoint</Application>
  <PresentationFormat>On-screen Show (4:3)</PresentationFormat>
  <Paragraphs>61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Adobe Arabic</vt:lpstr>
      <vt:lpstr>Arial</vt:lpstr>
      <vt:lpstr>Calibri</vt:lpstr>
      <vt:lpstr>Corbel</vt:lpstr>
      <vt:lpstr>Tahoma</vt:lpstr>
      <vt:lpstr>Parallax</vt:lpstr>
      <vt:lpstr>مَركَزُ التَّربِيَّةِ الدّينِيَّة رهبانيّة القلبين الأقدسين </vt:lpstr>
      <vt:lpstr>كيف ننتظر  عيد الميلاد؟</vt:lpstr>
      <vt:lpstr> الأسبوع الثّالِث </vt:lpstr>
      <vt:lpstr>PowerPoint Presentation</vt:lpstr>
      <vt:lpstr>PowerPoint Presentation</vt:lpstr>
      <vt:lpstr>PowerPoint Presentation</vt:lpstr>
      <vt:lpstr>PowerPoint Presentation</vt:lpstr>
      <vt:lpstr>PowerPoint Presentation</vt:lpstr>
      <vt:lpstr>نقول أنَّ اللَّه يُعطي الفَرحَ والسّعادَةَ والفَرحَ إلى الّذي يَرغبُ في تَغييرِ حياتِه. اللّهُ هو معَ شعبِه، يعيشُ معهُ، يُصبحُ وجودُ البشرِ فرحًا  ومحبًة ومرَحًا! اللّه معي ويرغَبُ بمرافقتي كي تَكونَ حياتِي فرحًا. </vt:lpstr>
      <vt:lpstr>PowerPoint Presentation</vt:lpstr>
      <vt:lpstr> بولس يُذكِّر أصدقاءَهُ بأنّ الرّبّ قريبٌ ويطلبُ من الجميع أن يكونُوا فَرِحِين. </vt:lpstr>
      <vt:lpstr>PowerPoint Presentation</vt:lpstr>
      <vt:lpstr>PowerPoint Presentation</vt:lpstr>
      <vt:lpstr>PowerPoint Presentation</vt:lpstr>
      <vt:lpstr>زمن مجيء  مبارك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في الاسبوع الثالث ننتظِرُ معَ الكَنيسة</dc:title>
  <dc:creator>Michel Haddad</dc:creator>
  <cp:lastModifiedBy>Michel Haddad (Prof)</cp:lastModifiedBy>
  <cp:revision>21</cp:revision>
  <dcterms:created xsi:type="dcterms:W3CDTF">2020-12-01T09:45:11Z</dcterms:created>
  <dcterms:modified xsi:type="dcterms:W3CDTF">2021-12-04T19:11:17Z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62ACA955-295D-4EFE-92E2-C1970CBB00AD</vt:lpwstr>
  </property>
  <property fmtid="{D5CDD505-2E9C-101B-9397-08002B2CF9AE}" pid="3" name="ArticulatePath">
    <vt:lpwstr>في الاسبوع الرابع ننتظِرُ معَ الكَنيسة</vt:lpwstr>
  </property>
</Properties>
</file>