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5"/>
  </p:notesMasterIdLst>
  <p:sldIdLst>
    <p:sldId id="277" r:id="rId2"/>
    <p:sldId id="278" r:id="rId3"/>
    <p:sldId id="265" r:id="rId4"/>
    <p:sldId id="279" r:id="rId5"/>
    <p:sldId id="281" r:id="rId6"/>
    <p:sldId id="282" r:id="rId7"/>
    <p:sldId id="276" r:id="rId8"/>
    <p:sldId id="280" r:id="rId9"/>
    <p:sldId id="266" r:id="rId10"/>
    <p:sldId id="267" r:id="rId11"/>
    <p:sldId id="283" r:id="rId12"/>
    <p:sldId id="268" r:id="rId13"/>
    <p:sldId id="274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F8EFD-9063-407D-96F6-0B434C1E5CBF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25745-4CA9-4EC4-8B9B-60CE001CC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2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52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89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3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22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0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96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43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43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6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9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0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2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6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38611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3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2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49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42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36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9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12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4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9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0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5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6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387043-B5A5-40E7-B43A-DC7BCD6562D4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F04B8F-1EB5-4518-88F7-588EF7F75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3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8605369" cy="1234727"/>
          </a:xfrm>
        </p:spPr>
        <p:txBody>
          <a:bodyPr>
            <a:normAutofit fontScale="90000"/>
          </a:bodyPr>
          <a:lstStyle/>
          <a:p>
            <a:pPr algn="ctr" rtl="1"/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رهبانيّة القلبين الأقدسين </a:t>
            </a:r>
            <a:endParaRPr lang="en-US" sz="5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522920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>
                <a:solidFill>
                  <a:schemeClr val="accent1"/>
                </a:solidFill>
                <a:latin typeface="Adobe Arabic" panose="02040503050201020203" pitchFamily="18" charset="-78"/>
                <a:cs typeface="+mj-cs"/>
              </a:rPr>
              <a:t>يُقَدِّمُ</a:t>
            </a:r>
            <a:endParaRPr lang="en-US" sz="4000" b="1" dirty="0">
              <a:solidFill>
                <a:schemeClr val="accent1"/>
              </a:solidFill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6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966480" y="3356992"/>
            <a:ext cx="7998008" cy="35010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dirty="0"/>
              <a:t>ونحنُ نَقتربُ من الميلاد، نَتذكَّرُ هذا الحَدَث العَظيم الّذي غَيّرَ وَجهَ التّاريخ</a:t>
            </a:r>
            <a:r>
              <a:rPr lang="en-US" sz="2800" dirty="0"/>
              <a:t>: </a:t>
            </a:r>
            <a:r>
              <a:rPr lang="ar-SA" sz="2800" dirty="0"/>
              <a:t>إنَّهُ</a:t>
            </a:r>
            <a:r>
              <a:rPr lang="en-US" sz="2800" dirty="0"/>
              <a:t> "</a:t>
            </a:r>
            <a:r>
              <a:rPr lang="ar-SA" sz="2800" dirty="0"/>
              <a:t>نَعم</a:t>
            </a:r>
            <a:r>
              <a:rPr lang="en-US" sz="2800" dirty="0"/>
              <a:t>" </a:t>
            </a:r>
            <a:r>
              <a:rPr lang="ar-SA" sz="2800" dirty="0"/>
              <a:t>مريَم الّتي سَمَحتْ للّه أن يَحِلَّ بينَ البَشَر، نَعم مَريم الّتي أعطَتنا المُخلِّص</a:t>
            </a:r>
            <a:r>
              <a:rPr lang="en-US" sz="2800" dirty="0"/>
              <a:t>". </a:t>
            </a:r>
            <a:r>
              <a:rPr lang="en-US" sz="2400" dirty="0"/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632" y="332656"/>
            <a:ext cx="3024336" cy="370092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48064" y="620688"/>
            <a:ext cx="2880320" cy="89148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bg1"/>
                </a:solidFill>
              </a:rPr>
              <a:t>نتأمّل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300192" y="1844824"/>
            <a:ext cx="1080120" cy="172819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643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92080" y="404664"/>
            <a:ext cx="2880320" cy="89148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bg1"/>
                </a:solidFill>
              </a:rPr>
              <a:t>نتأمّل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1115616" y="2780928"/>
            <a:ext cx="7776864" cy="266429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endParaRPr lang="ar-LB" sz="2400" dirty="0"/>
          </a:p>
          <a:p>
            <a:pPr lvl="0" algn="ctr" rtl="1"/>
            <a:r>
              <a:rPr lang="ar-LB" sz="2800" dirty="0"/>
              <a:t>مريم آمنت باللّه، وقالت له نعم وأعطته كلّ المكان واستقبلت عطيّته واستطاعت أن تحمل </a:t>
            </a:r>
          </a:p>
          <a:p>
            <a:pPr lvl="0" algn="ctr" rtl="1"/>
            <a:r>
              <a:rPr lang="ar-LB" sz="2800" dirty="0"/>
              <a:t>يسوع وعدُ اللَّه</a:t>
            </a:r>
            <a:r>
              <a:rPr lang="ar-LB" sz="2400" dirty="0"/>
              <a:t>.</a:t>
            </a:r>
            <a:endParaRPr lang="fr-FR" sz="2400" dirty="0"/>
          </a:p>
          <a:p>
            <a:pPr algn="r"/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>
            <a:off x="6336196" y="1556792"/>
            <a:ext cx="936104" cy="151216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07704" y="5517232"/>
            <a:ext cx="5472608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/>
            <a:r>
              <a:rPr lang="ar-LB" sz="3200" dirty="0"/>
              <a:t>مريم هي مثالُ لي </a:t>
            </a:r>
          </a:p>
          <a:p>
            <a:pPr lvl="0" algn="ctr" rtl="1"/>
            <a:r>
              <a:rPr lang="ar-LB" sz="3200" dirty="0"/>
              <a:t>أقولُ لها: السّلام عليك يا مريم.</a:t>
            </a:r>
            <a:endParaRPr lang="en-US" sz="3200" dirty="0"/>
          </a:p>
        </p:txBody>
      </p:sp>
      <p:sp>
        <p:nvSpPr>
          <p:cNvPr id="3" name="Teardrop 2"/>
          <p:cNvSpPr/>
          <p:nvPr/>
        </p:nvSpPr>
        <p:spPr>
          <a:xfrm>
            <a:off x="7092280" y="5445224"/>
            <a:ext cx="1656184" cy="792088"/>
          </a:xfrm>
          <a:prstGeom prst="teardrop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وأنا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2592288" cy="3279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647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>
                <a:effectLst/>
              </a:rPr>
              <a:t> </a:t>
            </a:r>
            <a:r>
              <a:rPr lang="en-US" dirty="0"/>
              <a:t> </a:t>
            </a:r>
          </a:p>
        </p:txBody>
      </p:sp>
      <p:sp>
        <p:nvSpPr>
          <p:cNvPr id="4" name="Oval 3"/>
          <p:cNvSpPr/>
          <p:nvPr/>
        </p:nvSpPr>
        <p:spPr>
          <a:xfrm>
            <a:off x="5148064" y="188640"/>
            <a:ext cx="3563888" cy="144016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نأخُذُ وقتًا للصّمت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588224" y="1916832"/>
            <a:ext cx="936104" cy="129614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ave 5"/>
          <p:cNvSpPr/>
          <p:nvPr/>
        </p:nvSpPr>
        <p:spPr>
          <a:xfrm>
            <a:off x="4932040" y="2924944"/>
            <a:ext cx="3960440" cy="3528392"/>
          </a:xfrm>
          <a:prstGeom prst="wave">
            <a:avLst>
              <a:gd name="adj1" fmla="val 12500"/>
              <a:gd name="adj2" fmla="val -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/>
          </a:p>
          <a:p>
            <a:pPr algn="ctr" rtl="1"/>
            <a:r>
              <a:rPr lang="ar-LB" sz="3200" dirty="0"/>
              <a:t>وُلِدَ يسوع.</a:t>
            </a:r>
            <a:endParaRPr lang="en-US" sz="3200" dirty="0"/>
          </a:p>
          <a:p>
            <a:pPr algn="ctr" rtl="1"/>
            <a:r>
              <a:rPr lang="ar-LB" sz="3200" dirty="0"/>
              <a:t>نحنُ فرِحون.</a:t>
            </a:r>
            <a:endParaRPr lang="en-US" sz="3200" dirty="0"/>
          </a:p>
          <a:p>
            <a:pPr algn="ctr" rtl="1"/>
            <a:r>
              <a:rPr lang="ar-LB" sz="3200" dirty="0"/>
              <a:t>غدًا أيضًا سيكون يسوع راعينا.</a:t>
            </a:r>
            <a:endParaRPr lang="en-US" sz="3200" dirty="0"/>
          </a:p>
          <a:p>
            <a:r>
              <a:rPr lang="ar-LB" sz="3200" dirty="0"/>
              <a:t> </a:t>
            </a:r>
            <a:endParaRPr lang="en-US" sz="32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 t="6139" r="48463" b="5416"/>
          <a:stretch/>
        </p:blipFill>
        <p:spPr>
          <a:xfrm>
            <a:off x="971600" y="476672"/>
            <a:ext cx="3797664" cy="54726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652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1"/>
            <a:ext cx="8892480" cy="6916373"/>
          </a:xfrm>
        </p:spPr>
      </p:pic>
      <p:sp>
        <p:nvSpPr>
          <p:cNvPr id="5" name="Oval 4"/>
          <p:cNvSpPr/>
          <p:nvPr/>
        </p:nvSpPr>
        <p:spPr>
          <a:xfrm>
            <a:off x="5652120" y="0"/>
            <a:ext cx="3816424" cy="26369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زمن مجيء مبارك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3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476672"/>
            <a:ext cx="6238256" cy="1470025"/>
          </a:xfrm>
          <a:solidFill>
            <a:schemeClr val="tx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LB" b="1" dirty="0">
                <a:solidFill>
                  <a:schemeClr val="bg1"/>
                </a:solidFill>
              </a:rPr>
              <a:t>كيف ننتظر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ar-LB" b="1" dirty="0">
                <a:solidFill>
                  <a:schemeClr val="bg1"/>
                </a:solidFill>
              </a:rPr>
              <a:t>عيد الميلاد؟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36912"/>
            <a:ext cx="5715000" cy="3876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501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361379"/>
            <a:ext cx="6048672" cy="1027583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ar-LB" b="1" dirty="0">
                <a:solidFill>
                  <a:schemeClr val="bg1"/>
                </a:solidFill>
              </a:rPr>
              <a:t>الأسبوع الرّابِع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2040" y="5534561"/>
            <a:ext cx="35349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نَنْتَظِرُ مع مريم</a:t>
            </a:r>
          </a:p>
          <a:p>
            <a:pPr algn="ctr" rtl="1"/>
            <a:r>
              <a:rPr lang="ar-LB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916832"/>
            <a:ext cx="3668625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/>
              <a:t>وفي تلكَ الأَيَّام قَامَت مَريمُ فمَضَت مُسرِعَةً إِلى الجَبَل إِلى مَدينةٍ في يَهوذا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4406" r="4231" b="599"/>
          <a:stretch/>
        </p:blipFill>
        <p:spPr bwMode="auto">
          <a:xfrm>
            <a:off x="1157468" y="1388962"/>
            <a:ext cx="2465408" cy="457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600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64088" y="332656"/>
            <a:ext cx="3024336" cy="144016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bg1"/>
                </a:solidFill>
              </a:rPr>
              <a:t>نَقرأ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339752" y="3645024"/>
            <a:ext cx="6336704" cy="30243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"أَنا أَمَةُ الرَّبّ فَليَكُنْ</a:t>
            </a:r>
            <a:endParaRPr lang="ar-LB" sz="3200" dirty="0"/>
          </a:p>
          <a:p>
            <a:pPr algn="ctr" rtl="1"/>
            <a:r>
              <a:rPr lang="ar-SA" sz="3200" dirty="0"/>
              <a:t> لي بِحَسَبِ قَوْلِكَ".</a:t>
            </a:r>
            <a:endParaRPr lang="ar-LB" sz="3200" dirty="0"/>
          </a:p>
          <a:p>
            <a:pPr algn="ctr" rtl="1"/>
            <a:r>
              <a:rPr lang="ar-LB" sz="3200" dirty="0"/>
              <a:t>و</a:t>
            </a:r>
            <a:r>
              <a:rPr lang="ar-SA" sz="3200" dirty="0"/>
              <a:t>انصرَفَ الـمَلاكُ مِن عِندِها.</a:t>
            </a:r>
            <a:endParaRPr lang="en-US" sz="3200" dirty="0"/>
          </a:p>
        </p:txBody>
      </p:sp>
      <p:sp>
        <p:nvSpPr>
          <p:cNvPr id="7" name="Down Arrow 6"/>
          <p:cNvSpPr/>
          <p:nvPr/>
        </p:nvSpPr>
        <p:spPr>
          <a:xfrm>
            <a:off x="6372200" y="2060848"/>
            <a:ext cx="1152128" cy="165618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3648" y="332656"/>
            <a:ext cx="3024336" cy="352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979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4758530" cy="1278632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3D1E02"/>
                </a:solidFill>
                <a:ea typeface="Times New Roman"/>
              </a:rPr>
              <a:t>هاءَنَذا آتٍ، أَللَّهُمَّ </a:t>
            </a:r>
            <a:br>
              <a:rPr lang="ar-SA" dirty="0">
                <a:solidFill>
                  <a:srgbClr val="3D1E02"/>
                </a:solidFill>
                <a:ea typeface="Times New Roman"/>
              </a:rPr>
            </a:br>
            <a:r>
              <a:rPr lang="ar-SA" dirty="0">
                <a:solidFill>
                  <a:srgbClr val="3D1E02"/>
                </a:solidFill>
                <a:ea typeface="Times New Roman"/>
              </a:rPr>
              <a:t>لأَعمَلَ بمَشيئَتِكَ </a:t>
            </a:r>
            <a:r>
              <a:rPr lang="ar-SA" sz="2400" dirty="0">
                <a:solidFill>
                  <a:srgbClr val="3D1E02"/>
                </a:solidFill>
                <a:ea typeface="Times New Roman"/>
                <a:cs typeface="Times New Roman"/>
              </a:rPr>
              <a:t>))</a:t>
            </a:r>
            <a:r>
              <a:rPr lang="ar-SA" dirty="0">
                <a:solidFill>
                  <a:srgbClr val="3D1E02"/>
                </a:solidFill>
                <a:ea typeface="Times New Roman"/>
                <a:cs typeface="Times New Roman"/>
              </a:rPr>
              <a:t>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148064" y="260648"/>
            <a:ext cx="3600400" cy="14127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/>
              <a:t>نقرأُ من الرّسالَة الى العِبرانِيّين </a:t>
            </a:r>
            <a:r>
              <a:rPr lang="ar-LB" dirty="0"/>
              <a:t>5/10</a:t>
            </a:r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827584" y="1340768"/>
            <a:ext cx="7920880" cy="5661248"/>
          </a:xfrm>
          <a:prstGeom prst="horizontalScroll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r" defTabSz="457200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ar-SA" sz="2300" baseline="30000" dirty="0">
                <a:solidFill>
                  <a:srgbClr val="083060"/>
                </a:solidFill>
              </a:rPr>
              <a:t>5</a:t>
            </a:r>
            <a:r>
              <a:rPr lang="ar-SA" sz="2300" dirty="0">
                <a:solidFill>
                  <a:srgbClr val="083060"/>
                </a:solidFill>
              </a:rPr>
              <a:t> لِذلِكَ قالَ المسيحُ عِندَ دُخولِه العالَم:</a:t>
            </a:r>
            <a:br>
              <a:rPr lang="ar-SA" sz="2300" dirty="0">
                <a:solidFill>
                  <a:srgbClr val="083060"/>
                </a:solidFill>
              </a:rPr>
            </a:br>
            <a:r>
              <a:rPr lang="ar-LB" sz="2300" dirty="0">
                <a:solidFill>
                  <a:srgbClr val="083060"/>
                </a:solidFill>
              </a:rPr>
              <a:t>«</a:t>
            </a:r>
            <a:r>
              <a:rPr lang="ar-SA" sz="2300" dirty="0">
                <a:solidFill>
                  <a:srgbClr val="083060"/>
                </a:solidFill>
              </a:rPr>
              <a:t>لم تَشَأْ ذَبيحَةً ولا قُرْبانًا</a:t>
            </a:r>
            <a:r>
              <a:rPr lang="ar-LB" sz="2300" dirty="0">
                <a:solidFill>
                  <a:srgbClr val="083060"/>
                </a:solidFill>
              </a:rPr>
              <a:t> </a:t>
            </a:r>
            <a:r>
              <a:rPr lang="ar-SA" sz="2300" dirty="0">
                <a:solidFill>
                  <a:srgbClr val="083060"/>
                </a:solidFill>
              </a:rPr>
              <a:t>ولكِنَّكَ أَعدَدتَ لي جَسَدًا.</a:t>
            </a:r>
            <a:br>
              <a:rPr lang="ar-SA" sz="2300" dirty="0">
                <a:solidFill>
                  <a:srgbClr val="083060"/>
                </a:solidFill>
              </a:rPr>
            </a:br>
            <a:r>
              <a:rPr lang="ar-SA" sz="2300" baseline="30000" dirty="0">
                <a:solidFill>
                  <a:srgbClr val="083060"/>
                </a:solidFill>
              </a:rPr>
              <a:t>6</a:t>
            </a:r>
            <a:r>
              <a:rPr lang="ar-SA" sz="2300" dirty="0">
                <a:solidFill>
                  <a:srgbClr val="083060"/>
                </a:solidFill>
              </a:rPr>
              <a:t>لم تَرتَضِ المُحرَقاتِ</a:t>
            </a:r>
            <a:r>
              <a:rPr lang="ar-LB" sz="2300" dirty="0">
                <a:solidFill>
                  <a:srgbClr val="083060"/>
                </a:solidFill>
              </a:rPr>
              <a:t> </a:t>
            </a:r>
            <a:r>
              <a:rPr lang="ar-SA" sz="2300" dirty="0">
                <a:solidFill>
                  <a:srgbClr val="083060"/>
                </a:solidFill>
              </a:rPr>
              <a:t>ولا الذَّبائِحَ عن الخَطايا.</a:t>
            </a:r>
            <a:br>
              <a:rPr lang="ar-SA" sz="2300" dirty="0">
                <a:solidFill>
                  <a:srgbClr val="083060"/>
                </a:solidFill>
              </a:rPr>
            </a:br>
            <a:r>
              <a:rPr lang="ar-SA" sz="2300" baseline="30000" dirty="0">
                <a:solidFill>
                  <a:srgbClr val="083060"/>
                </a:solidFill>
              </a:rPr>
              <a:t>7</a:t>
            </a:r>
            <a:r>
              <a:rPr lang="ar-SA" sz="2300" dirty="0">
                <a:solidFill>
                  <a:srgbClr val="083060"/>
                </a:solidFill>
              </a:rPr>
              <a:t> فقُلتُ حينَئذٍ </a:t>
            </a:r>
            <a:r>
              <a:rPr lang="ar-LB" sz="2300" dirty="0">
                <a:solidFill>
                  <a:srgbClr val="083060"/>
                </a:solidFill>
              </a:rPr>
              <a:t>: «</a:t>
            </a:r>
            <a:r>
              <a:rPr lang="ar-SA" sz="2300" dirty="0">
                <a:solidFill>
                  <a:srgbClr val="083060"/>
                </a:solidFill>
              </a:rPr>
              <a:t>هاءَنَذا آتٍ، أَللَّهُمَّ لأَعمَلَ بمَشيئَتِكَ</a:t>
            </a:r>
            <a:r>
              <a:rPr lang="ar-LB" sz="2300" dirty="0">
                <a:solidFill>
                  <a:srgbClr val="083060"/>
                </a:solidFill>
              </a:rPr>
              <a:t>».</a:t>
            </a:r>
            <a:br>
              <a:rPr lang="ar-SA" sz="2300" dirty="0">
                <a:solidFill>
                  <a:srgbClr val="083060"/>
                </a:solidFill>
              </a:rPr>
            </a:br>
            <a:r>
              <a:rPr lang="ar-SA" sz="2300" baseline="30000" dirty="0">
                <a:solidFill>
                  <a:srgbClr val="083060"/>
                </a:solidFill>
              </a:rPr>
              <a:t>8</a:t>
            </a:r>
            <a:r>
              <a:rPr lang="ar-SA" sz="2300" dirty="0">
                <a:solidFill>
                  <a:srgbClr val="083060"/>
                </a:solidFill>
              </a:rPr>
              <a:t> فقَد قالَ أًوَّلا: </a:t>
            </a:r>
            <a:r>
              <a:rPr lang="ar-LB" sz="2300" dirty="0">
                <a:solidFill>
                  <a:srgbClr val="083060"/>
                </a:solidFill>
              </a:rPr>
              <a:t>«</a:t>
            </a:r>
            <a:r>
              <a:rPr lang="ar-SA" sz="2300" dirty="0">
                <a:solidFill>
                  <a:srgbClr val="083060"/>
                </a:solidFill>
              </a:rPr>
              <a:t>ذَبائِحُ وقَرابينُ ومُحرَقاتٌ وذَبائحُ كَفَّارَةٌ لِلخَطايا لم تَشَأْها ولَم تَرتَضِها</a:t>
            </a:r>
            <a:r>
              <a:rPr lang="ar-LB" sz="2300" dirty="0">
                <a:solidFill>
                  <a:srgbClr val="083060"/>
                </a:solidFill>
              </a:rPr>
              <a:t>» </a:t>
            </a:r>
            <a:r>
              <a:rPr lang="ar-SA" sz="2300" dirty="0">
                <a:solidFill>
                  <a:srgbClr val="083060"/>
                </a:solidFill>
              </a:rPr>
              <a:t>( معَ أَنَّها تُقَرَّبُ كَما تَقْضي الشَّريعَة ).</a:t>
            </a:r>
            <a:r>
              <a:rPr lang="ar-SA" sz="2300" baseline="30000" dirty="0">
                <a:solidFill>
                  <a:srgbClr val="083060"/>
                </a:solidFill>
              </a:rPr>
              <a:t> 9</a:t>
            </a:r>
            <a:r>
              <a:rPr lang="ar-SA" sz="2300" dirty="0">
                <a:solidFill>
                  <a:srgbClr val="083060"/>
                </a:solidFill>
              </a:rPr>
              <a:t>ثُمَّ قال: </a:t>
            </a:r>
            <a:r>
              <a:rPr lang="ar-LB" sz="2300" dirty="0">
                <a:solidFill>
                  <a:srgbClr val="083060"/>
                </a:solidFill>
              </a:rPr>
              <a:t>«</a:t>
            </a:r>
            <a:r>
              <a:rPr lang="ar-SA" sz="2300" dirty="0">
                <a:solidFill>
                  <a:srgbClr val="083060"/>
                </a:solidFill>
              </a:rPr>
              <a:t>هاءَنَذا آتٍ لأعمَلَ بِمَشيئَتِكَ</a:t>
            </a:r>
            <a:r>
              <a:rPr lang="ar-LB" sz="2300" dirty="0">
                <a:solidFill>
                  <a:srgbClr val="083060"/>
                </a:solidFill>
              </a:rPr>
              <a:t>»</a:t>
            </a:r>
            <a:r>
              <a:rPr lang="ar-SA" sz="2300" dirty="0">
                <a:solidFill>
                  <a:srgbClr val="083060"/>
                </a:solidFill>
              </a:rPr>
              <a:t>. فقَد أَبطَلَ العِبادةَ الأُولى لِيُقيمَ العِبادةَ الأُخْرى.</a:t>
            </a:r>
            <a:br>
              <a:rPr lang="ar-SA" sz="2300" dirty="0">
                <a:solidFill>
                  <a:srgbClr val="083060"/>
                </a:solidFill>
              </a:rPr>
            </a:br>
            <a:r>
              <a:rPr lang="ar-SA" sz="2300" baseline="30000" dirty="0">
                <a:solidFill>
                  <a:srgbClr val="083060"/>
                </a:solidFill>
              </a:rPr>
              <a:t>10</a:t>
            </a:r>
            <a:r>
              <a:rPr lang="ar-SA" sz="2300" dirty="0">
                <a:solidFill>
                  <a:srgbClr val="083060"/>
                </a:solidFill>
              </a:rPr>
              <a:t>وبِتِلكَ المَشيئَة، صِرْنا مُقَدَّسينَ بِالقُرْبانِ الَّذي قُرِّبَ فيه جَسَدُ يَسوعَ المَسيحِ مَرَّةً واحِدَة. </a:t>
            </a:r>
            <a:endParaRPr lang="en-US" sz="2300" dirty="0">
              <a:solidFill>
                <a:srgbClr val="083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24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708920"/>
            <a:ext cx="6768563" cy="39088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LB" sz="2800" b="1" dirty="0">
                <a:latin typeface="Calibri"/>
                <a:ea typeface="Calibri"/>
                <a:cs typeface="+mj-cs"/>
              </a:rPr>
              <a:t>نَقولُ أنّ اللَّه أمين، يُتَمِّم عُهوده ويُرافقنا دائمًا على الطريق ويُعطِينا ما هُو حَسَنٌ وجَيِّد.</a:t>
            </a:r>
            <a:endParaRPr lang="en-US" sz="2800" dirty="0">
              <a:latin typeface="Calibri"/>
              <a:ea typeface="Calibri"/>
              <a:cs typeface="+mj-cs"/>
            </a:endParaRPr>
          </a:p>
          <a:p>
            <a:pPr algn="ctr" rtl="1"/>
            <a:r>
              <a:rPr lang="ar-LB" sz="2800" dirty="0">
                <a:ea typeface="Calibri"/>
                <a:cs typeface="+mj-cs"/>
              </a:rPr>
              <a:t>لا يترُكُ اللّهُ شعبَهُ بل يَعِدُهُ براعٍ يرافِقُهُ دائمًا عَلى الطّريق!</a:t>
            </a:r>
            <a:endParaRPr lang="fr-FR" sz="2800" dirty="0">
              <a:ea typeface="Calibri"/>
              <a:cs typeface="+mj-cs"/>
            </a:endParaRPr>
          </a:p>
          <a:p>
            <a:pPr lvl="0" algn="ctr" rtl="1"/>
            <a:r>
              <a:rPr lang="ar-LB" sz="2800" dirty="0"/>
              <a:t>يَسوع هو الرّاعِي الّذي أتَى ليُتَمِّم إرادَةَ اللّه.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3600400" cy="2398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Pentagon 5"/>
          <p:cNvSpPr/>
          <p:nvPr/>
        </p:nvSpPr>
        <p:spPr>
          <a:xfrm flipH="1">
            <a:off x="4788024" y="476672"/>
            <a:ext cx="3960440" cy="20882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/>
              <a:t>نُضيء أربعةَ شموعٍ</a:t>
            </a:r>
            <a:endParaRPr lang="en-US" sz="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34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2656"/>
            <a:ext cx="5123903" cy="6677428"/>
          </a:xfrm>
        </p:spPr>
      </p:pic>
      <p:sp>
        <p:nvSpPr>
          <p:cNvPr id="3" name="Vertical Scroll 2"/>
          <p:cNvSpPr/>
          <p:nvPr/>
        </p:nvSpPr>
        <p:spPr>
          <a:xfrm>
            <a:off x="467544" y="980728"/>
            <a:ext cx="3672408" cy="5688632"/>
          </a:xfrm>
          <a:prstGeom prst="vertic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r" defTabSz="457200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ar-SA" sz="2300" dirty="0">
                <a:solidFill>
                  <a:schemeClr val="bg1"/>
                </a:solidFill>
              </a:rPr>
              <a:t>فلَمَّا سَمِعَت أَليصاباتُ سَلامَ مَريَم، ارتَكَضَ الجَنينُ في بَطنِها، وَامتَلأَت مِنَ الرُّوحِ القُدُس،</a:t>
            </a:r>
            <a:r>
              <a:rPr lang="ar-SA" sz="2300" baseline="30000" dirty="0">
                <a:solidFill>
                  <a:schemeClr val="bg1"/>
                </a:solidFill>
              </a:rPr>
              <a:t>42</a:t>
            </a:r>
            <a:r>
              <a:rPr lang="ar-SA" sz="2300" dirty="0">
                <a:solidFill>
                  <a:schemeClr val="bg1"/>
                </a:solidFill>
              </a:rPr>
              <a:t>فَهَتَفَت بِأَعلى صَوتِها: </a:t>
            </a:r>
            <a:endParaRPr lang="ar-LB" sz="2300" dirty="0">
              <a:solidFill>
                <a:schemeClr val="bg1"/>
              </a:solidFill>
            </a:endParaRPr>
          </a:p>
          <a:p>
            <a:pPr marL="285750" lvl="0" indent="-285750" algn="r" defTabSz="457200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ar-SA" sz="2300" dirty="0">
                <a:solidFill>
                  <a:schemeClr val="bg1"/>
                </a:solidFill>
              </a:rPr>
              <a:t> </a:t>
            </a:r>
            <a:r>
              <a:rPr lang="ar-LB" sz="2300" dirty="0">
                <a:solidFill>
                  <a:schemeClr val="bg1"/>
                </a:solidFill>
              </a:rPr>
              <a:t>«</a:t>
            </a:r>
            <a:r>
              <a:rPr lang="ar-SA" sz="2300" dirty="0">
                <a:solidFill>
                  <a:schemeClr val="bg1"/>
                </a:solidFill>
              </a:rPr>
              <a:t>مُبارَكَةٌ أَنتِ في النِّساء ! وَمُبارَكَةٌ ثَمَرَةُ بَطنِكِ !</a:t>
            </a:r>
            <a:r>
              <a:rPr lang="ar-SA" sz="2300" baseline="30000" dirty="0">
                <a:solidFill>
                  <a:schemeClr val="bg1"/>
                </a:solidFill>
              </a:rPr>
              <a:t>43</a:t>
            </a:r>
            <a:r>
              <a:rPr lang="ar-SA" sz="2300" dirty="0">
                <a:solidFill>
                  <a:schemeClr val="bg1"/>
                </a:solidFill>
              </a:rPr>
              <a:t>مِن أَينَ لي أَن تَأتِيَني أُمُّ رَبِّي</a:t>
            </a:r>
            <a:r>
              <a:rPr lang="ar-LB" sz="2300" dirty="0">
                <a:solidFill>
                  <a:schemeClr val="bg1"/>
                </a:solidFill>
              </a:rPr>
              <a:t>»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21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4968552" cy="5112568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 algn="r" rtl="1"/>
            <a:r>
              <a:rPr lang="ar-LB" sz="3200" dirty="0"/>
              <a:t>ت</a:t>
            </a:r>
            <a:r>
              <a:rPr lang="ar-SA" sz="3200" dirty="0"/>
              <a:t>عَظِّمُ الرَّبَّ نَفْسي </a:t>
            </a:r>
            <a:endParaRPr lang="ar-LB" sz="3200" dirty="0"/>
          </a:p>
          <a:p>
            <a:pPr algn="r" rtl="1"/>
            <a:r>
              <a:rPr lang="ar-SA" sz="3200" dirty="0"/>
              <a:t>وتَبتَهِجُ روحي بِاللهِ مُخَلِّصي</a:t>
            </a:r>
            <a:endParaRPr lang="ar-LB" sz="3200" dirty="0"/>
          </a:p>
          <a:p>
            <a:pPr algn="r" rtl="1"/>
            <a:r>
              <a:rPr lang="ar-SA" sz="3200" dirty="0"/>
              <a:t>لأَنَّه نَظَرَ إِلى أَمَتِه الوَضيعة.</a:t>
            </a:r>
            <a:endParaRPr lang="ar-LB" sz="3200" dirty="0"/>
          </a:p>
          <a:p>
            <a:pPr algn="r" rtl="1"/>
            <a:r>
              <a:rPr lang="ar-SA" sz="3200" dirty="0"/>
              <a:t> </a:t>
            </a:r>
            <a:r>
              <a:rPr lang="ar-LB" sz="3200" dirty="0"/>
              <a:t>س</a:t>
            </a:r>
            <a:r>
              <a:rPr lang="ar-SA" sz="3200" dirty="0"/>
              <a:t>وفَ تُهَنِّئُني بَعدَ اليَومِ جَميعُ الأَجيال </a:t>
            </a:r>
            <a:endParaRPr lang="ar-LB" sz="3200" dirty="0"/>
          </a:p>
          <a:p>
            <a:pPr algn="r" rtl="1"/>
            <a:r>
              <a:rPr lang="ar-SA" sz="3200" dirty="0"/>
              <a:t>لأَنَّ القَديرَ صَنَعَ إِليَّ أُموراً عَظيمة:</a:t>
            </a:r>
            <a:endParaRPr lang="ar-LB" sz="3200" dirty="0"/>
          </a:p>
          <a:p>
            <a:pPr algn="r" rtl="1"/>
            <a:r>
              <a:rPr lang="ar-SA" sz="3200" dirty="0"/>
              <a:t> قُدُّوسٌ اسمُه </a:t>
            </a:r>
            <a:r>
              <a:rPr lang="ar-SA" sz="3200" baseline="30000" dirty="0"/>
              <a:t>50</a:t>
            </a:r>
            <a:r>
              <a:rPr lang="ar-SA" sz="3200" dirty="0"/>
              <a:t>ورَحمَتُه مِن جيلٍ إِلى جيلٍ لِلذَّينَ يَتَقّونَه</a:t>
            </a:r>
            <a:endParaRPr lang="ar-LB" sz="3200" dirty="0"/>
          </a:p>
          <a:p>
            <a:pPr algn="r" rtl="1"/>
            <a:r>
              <a:rPr lang="ar-SA" sz="3200" dirty="0"/>
              <a:t>كَشَفَ عَن شِدَّةِ ساعِدِه فشَتَّتَ الـمُتَكَبِّرينَ في قُلوبِهم</a:t>
            </a:r>
            <a:r>
              <a:rPr lang="ar-SA" dirty="0"/>
              <a:t>. </a:t>
            </a:r>
            <a:endParaRPr lang="ar-LB" dirty="0"/>
          </a:p>
          <a:p>
            <a:pPr marL="0" indent="0" algn="r" rtl="1">
              <a:buNone/>
            </a:pPr>
            <a:endParaRPr lang="ar-SA" baseline="30000" dirty="0"/>
          </a:p>
        </p:txBody>
      </p:sp>
      <p:sp>
        <p:nvSpPr>
          <p:cNvPr id="4" name="Oval 3"/>
          <p:cNvSpPr/>
          <p:nvPr/>
        </p:nvSpPr>
        <p:spPr>
          <a:xfrm>
            <a:off x="3491880" y="-6821"/>
            <a:ext cx="4752528" cy="144016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bg1"/>
                </a:solidFill>
              </a:rPr>
              <a:t>نُرَدّد</a:t>
            </a:r>
          </a:p>
          <a:p>
            <a:pPr algn="ctr"/>
            <a:r>
              <a:rPr lang="ar-LB" sz="4000" b="1" dirty="0">
                <a:solidFill>
                  <a:schemeClr val="bg1"/>
                </a:solidFill>
              </a:rPr>
              <a:t> نشيدَ مريم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56792"/>
            <a:ext cx="3456384" cy="486312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737347">
            <a:off x="2411760" y="620688"/>
            <a:ext cx="720080" cy="115212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58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3890615" cy="540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692696"/>
            <a:ext cx="4032448" cy="54006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ar-SA" sz="2800" dirty="0">
                <a:solidFill>
                  <a:schemeClr val="bg1"/>
                </a:solidFill>
              </a:rPr>
              <a:t>حَطَّ الأَقوِياءَ عنِ العُروش ورفَعَ الوُضَعاء. </a:t>
            </a:r>
            <a:endParaRPr lang="ar-LB" sz="2800" dirty="0">
              <a:solidFill>
                <a:schemeClr val="bg1"/>
              </a:solidFill>
            </a:endParaRPr>
          </a:p>
          <a:p>
            <a:pPr algn="r" rtl="1"/>
            <a:r>
              <a:rPr lang="ar-SA" sz="2800" dirty="0">
                <a:solidFill>
                  <a:schemeClr val="bg1"/>
                </a:solidFill>
              </a:rPr>
              <a:t>أَشَبعَ الجِياعَ مِنَ الخَيرات</a:t>
            </a:r>
            <a:endParaRPr lang="ar-LB" sz="2800" dirty="0">
              <a:solidFill>
                <a:schemeClr val="bg1"/>
              </a:solidFill>
            </a:endParaRPr>
          </a:p>
          <a:p>
            <a:pPr algn="r" rtl="1"/>
            <a:r>
              <a:rPr lang="ar-SA" sz="2800" dirty="0">
                <a:solidFill>
                  <a:schemeClr val="bg1"/>
                </a:solidFill>
              </a:rPr>
              <a:t> والأَغنِياءُ صرَفَهم فارِغين </a:t>
            </a:r>
            <a:endParaRPr lang="ar-LB" sz="2800" dirty="0">
              <a:solidFill>
                <a:schemeClr val="bg1"/>
              </a:solidFill>
            </a:endParaRPr>
          </a:p>
          <a:p>
            <a:pPr algn="r" rtl="1"/>
            <a:r>
              <a:rPr lang="ar-LB" sz="2800" dirty="0">
                <a:solidFill>
                  <a:schemeClr val="bg1"/>
                </a:solidFill>
              </a:rPr>
              <a:t>ن</a:t>
            </a:r>
            <a:r>
              <a:rPr lang="ar-SA" sz="2800" dirty="0">
                <a:solidFill>
                  <a:schemeClr val="bg1"/>
                </a:solidFill>
              </a:rPr>
              <a:t>صَرَ عَبدَه إسرائيل ذاكِراً، كما قالَ لآبائِنا، </a:t>
            </a:r>
            <a:endParaRPr lang="ar-LB" sz="2800" dirty="0">
              <a:solidFill>
                <a:schemeClr val="bg1"/>
              </a:solidFill>
            </a:endParaRPr>
          </a:p>
          <a:p>
            <a:pPr algn="r" rtl="1"/>
            <a:r>
              <a:rPr lang="ar-SA" sz="2800" dirty="0">
                <a:solidFill>
                  <a:schemeClr val="bg1"/>
                </a:solidFill>
              </a:rPr>
              <a:t>رَحمَتَه لإِبراهيمَ ونَسْلِه لِلأَبد". </a:t>
            </a:r>
            <a:endParaRPr lang="ar-LB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0157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41">
      <a:dk1>
        <a:srgbClr val="083060"/>
      </a:dk1>
      <a:lt1>
        <a:sysClr val="window" lastClr="FFFFFF"/>
      </a:lt1>
      <a:dk2>
        <a:srgbClr val="083060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225</TotalTime>
  <Words>429</Words>
  <Application>Microsoft Office PowerPoint</Application>
  <PresentationFormat>On-screen Show (4:3)</PresentationFormat>
  <Paragraphs>65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Adobe Arabic</vt:lpstr>
      <vt:lpstr>Arial</vt:lpstr>
      <vt:lpstr>Calibri</vt:lpstr>
      <vt:lpstr>Corbel</vt:lpstr>
      <vt:lpstr>Parallax</vt:lpstr>
      <vt:lpstr>مَركَزُ التَّربِيَّةِ الدّينِيَّة رهبانيّة القلبين الأقدسين </vt:lpstr>
      <vt:lpstr>كيف ننتظر  عيد الميلاد؟</vt:lpstr>
      <vt:lpstr>الأسبوع الرّابِع</vt:lpstr>
      <vt:lpstr>PowerPoint Presentation</vt:lpstr>
      <vt:lpstr>هاءَنَذا آتٍ، أَللَّهُمَّ  لأَعمَلَ بمَشيئَتِكَ )).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في الاسبوع الرابع نَنتظرُ معَ مريم</dc:title>
  <dc:creator>wmaksour</dc:creator>
  <cp:lastModifiedBy>Michel Haddad (Prof)</cp:lastModifiedBy>
  <cp:revision>23</cp:revision>
  <dcterms:created xsi:type="dcterms:W3CDTF">2020-11-28T12:51:05Z</dcterms:created>
  <dcterms:modified xsi:type="dcterms:W3CDTF">2021-12-04T19:12:11Z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FAF0B5FD-BFFF-4594-A536-E8DA0295FD6D</vt:lpwstr>
  </property>
  <property fmtid="{D5CDD505-2E9C-101B-9397-08002B2CF9AE}" pid="3" name="ArticulatePath">
    <vt:lpwstr>avent-semaine-04</vt:lpwstr>
  </property>
</Properties>
</file>