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32.xml" ContentType="application/vnd.openxmlformats-officedocument.presentationml.notesSlide+xml"/>
  <Override PartName="/ppt/tags/tag25.xml" ContentType="application/vnd.openxmlformats-officedocument.presentationml.tags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notesSlides/notesSlide35.xml" ContentType="application/vnd.openxmlformats-officedocument.presentationml.notesSlide+xml"/>
  <Override PartName="/ppt/tags/tag28.xml" ContentType="application/vnd.openxmlformats-officedocument.presentationml.tags+xml"/>
  <Override PartName="/ppt/notesSlides/notesSlide36.xml" ContentType="application/vnd.openxmlformats-officedocument.presentationml.notesSlide+xml"/>
  <Override PartName="/ppt/tags/tag29.xml" ContentType="application/vnd.openxmlformats-officedocument.presentationml.tags+xml"/>
  <Override PartName="/ppt/notesSlides/notesSlide37.xml" ContentType="application/vnd.openxmlformats-officedocument.presentationml.notesSlide+xml"/>
  <Override PartName="/ppt/tags/tag30.xml" ContentType="application/vnd.openxmlformats-officedocument.presentationml.tags+xml"/>
  <Override PartName="/ppt/notesSlides/notesSlide38.xml" ContentType="application/vnd.openxmlformats-officedocument.presentationml.notesSlide+xml"/>
  <Override PartName="/ppt/tags/tag31.xml" ContentType="application/vnd.openxmlformats-officedocument.presentationml.tags+xml"/>
  <Override PartName="/ppt/notesSlides/notesSlide39.xml" ContentType="application/vnd.openxmlformats-officedocument.presentationml.notesSlide+xml"/>
  <Override PartName="/ppt/tags/tag32.xml" ContentType="application/vnd.openxmlformats-officedocument.presentationml.tags+xml"/>
  <Override PartName="/ppt/notesSlides/notesSlide40.xml" ContentType="application/vnd.openxmlformats-officedocument.presentationml.notesSlide+xml"/>
  <Override PartName="/ppt/tags/tag33.xml" ContentType="application/vnd.openxmlformats-officedocument.presentationml.tags+xml"/>
  <Override PartName="/ppt/notesSlides/notesSlide41.xml" ContentType="application/vnd.openxmlformats-officedocument.presentationml.notesSlide+xml"/>
  <Override PartName="/ppt/tags/tag34.xml" ContentType="application/vnd.openxmlformats-officedocument.presentationml.tags+xml"/>
  <Override PartName="/ppt/notesSlides/notesSlide42.xml" ContentType="application/vnd.openxmlformats-officedocument.presentationml.notesSlide+xml"/>
  <Override PartName="/ppt/tags/tag35.xml" ContentType="application/vnd.openxmlformats-officedocument.presentationml.tags+xml"/>
  <Override PartName="/ppt/notesSlides/notesSlide43.xml" ContentType="application/vnd.openxmlformats-officedocument.presentationml.notesSlide+xml"/>
  <Override PartName="/ppt/tags/tag36.xml" ContentType="application/vnd.openxmlformats-officedocument.presentationml.tags+xml"/>
  <Override PartName="/ppt/notesSlides/notesSlide44.xml" ContentType="application/vnd.openxmlformats-officedocument.presentationml.notesSlide+xml"/>
  <Override PartName="/ppt/tags/tag37.xml" ContentType="application/vnd.openxmlformats-officedocument.presentationml.tags+xml"/>
  <Override PartName="/ppt/notesSlides/notesSlide45.xml" ContentType="application/vnd.openxmlformats-officedocument.presentationml.notesSlide+xml"/>
  <Override PartName="/ppt/tags/tag38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8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341" r:id="rId11"/>
    <p:sldId id="329" r:id="rId12"/>
    <p:sldId id="328" r:id="rId13"/>
    <p:sldId id="386" r:id="rId14"/>
    <p:sldId id="387" r:id="rId15"/>
    <p:sldId id="388" r:id="rId16"/>
    <p:sldId id="391" r:id="rId17"/>
    <p:sldId id="370" r:id="rId18"/>
    <p:sldId id="392" r:id="rId19"/>
    <p:sldId id="389" r:id="rId20"/>
    <p:sldId id="390" r:id="rId21"/>
    <p:sldId id="395" r:id="rId22"/>
    <p:sldId id="394" r:id="rId23"/>
    <p:sldId id="393" r:id="rId24"/>
    <p:sldId id="382" r:id="rId25"/>
    <p:sldId id="294" r:id="rId26"/>
    <p:sldId id="346" r:id="rId27"/>
    <p:sldId id="315" r:id="rId28"/>
    <p:sldId id="307" r:id="rId29"/>
    <p:sldId id="320" r:id="rId30"/>
    <p:sldId id="383" r:id="rId31"/>
    <p:sldId id="384" r:id="rId32"/>
    <p:sldId id="396" r:id="rId33"/>
    <p:sldId id="397" r:id="rId34"/>
    <p:sldId id="398" r:id="rId35"/>
    <p:sldId id="399" r:id="rId36"/>
    <p:sldId id="400" r:id="rId37"/>
    <p:sldId id="401" r:id="rId38"/>
    <p:sldId id="302" r:id="rId39"/>
    <p:sldId id="303" r:id="rId40"/>
    <p:sldId id="310" r:id="rId41"/>
    <p:sldId id="311" r:id="rId42"/>
    <p:sldId id="385" r:id="rId43"/>
    <p:sldId id="287" r:id="rId44"/>
    <p:sldId id="285" r:id="rId45"/>
    <p:sldId id="326" r:id="rId46"/>
    <p:sldId id="283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AE2BE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1C986-08EC-48A5-B968-09E0805153C6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99D4-71C3-4881-B48A-56C76C18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1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3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3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3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87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9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9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5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0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3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5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5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32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2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8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7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9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8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3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3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77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13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8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25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8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45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6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33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599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99D4-71C3-4881-B48A-56C76C18D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1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09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74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3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5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26993" y="672355"/>
            <a:ext cx="2971799" cy="4504764"/>
          </a:xfrm>
          <a:prstGeom prst="wedgeRoundRectCallout">
            <a:avLst>
              <a:gd name="adj1" fmla="val 95399"/>
              <a:gd name="adj2" fmla="val -1295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bg1"/>
                </a:solidFill>
              </a:rPr>
              <a:t>يا </a:t>
            </a:r>
            <a:r>
              <a:rPr lang="ar-SA" sz="5000" dirty="0">
                <a:solidFill>
                  <a:schemeClr val="bg1"/>
                </a:solidFill>
              </a:rPr>
              <a:t>رَبّ،</a:t>
            </a:r>
            <a:endParaRPr lang="ar-LB" sz="5000" dirty="0">
              <a:solidFill>
                <a:schemeClr val="bg1"/>
              </a:solidFill>
            </a:endParaRPr>
          </a:p>
          <a:p>
            <a:pPr algn="ctr"/>
            <a:r>
              <a:rPr lang="ar-SA" sz="5000" dirty="0">
                <a:solidFill>
                  <a:schemeClr val="bg1"/>
                </a:solidFill>
              </a:rPr>
              <a:t> </a:t>
            </a:r>
            <a:r>
              <a:rPr lang="ar-LB" sz="5000" dirty="0">
                <a:solidFill>
                  <a:schemeClr val="bg1"/>
                </a:solidFill>
              </a:rPr>
              <a:t>إ</a:t>
            </a:r>
            <a:r>
              <a:rPr lang="ar-SA" sz="5000" dirty="0">
                <a:solidFill>
                  <a:schemeClr val="bg1"/>
                </a:solidFill>
              </a:rPr>
              <a:t>فتَحْ قُلُوبَنا لِنَفهَمَ كَلِمَتَك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\\Dataserver\cer\All\Micha\photos\Picture3 Copy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8786" y="1842247"/>
            <a:ext cx="3582110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80328" y="363069"/>
            <a:ext cx="3792071" cy="2864223"/>
          </a:xfrm>
          <a:prstGeom prst="wedgeRoundRectCallout">
            <a:avLst>
              <a:gd name="adj1" fmla="val -66854"/>
              <a:gd name="adj2" fmla="val 54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/>
              <a:t>لَمين بَعَت الله مَلاكو تَ يبَشرو بولادِة إبنو؟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28083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237130" y="376519"/>
            <a:ext cx="6575612" cy="2168644"/>
          </a:xfrm>
          <a:prstGeom prst="wedgeRoundRectCallout">
            <a:avLst>
              <a:gd name="adj1" fmla="val 23641"/>
              <a:gd name="adj2" fmla="val 631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بَعَتو لَمَريَم تَ يبَشّرها </a:t>
            </a:r>
            <a:r>
              <a:rPr lang="ar-LB" sz="3300" b="1" u="sng" dirty="0">
                <a:solidFill>
                  <a:schemeClr val="tx1"/>
                </a:solidFill>
              </a:rPr>
              <a:t>إ</a:t>
            </a:r>
            <a:r>
              <a:rPr lang="ar-LB" sz="3300" b="1" dirty="0">
                <a:solidFill>
                  <a:schemeClr val="tx1"/>
                </a:solidFill>
              </a:rPr>
              <a:t>نّها رَح تصير إمّ إبنو بَس ما حَبّ يِتركها وَحدها</a:t>
            </a:r>
            <a:r>
              <a:rPr lang="en-US" sz="33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353236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237130" y="376519"/>
            <a:ext cx="6575612" cy="2168644"/>
          </a:xfrm>
          <a:prstGeom prst="wedgeRoundRectCallout">
            <a:avLst>
              <a:gd name="adj1" fmla="val 23641"/>
              <a:gd name="adj2" fmla="val 631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فَ بَعَت المَلاك لَخَطيبها يوسُف وقَلْلو</a:t>
            </a:r>
            <a:endParaRPr lang="en-US" sz="33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353236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70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Cloud Callout 4"/>
          <p:cNvSpPr/>
          <p:nvPr/>
        </p:nvSpPr>
        <p:spPr>
          <a:xfrm>
            <a:off x="497540" y="242048"/>
            <a:ext cx="4007225" cy="3119720"/>
          </a:xfrm>
          <a:prstGeom prst="cloudCallout">
            <a:avLst>
              <a:gd name="adj1" fmla="val 86214"/>
              <a:gd name="adj2" fmla="val -151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ما تْخاف تاخُد مَريَم عَ بَيتَك،</a:t>
            </a:r>
            <a:endParaRPr lang="en-US" sz="3200" dirty="0"/>
          </a:p>
          <a:p>
            <a:pPr algn="ctr"/>
            <a:r>
              <a:rPr lang="ar-SA" sz="3200" dirty="0"/>
              <a:t>لأَنُّو يَل</a:t>
            </a:r>
            <a:r>
              <a:rPr lang="ar-LB" sz="3200" dirty="0"/>
              <a:t>ْ</a:t>
            </a:r>
            <a:r>
              <a:rPr lang="ar-SA" sz="3200" dirty="0"/>
              <a:t>لي بِبَطْنا جايي مِنِ الرُّوحِ القُدُس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01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385047" y="309282"/>
            <a:ext cx="5567082" cy="2235881"/>
          </a:xfrm>
          <a:prstGeom prst="wedgeRoundRectCallout">
            <a:avLst>
              <a:gd name="adj1" fmla="val 23641"/>
              <a:gd name="adj2" fmla="val 631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ومِن وَقتا صارو تنَيناتُن ناطرين</a:t>
            </a:r>
            <a:endParaRPr lang="en-US" sz="33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474259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11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657599" y="4922600"/>
            <a:ext cx="5378823" cy="1615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300" dirty="0"/>
              <a:t>وهِنِّي نَاطْرِين، صَدَر أَمْر مِن أُغوسْطُس قَيصَر (المَلِك) بإحْصاء كِلّ سِكّان مَمْلَكْتو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2288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" y="1250576"/>
            <a:ext cx="8538883" cy="59570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4" y="309282"/>
            <a:ext cx="8211672" cy="9547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صار كِلّ واَحَد يرُوح عَ مَدِينْتُو تَ يْسَجِّل إسْمُو فِيَا.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920" y="121024"/>
            <a:ext cx="3939986" cy="4982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ويُوسُف </a:t>
            </a:r>
            <a:r>
              <a:rPr lang="ar-LB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يَلْلي</a:t>
            </a:r>
            <a:r>
              <a:rPr lang="ar-SA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LB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كان</a:t>
            </a:r>
            <a:r>
              <a:rPr lang="ar-SA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LB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ب</a:t>
            </a:r>
            <a:r>
              <a:rPr lang="ar-SA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مَدِينِة النَّاصرة بِمَنطَقِةِ الجَلِيل،</a:t>
            </a:r>
            <a:r>
              <a:rPr lang="ar-LB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 راح</a:t>
            </a:r>
            <a:r>
              <a:rPr lang="ar-SA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 عَ مَدِينِة داوود اللِّي إسْما بَيت لَحم، بِمَنطَقِةِ اليَهودِيِّة، </a:t>
            </a:r>
            <a:endParaRPr lang="fr-FR" sz="3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لِ أَنُّو كان مِن بَيت داوود وسْلِيلْتُو، تَ يْسَجِّل إسْمو هَونيك</a:t>
            </a:r>
            <a:r>
              <a:rPr lang="ar-LB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..</a:t>
            </a:r>
            <a:r>
              <a:rPr lang="ar-SA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3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2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622175" cy="50321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LB" sz="5000" dirty="0">
                <a:latin typeface="Calibri" panose="020F0502020204030204" pitchFamily="34" charset="0"/>
                <a:ea typeface="Times New Roman" panose="02020603050405020304" pitchFamily="18" charset="0"/>
              </a:rPr>
              <a:t>راح</a:t>
            </a:r>
            <a:r>
              <a:rPr lang="ar-SA" sz="5000" dirty="0">
                <a:latin typeface="Calibri" panose="020F0502020204030204" pitchFamily="34" charset="0"/>
                <a:ea typeface="Times New Roman" panose="02020603050405020304" pitchFamily="18" charset="0"/>
              </a:rPr>
              <a:t> هُوِّي ومَريَم اللِّي كانِت</a:t>
            </a:r>
            <a:endParaRPr lang="ar-LB" sz="5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5000" dirty="0">
                <a:latin typeface="Calibri" panose="020F0502020204030204" pitchFamily="34" charset="0"/>
                <a:ea typeface="Times New Roman" panose="02020603050405020304" pitchFamily="18" charset="0"/>
              </a:rPr>
              <a:t> حِبْلَى بِيَسوع</a:t>
            </a:r>
            <a:r>
              <a:rPr lang="en-US" sz="50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5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AutoShape 2" descr="Simple Cartoon Mary Joseph Journey Bethlehem Stock Illustration 349630541 |  Shutterstock"/>
          <p:cNvSpPr>
            <a:spLocks noChangeAspect="1" noChangeArrowheads="1"/>
          </p:cNvSpPr>
          <p:nvPr/>
        </p:nvSpPr>
        <p:spPr bwMode="auto">
          <a:xfrm flipV="1">
            <a:off x="2710516" y="523408"/>
            <a:ext cx="4134037" cy="41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87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هِنِّي وهُونِيك، إجا وَقت تْوَلِّد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69505" cy="6952129"/>
          </a:xfrm>
        </p:spPr>
      </p:pic>
      <p:sp>
        <p:nvSpPr>
          <p:cNvPr id="5" name="Rectangle 4"/>
          <p:cNvSpPr/>
          <p:nvPr/>
        </p:nvSpPr>
        <p:spPr>
          <a:xfrm>
            <a:off x="3641017" y="581816"/>
            <a:ext cx="33762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  <a:ea typeface="Times New Roman" panose="02020603050405020304" pitchFamily="18" charset="0"/>
              </a:rPr>
              <a:t>هِنِّي وهُونِيك،</a:t>
            </a:r>
            <a:endParaRPr lang="ar-LB" sz="4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ar-SA" sz="4400" dirty="0">
                <a:solidFill>
                  <a:schemeClr val="bg1"/>
                </a:solidFill>
                <a:ea typeface="Times New Roman" panose="02020603050405020304" pitchFamily="18" charset="0"/>
              </a:rPr>
              <a:t> إجا وَقت تْوَلِّد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1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929" cy="6871447"/>
          </a:xfrm>
        </p:spPr>
      </p:pic>
      <p:sp>
        <p:nvSpPr>
          <p:cNvPr id="5" name="Rectangle 4"/>
          <p:cNvSpPr/>
          <p:nvPr/>
        </p:nvSpPr>
        <p:spPr>
          <a:xfrm>
            <a:off x="6400801" y="242048"/>
            <a:ext cx="1909482" cy="5138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وقد ما كان في عَجقَة بِبَيت لَحم، ما لِقيو مَطرَح </a:t>
            </a: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مَحَل ما بْيِسْتَقْبلو الضُّيوف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ar-LB" sz="28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(يَعني مِتِل الأوتيل هَلّق)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5552" y="339768"/>
            <a:ext cx="23439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كِرمال هيك </a:t>
            </a:r>
          </a:p>
          <a:p>
            <a:pPr algn="ctr"/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راحوا عَ مغارة </a:t>
            </a:r>
          </a:p>
          <a:p>
            <a:pPr algn="ctr"/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بِيرَبُّو فيها</a:t>
            </a:r>
            <a:endParaRPr lang="ar-LB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 الحَيَوانات.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182035" y="-255494"/>
            <a:ext cx="32407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dirty="0">
                <a:ea typeface="Times New Roman" panose="02020603050405020304" pitchFamily="18" charset="0"/>
              </a:rPr>
              <a:t>و</a:t>
            </a:r>
            <a:r>
              <a:rPr lang="ar-LB" sz="3800" dirty="0">
                <a:ea typeface="Times New Roman" panose="02020603050405020304" pitchFamily="18" charset="0"/>
              </a:rPr>
              <a:t>هونيك وَلَدَت</a:t>
            </a:r>
            <a:r>
              <a:rPr lang="ar-SA" sz="3800" dirty="0">
                <a:ea typeface="Times New Roman" panose="02020603050405020304" pitchFamily="18" charset="0"/>
              </a:rPr>
              <a:t> </a:t>
            </a:r>
            <a:r>
              <a:rPr lang="ar-LB" sz="3800" dirty="0">
                <a:ea typeface="Times New Roman" panose="02020603050405020304" pitchFamily="18" charset="0"/>
              </a:rPr>
              <a:t>مَريم يَ</a:t>
            </a:r>
            <a:r>
              <a:rPr lang="ar-SA" sz="3800" dirty="0">
                <a:ea typeface="Times New Roman" panose="02020603050405020304" pitchFamily="18" charset="0"/>
              </a:rPr>
              <a:t>سوع،</a:t>
            </a:r>
            <a:r>
              <a:rPr lang="ar-LB" sz="3800" dirty="0"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ar-SA" sz="3800" dirty="0">
                <a:ea typeface="Times New Roman" panose="02020603050405020304" pitchFamily="18" charset="0"/>
              </a:rPr>
              <a:t> ولَفِّتُو، ونَيَّمِتُو بِمِذْوَد</a:t>
            </a:r>
            <a:r>
              <a:rPr lang="ar-LB" sz="4400" dirty="0">
                <a:ea typeface="Times New Roman" panose="02020603050405020304" pitchFamily="18" charset="0"/>
              </a:rPr>
              <a:t>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9094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12693" y="295837"/>
            <a:ext cx="4074459" cy="4329951"/>
          </a:xfrm>
          <a:prstGeom prst="wedgeRoundRectCallout">
            <a:avLst>
              <a:gd name="adj1" fmla="val 75920"/>
              <a:gd name="adj2" fmla="val 4795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/>
              <a:t>و</a:t>
            </a:r>
            <a:r>
              <a:rPr lang="ar-SA" sz="3600" dirty="0"/>
              <a:t>كِلّ سِنِة، مْنِرجَع منِتْذَكَّر ي</a:t>
            </a:r>
            <a:r>
              <a:rPr lang="ar-LB" sz="3600" dirty="0"/>
              <a:t>َ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لي صار بِبَيت لَحم، ومْنِتْذَكَّر مَحَبِّة اللّه ي</a:t>
            </a:r>
            <a:r>
              <a:rPr lang="ar-LB" sz="3600" dirty="0"/>
              <a:t>َ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لي خَلِّتُو</a:t>
            </a:r>
            <a:endParaRPr lang="ar-LB" sz="3600" dirty="0"/>
          </a:p>
          <a:p>
            <a:pPr algn="ctr" rtl="1"/>
            <a:r>
              <a:rPr lang="ar-SA" sz="3600" dirty="0"/>
              <a:t> يِبْعَت إبْنُو لَعِنَّا</a:t>
            </a:r>
            <a:r>
              <a:rPr lang="en-US" sz="3600" dirty="0"/>
              <a:t>.</a:t>
            </a:r>
          </a:p>
          <a:p>
            <a:pPr algn="ctr" rtl="1"/>
            <a:r>
              <a:rPr lang="en-US" sz="36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576" y="2043953"/>
            <a:ext cx="3321424" cy="5715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919410"/>
      </p:ext>
    </p:extLst>
  </p:cSld>
  <p:clrMapOvr>
    <a:masterClrMapping/>
  </p:clrMapOvr>
  <p:transition spd="slow" advTm="5693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65927" y="389964"/>
            <a:ext cx="5230907" cy="1976717"/>
          </a:xfrm>
          <a:prstGeom prst="wedgeEllipseCallout">
            <a:avLst>
              <a:gd name="adj1" fmla="val -36854"/>
              <a:gd name="adj2" fmla="val 91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وهَلّق صَلّوا مَعي هَالصّلاة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024" y="921123"/>
            <a:ext cx="4155142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Dataserver\cer\All\Micha\photos\Picture10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823" y="900953"/>
            <a:ext cx="5270332" cy="59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147918" y="484094"/>
            <a:ext cx="5513294" cy="5661211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3200" dirty="0"/>
              <a:t> </a:t>
            </a:r>
          </a:p>
          <a:p>
            <a:pPr algn="ctr" rtl="1"/>
            <a:r>
              <a:rPr lang="ar-SA" sz="4000" dirty="0"/>
              <a:t>يا رَبِّي يَسوع،</a:t>
            </a:r>
            <a:endParaRPr lang="en-US" sz="4000" dirty="0"/>
          </a:p>
          <a:p>
            <a:pPr algn="ctr" rtl="1"/>
            <a:r>
              <a:rPr lang="ar-SA" sz="4000" dirty="0"/>
              <a:t>ولِدِت بِمَكان مُتْواضِع، بِمِذْوَد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بِشْكْرَك، لأنَّكَ قْبِلْت</a:t>
            </a:r>
            <a:endParaRPr lang="en-US" sz="4000" dirty="0"/>
          </a:p>
          <a:p>
            <a:pPr algn="ctr" rtl="1"/>
            <a:r>
              <a:rPr lang="ar-SA" sz="4000" dirty="0"/>
              <a:t>إنَّك تْصِير بَشَر لَحتَّى  تْخَلِّصْنا</a:t>
            </a:r>
            <a:r>
              <a:rPr lang="en-US" sz="4000" dirty="0"/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67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985247" y="457200"/>
            <a:ext cx="5809129" cy="3186953"/>
          </a:xfrm>
          <a:prstGeom prst="wedgeEllipseCallout">
            <a:avLst>
              <a:gd name="adj1" fmla="val -50524"/>
              <a:gd name="adj2" fmla="val 443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مِن بَعد ما سْمِعنا المُحادثَة،  رَح إِسأَلكُن كَم سُؤال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143" y="796738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469342" y="242045"/>
            <a:ext cx="5284694" cy="2702859"/>
          </a:xfrm>
          <a:prstGeom prst="wedgeEllipseCallout">
            <a:avLst>
              <a:gd name="adj1" fmla="val -56471"/>
              <a:gd name="adj2" fmla="val 5554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إسم </a:t>
            </a:r>
            <a:r>
              <a:rPr lang="ar-SA" sz="4000" dirty="0">
                <a:solidFill>
                  <a:schemeClr val="tx1"/>
                </a:solidFill>
              </a:rPr>
              <a:t>الأمبراطُورِ </a:t>
            </a:r>
            <a:r>
              <a:rPr lang="ar-LB" sz="4000" dirty="0">
                <a:solidFill>
                  <a:schemeClr val="tx1"/>
                </a:solidFill>
              </a:rPr>
              <a:t>يَلْلي </a:t>
            </a:r>
            <a:r>
              <a:rPr lang="ar-SA" sz="4000" dirty="0">
                <a:solidFill>
                  <a:schemeClr val="tx1"/>
                </a:solidFill>
              </a:rPr>
              <a:t>أَصدَرَ الأَمر بالإِحْصاء</a:t>
            </a:r>
            <a:r>
              <a:rPr lang="ar-LB" sz="4000" dirty="0">
                <a:solidFill>
                  <a:schemeClr val="tx1"/>
                </a:solidFill>
              </a:rPr>
              <a:t>؟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143" y="796738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88" y="2845947"/>
            <a:ext cx="5679141" cy="415997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23882" y="322730"/>
            <a:ext cx="3307977" cy="2393576"/>
          </a:xfrm>
          <a:prstGeom prst="wedgeRoundRectCallout">
            <a:avLst>
              <a:gd name="adj1" fmla="val -52947"/>
              <a:gd name="adj2" fmla="val 709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أوغسطس قَيصَر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1" y="946570"/>
            <a:ext cx="4464422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التّاسِع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79718"/>
            <a:ext cx="7328646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5500" b="1" dirty="0">
                <a:solidFill>
                  <a:srgbClr val="C00000"/>
                </a:solidFill>
              </a:rPr>
              <a:t>يا يَسوع: إِنَّهُ ميلادُك!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343401" y="295834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شو يعني؟ شو كان لازم يَعِملو النّاس؟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35" y="2698029"/>
            <a:ext cx="5679141" cy="415997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8059" y="295836"/>
            <a:ext cx="4473388" cy="2532529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يروحوا يسَجلوا </a:t>
            </a:r>
            <a:r>
              <a:rPr lang="ar-SA" sz="4000" dirty="0">
                <a:solidFill>
                  <a:schemeClr val="tx1"/>
                </a:solidFill>
              </a:rPr>
              <a:t>أَسْا</a:t>
            </a:r>
            <a:r>
              <a:rPr lang="ar-LB" sz="4000" dirty="0">
                <a:solidFill>
                  <a:schemeClr val="tx1"/>
                </a:solidFill>
              </a:rPr>
              <a:t>ميهن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ب</a:t>
            </a:r>
            <a:r>
              <a:rPr lang="ar-SA" sz="4000" dirty="0">
                <a:solidFill>
                  <a:schemeClr val="tx1"/>
                </a:solidFill>
              </a:rPr>
              <a:t>مَدِينة ع</a:t>
            </a:r>
            <a:r>
              <a:rPr lang="ar-LB" sz="4000" dirty="0">
                <a:solidFill>
                  <a:schemeClr val="tx1"/>
                </a:solidFill>
              </a:rPr>
              <a:t>َيلِتهُن!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07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343401" y="295834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لَوين راح يوسُف مَع مَريَم تَ يِتسَجّل؟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530" y="2792159"/>
            <a:ext cx="5679141" cy="415997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846729" y="443752"/>
            <a:ext cx="4567517" cy="1913965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عَ مَدينِة بَيت لَحم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50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343401" y="295834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وشو صار هونيك؟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8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35" y="2698029"/>
            <a:ext cx="5679141" cy="415997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13964" y="537882"/>
            <a:ext cx="4567517" cy="1913965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إِجا وَقت وِلادِة مَريَم بَس ما لِقيوا مَطرَح تَ يِنزَلوا فيه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68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343401" y="295834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b="1" dirty="0">
                <a:solidFill>
                  <a:schemeClr val="tx1"/>
                </a:solidFill>
              </a:rPr>
              <a:t>وشو عِمْلوا؟ وَين راحوا؟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82" y="2698029"/>
            <a:ext cx="5679141" cy="415997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075765" y="322729"/>
            <a:ext cx="7046259" cy="2129119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راحوا عَ مغارَة بيحِطّوا فيها الحَيَوانات... وهونيك وَلَدَت مَريَم يَسوع وحَطِتّو بِمِزوَد!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176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91117" y="121023"/>
            <a:ext cx="5688105" cy="3321424"/>
          </a:xfrm>
          <a:prstGeom prst="wedgeEllipseCallout">
            <a:avLst>
              <a:gd name="adj1" fmla="val -45053"/>
              <a:gd name="adj2" fmla="val 484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 </a:t>
            </a:r>
            <a:r>
              <a:rPr lang="ar-LB" sz="3300" b="1" dirty="0">
                <a:solidFill>
                  <a:schemeClr val="tx1"/>
                </a:solidFill>
              </a:rPr>
              <a:t>وهَلَّق قولوا وَرايي هَالجِملِة يَلْلي بَدّي ياها تِنحِفِر بِقلوبكُن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6227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737" y="251105"/>
            <a:ext cx="5179579" cy="64128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881" y="0"/>
            <a:ext cx="4960592" cy="67638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671047" y="282389"/>
            <a:ext cx="5109883" cy="2675964"/>
          </a:xfrm>
          <a:prstGeom prst="wedgeEllipseCallout">
            <a:avLst>
              <a:gd name="adj1" fmla="val -48724"/>
              <a:gd name="adj2" fmla="val 5850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يَلّا جَربوا عمِلوا هَالنَّشاط!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686" y="890868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327" y="218624"/>
            <a:ext cx="10112188" cy="5724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971800" y="0"/>
            <a:ext cx="2904565" cy="11564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الإجابَة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7542" y="1133024"/>
            <a:ext cx="9547412" cy="5724976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2944905" y="3429000"/>
            <a:ext cx="564777" cy="10488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497105" y="4468906"/>
            <a:ext cx="564777" cy="10488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940422" y="5670177"/>
            <a:ext cx="564777" cy="10488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517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119717" y="282388"/>
            <a:ext cx="5620871" cy="3186953"/>
          </a:xfrm>
          <a:prstGeom prst="wedgeEllipseCallout">
            <a:avLst>
              <a:gd name="adj1" fmla="val -43054"/>
              <a:gd name="adj2" fmla="val 5702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AE" sz="4400" b="1" dirty="0">
                <a:solidFill>
                  <a:schemeClr val="tx1"/>
                </a:solidFill>
              </a:rPr>
              <a:t>ومن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خت</a:t>
            </a:r>
            <a:r>
              <a:rPr lang="ar-LB" sz="4400" b="1" dirty="0">
                <a:solidFill>
                  <a:schemeClr val="tx1"/>
                </a:solidFill>
              </a:rPr>
              <a:t>ُ</a:t>
            </a:r>
            <a:r>
              <a:rPr lang="ar-AE" sz="4400" b="1" dirty="0">
                <a:solidFill>
                  <a:schemeClr val="tx1"/>
                </a:solidFill>
              </a:rPr>
              <a:t>م ل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قا</a:t>
            </a:r>
            <a:r>
              <a:rPr lang="ar-LB" sz="4400" b="1" dirty="0">
                <a:solidFill>
                  <a:schemeClr val="tx1"/>
                </a:solidFill>
              </a:rPr>
              <a:t>ءْ</a:t>
            </a:r>
            <a:r>
              <a:rPr lang="ar-AE" sz="4400" b="1" dirty="0">
                <a:solidFill>
                  <a:schemeClr val="tx1"/>
                </a:solidFill>
              </a:rPr>
              <a:t>نا الي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AE" sz="4400" b="1" dirty="0">
                <a:solidFill>
                  <a:schemeClr val="tx1"/>
                </a:solidFill>
              </a:rPr>
              <a:t>وم ب</a:t>
            </a:r>
            <a:r>
              <a:rPr lang="ar-LB" sz="4400" b="1" dirty="0">
                <a:solidFill>
                  <a:schemeClr val="tx1"/>
                </a:solidFill>
              </a:rPr>
              <a:t>ِهال</a:t>
            </a:r>
            <a:r>
              <a:rPr lang="ar-AE" sz="4400" b="1" dirty="0">
                <a:solidFill>
                  <a:schemeClr val="tx1"/>
                </a:solidFill>
              </a:rPr>
              <a:t>ص</a:t>
            </a:r>
            <a:r>
              <a:rPr lang="ar-LB" sz="4400" b="1" dirty="0">
                <a:solidFill>
                  <a:schemeClr val="tx1"/>
                </a:solidFill>
              </a:rPr>
              <a:t>َّ</a:t>
            </a:r>
            <a:r>
              <a:rPr lang="ar-AE" sz="4400" b="1" dirty="0">
                <a:solidFill>
                  <a:schemeClr val="tx1"/>
                </a:solidFill>
              </a:rPr>
              <a:t>لاة</a:t>
            </a:r>
            <a:r>
              <a:rPr lang="ar-LB" sz="4400" b="1" dirty="0">
                <a:solidFill>
                  <a:schemeClr val="tx1"/>
                </a:solidFill>
              </a:rPr>
              <a:t> وبِهالتَّرنيمة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238" y="863973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8455"/>
            <a:ext cx="9144000" cy="4541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65" y="69799"/>
            <a:ext cx="6922430" cy="67882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886199" y="94129"/>
            <a:ext cx="5109883" cy="3267636"/>
          </a:xfrm>
          <a:prstGeom prst="wedgeEllipseCallout">
            <a:avLst>
              <a:gd name="adj1" fmla="val -50566"/>
              <a:gd name="adj2" fmla="val 476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endParaRPr lang="ar-LB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073" y="850527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44154" y="430306"/>
            <a:ext cx="5311588" cy="4786463"/>
          </a:xfrm>
          <a:prstGeom prst="cloudCallout">
            <a:avLst>
              <a:gd name="adj1" fmla="val -57404"/>
              <a:gd name="adj2" fmla="val 542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أصدِقائي...</a:t>
            </a:r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ar-LB" sz="3200">
              <a:solidFill>
                <a:schemeClr val="tx1"/>
              </a:solidFill>
            </a:endParaRPr>
          </a:p>
          <a:p>
            <a:pPr algn="ctr" rtl="1"/>
            <a:r>
              <a:rPr lang="ar-LB" sz="3200">
                <a:solidFill>
                  <a:schemeClr val="tx1"/>
                </a:solidFill>
              </a:rPr>
              <a:t>شو برأيكم رَح </a:t>
            </a:r>
            <a:r>
              <a:rPr lang="ar-LB" sz="3200" dirty="0">
                <a:solidFill>
                  <a:schemeClr val="tx1"/>
                </a:solidFill>
              </a:rPr>
              <a:t>نتعلم اليوم!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332" y="1028700"/>
            <a:ext cx="5829300" cy="582930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6951" y="1488831"/>
            <a:ext cx="1711569" cy="2215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5461" y="443753"/>
            <a:ext cx="336176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نِفهَم </a:t>
            </a:r>
            <a:r>
              <a:rPr lang="ar-LB" sz="3600" dirty="0"/>
              <a:t>إِنّو ميلاد يَسوع عبّا الدّني فَرَح ونور وسَلام!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612342" y="484094"/>
            <a:ext cx="4047564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srgbClr val="FF0000"/>
                </a:solidFill>
              </a:rPr>
              <a:t>نخَبِّر</a:t>
            </a:r>
            <a:r>
              <a:rPr lang="ar-LB" sz="3600" dirty="0"/>
              <a:t> </a:t>
            </a:r>
            <a:r>
              <a:rPr lang="ar-SA" sz="3600" dirty="0"/>
              <a:t>كيف </a:t>
            </a:r>
            <a:r>
              <a:rPr lang="ar-LB" sz="3600" dirty="0"/>
              <a:t>وُلِد يَسوع بِبَيت لَحم وكيف نحَطّ بِمِزوَد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848" y="2407024"/>
            <a:ext cx="4988858" cy="4988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550024" y="309283"/>
            <a:ext cx="5150224" cy="2501153"/>
          </a:xfrm>
          <a:prstGeom prst="wedgeRoundRectCallout">
            <a:avLst>
              <a:gd name="adj1" fmla="val -26690"/>
              <a:gd name="adj2" fmla="val 8170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رَح  إِطلُب مِنكُن إِنّو نِرسُم إِشارِة الصَّليب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027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737" y="2976563"/>
            <a:ext cx="4456091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1277471" y="376517"/>
            <a:ext cx="5392270" cy="1949824"/>
          </a:xfrm>
          <a:prstGeom prst="wedgeRoundRectCallout">
            <a:avLst>
              <a:gd name="adj1" fmla="val -24641"/>
              <a:gd name="adj2" fmla="val 1143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020670" y="820270"/>
            <a:ext cx="3738283" cy="3348318"/>
          </a:xfrm>
          <a:prstGeom prst="wedgeRoundRectCallout">
            <a:avLst>
              <a:gd name="adj1" fmla="val -78348"/>
              <a:gd name="adj2" fmla="val 10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خَلّونا نوقَف،</a:t>
            </a: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 نِفتَح إيدَينا تَ</a:t>
            </a: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 نقلّو لَلرَّبّ: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0355" y="1136276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1215</TotalTime>
  <Words>605</Words>
  <Application>Microsoft Office PowerPoint</Application>
  <PresentationFormat>On-screen Show (4:3)</PresentationFormat>
  <Paragraphs>138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التّاسِع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صار كِلّ واَحَد يرُوح عَ مَدِينْتُو تَ يْسَجِّل إسْمُو فِيَا. </vt:lpstr>
      <vt:lpstr>PowerPoint Presentation</vt:lpstr>
      <vt:lpstr>PowerPoint Presentation</vt:lpstr>
      <vt:lpstr>هِنِّي وهُونِيك، إجا وَقت تْوَلِّد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السادس الاساسي الاول</dc:title>
  <dc:creator>Michel Haddad</dc:creator>
  <cp:lastModifiedBy>Michel Haddad (Prof)</cp:lastModifiedBy>
  <cp:revision>116</cp:revision>
  <dcterms:created xsi:type="dcterms:W3CDTF">2020-08-25T06:38:39Z</dcterms:created>
  <dcterms:modified xsi:type="dcterms:W3CDTF">2022-12-05T15:13:17Z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807932EF-84BB-4A2F-97CD-F5B19A517B5B</vt:lpwstr>
  </property>
  <property fmtid="{D5CDD505-2E9C-101B-9397-08002B2CF9AE}" pid="3" name="ArticulatePath">
    <vt:lpwstr>اللقاء السادس الاساسي الاول</vt:lpwstr>
  </property>
</Properties>
</file>