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notesSlides/notesSlide31.xml" ContentType="application/vnd.openxmlformats-officedocument.presentationml.notesSlide+xml"/>
  <Override PartName="/ppt/tags/tag19.xml" ContentType="application/vnd.openxmlformats-officedocument.presentationml.tags+xml"/>
  <Override PartName="/ppt/notesSlides/notesSlide32.xml" ContentType="application/vnd.openxmlformats-officedocument.presentationml.notesSlide+xml"/>
  <Override PartName="/ppt/tags/tag20.xml" ContentType="application/vnd.openxmlformats-officedocument.presentationml.tags+xml"/>
  <Override PartName="/ppt/notesSlides/notesSlide33.xml" ContentType="application/vnd.openxmlformats-officedocument.presentationml.notesSlide+xml"/>
  <Override PartName="/ppt/tags/tag21.xml" ContentType="application/vnd.openxmlformats-officedocument.presentationml.tags+xml"/>
  <Override PartName="/ppt/notesSlides/notesSlide34.xml" ContentType="application/vnd.openxmlformats-officedocument.presentationml.notesSlide+xml"/>
  <Override PartName="/ppt/tags/tag22.xml" ContentType="application/vnd.openxmlformats-officedocument.presentationml.tags+xml"/>
  <Override PartName="/ppt/notesSlides/notesSlide35.xml" ContentType="application/vnd.openxmlformats-officedocument.presentationml.notesSlide+xml"/>
  <Override PartName="/ppt/tags/tag23.xml" ContentType="application/vnd.openxmlformats-officedocument.presentationml.tags+xml"/>
  <Override PartName="/ppt/notesSlides/notesSlide36.xml" ContentType="application/vnd.openxmlformats-officedocument.presentationml.notesSlide+xml"/>
  <Override PartName="/ppt/tags/tag24.xml" ContentType="application/vnd.openxmlformats-officedocument.presentationml.tags+xml"/>
  <Override PartName="/ppt/notesSlides/notesSlide37.xml" ContentType="application/vnd.openxmlformats-officedocument.presentationml.notesSlide+xml"/>
  <Override PartName="/ppt/tags/tag25.xml" ContentType="application/vnd.openxmlformats-officedocument.presentationml.tags+xml"/>
  <Override PartName="/ppt/notesSlides/notesSlide38.xml" ContentType="application/vnd.openxmlformats-officedocument.presentationml.notesSlide+xml"/>
  <Override PartName="/ppt/tags/tag26.xml" ContentType="application/vnd.openxmlformats-officedocument.presentationml.tags+xml"/>
  <Override PartName="/ppt/notesSlides/notesSlide39.xml" ContentType="application/vnd.openxmlformats-officedocument.presentationml.notesSlide+xml"/>
  <Override PartName="/ppt/tags/tag27.xml" ContentType="application/vnd.openxmlformats-officedocument.presentationml.tags+xml"/>
  <Override PartName="/ppt/notesSlides/notesSlide40.xml" ContentType="application/vnd.openxmlformats-officedocument.presentationml.notesSlide+xml"/>
  <Override PartName="/ppt/tags/tag28.xml" ContentType="application/vnd.openxmlformats-officedocument.presentationml.tags+xml"/>
  <Override PartName="/ppt/notesSlides/notesSlide41.xml" ContentType="application/vnd.openxmlformats-officedocument.presentationml.notesSlide+xml"/>
  <Override PartName="/ppt/tags/tag29.xml" ContentType="application/vnd.openxmlformats-officedocument.presentationml.tags+xml"/>
  <Override PartName="/ppt/notesSlides/notesSlide42.xml" ContentType="application/vnd.openxmlformats-officedocument.presentationml.notesSlide+xml"/>
  <Override PartName="/ppt/tags/tag30.xml" ContentType="application/vnd.openxmlformats-officedocument.presentationml.tags+xml"/>
  <Override PartName="/ppt/notesSlides/notesSlide43.xml" ContentType="application/vnd.openxmlformats-officedocument.presentationml.notesSlide+xml"/>
  <Override PartName="/ppt/tags/tag31.xml" ContentType="application/vnd.openxmlformats-officedocument.presentationml.tags+xml"/>
  <Override PartName="/ppt/notesSlides/notesSlide44.xml" ContentType="application/vnd.openxmlformats-officedocument.presentationml.notesSlide+xml"/>
  <Override PartName="/ppt/tags/tag32.xml" ContentType="application/vnd.openxmlformats-officedocument.presentationml.tags+xml"/>
  <Override PartName="/ppt/notesSlides/notesSlide45.xml" ContentType="application/vnd.openxmlformats-officedocument.presentationml.notesSlide+xml"/>
  <Override PartName="/ppt/tags/tag33.xml" ContentType="application/vnd.openxmlformats-officedocument.presentationml.tags+xml"/>
  <Override PartName="/ppt/notesSlides/notesSlide46.xml" ContentType="application/vnd.openxmlformats-officedocument.presentationml.notesSlide+xml"/>
  <Override PartName="/ppt/tags/tag34.xml" ContentType="application/vnd.openxmlformats-officedocument.presentationml.tags+xml"/>
  <Override PartName="/ppt/notesSlides/notesSlide47.xml" ContentType="application/vnd.openxmlformats-officedocument.presentationml.notesSlide+xml"/>
  <Override PartName="/ppt/tags/tag35.xml" ContentType="application/vnd.openxmlformats-officedocument.presentationml.tags+xml"/>
  <Override PartName="/ppt/notesSlides/notesSlide48.xml" ContentType="application/vnd.openxmlformats-officedocument.presentationml.notesSlide+xml"/>
  <Override PartName="/ppt/tags/tag36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37.xml" ContentType="application/vnd.openxmlformats-officedocument.presentationml.tags+xml"/>
  <Override PartName="/ppt/notesSlides/notesSlide51.xml" ContentType="application/vnd.openxmlformats-officedocument.presentationml.notesSlide+xml"/>
  <Override PartName="/ppt/tags/tag38.xml" ContentType="application/vnd.openxmlformats-officedocument.presentationml.tags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54"/>
  </p:notesMasterIdLst>
  <p:sldIdLst>
    <p:sldId id="257" r:id="rId2"/>
    <p:sldId id="327" r:id="rId3"/>
    <p:sldId id="258" r:id="rId4"/>
    <p:sldId id="306" r:id="rId5"/>
    <p:sldId id="289" r:id="rId6"/>
    <p:sldId id="259" r:id="rId7"/>
    <p:sldId id="290" r:id="rId8"/>
    <p:sldId id="264" r:id="rId9"/>
    <p:sldId id="301" r:id="rId10"/>
    <p:sldId id="341" r:id="rId11"/>
    <p:sldId id="329" r:id="rId12"/>
    <p:sldId id="328" r:id="rId13"/>
    <p:sldId id="402" r:id="rId14"/>
    <p:sldId id="386" r:id="rId15"/>
    <p:sldId id="403" r:id="rId16"/>
    <p:sldId id="404" r:id="rId17"/>
    <p:sldId id="405" r:id="rId18"/>
    <p:sldId id="406" r:id="rId19"/>
    <p:sldId id="407" r:id="rId20"/>
    <p:sldId id="409" r:id="rId21"/>
    <p:sldId id="408" r:id="rId22"/>
    <p:sldId id="410" r:id="rId23"/>
    <p:sldId id="411" r:id="rId24"/>
    <p:sldId id="413" r:id="rId25"/>
    <p:sldId id="415" r:id="rId26"/>
    <p:sldId id="416" r:id="rId27"/>
    <p:sldId id="414" r:id="rId28"/>
    <p:sldId id="417" r:id="rId29"/>
    <p:sldId id="418" r:id="rId30"/>
    <p:sldId id="419" r:id="rId31"/>
    <p:sldId id="420" r:id="rId32"/>
    <p:sldId id="421" r:id="rId33"/>
    <p:sldId id="294" r:id="rId34"/>
    <p:sldId id="346" r:id="rId35"/>
    <p:sldId id="315" r:id="rId36"/>
    <p:sldId id="307" r:id="rId37"/>
    <p:sldId id="320" r:id="rId38"/>
    <p:sldId id="383" r:id="rId39"/>
    <p:sldId id="384" r:id="rId40"/>
    <p:sldId id="396" r:id="rId41"/>
    <p:sldId id="422" r:id="rId42"/>
    <p:sldId id="398" r:id="rId43"/>
    <p:sldId id="423" r:id="rId44"/>
    <p:sldId id="302" r:id="rId45"/>
    <p:sldId id="303" r:id="rId46"/>
    <p:sldId id="310" r:id="rId47"/>
    <p:sldId id="311" r:id="rId48"/>
    <p:sldId id="385" r:id="rId49"/>
    <p:sldId id="287" r:id="rId50"/>
    <p:sldId id="424" r:id="rId51"/>
    <p:sldId id="285" r:id="rId52"/>
    <p:sldId id="283" r:id="rId53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6699"/>
    <a:srgbClr val="FAE2BE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0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9261-2ECD-4395-84C4-51D7CDCE6CD0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2E882-2D20-4A25-B828-2A0659AD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8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7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3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8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28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3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73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4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4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4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27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56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7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0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5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5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7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1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8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0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95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3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076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23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34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33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41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60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111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366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37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118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411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64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684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92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385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68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1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2E882-2D20-4A25-B828-2A0659AD76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1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7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0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9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31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9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8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0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05-Dec-22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الأَوَّل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26993" y="672355"/>
            <a:ext cx="2971799" cy="4504764"/>
          </a:xfrm>
          <a:prstGeom prst="wedgeRoundRectCallout">
            <a:avLst>
              <a:gd name="adj1" fmla="val 95399"/>
              <a:gd name="adj2" fmla="val -129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>
                <a:solidFill>
                  <a:schemeClr val="accent4">
                    <a:lumMod val="50000"/>
                  </a:schemeClr>
                </a:solidFill>
              </a:rPr>
              <a:t>يا </a:t>
            </a:r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رَبّ،</a:t>
            </a:r>
            <a:endParaRPr lang="ar-LB" sz="5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sz="5000" dirty="0">
                <a:solidFill>
                  <a:schemeClr val="accent4">
                    <a:lumMod val="50000"/>
                  </a:schemeClr>
                </a:solidFill>
              </a:rPr>
              <a:t>إ</a:t>
            </a:r>
            <a:r>
              <a:rPr lang="ar-SA" sz="5000" dirty="0">
                <a:solidFill>
                  <a:schemeClr val="accent4">
                    <a:lumMod val="50000"/>
                  </a:schemeClr>
                </a:solidFill>
              </a:rPr>
              <a:t>فتَحْ قُلُوبَنا لِنَفهَمَ كَلِمَتَك</a:t>
            </a:r>
            <a:endParaRPr lang="en-US" sz="5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\\Dataserver\cer\All\Micha\photos\Picture3 Copy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48592" y="1250576"/>
            <a:ext cx="3930904" cy="55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515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80328" y="363069"/>
            <a:ext cx="3792071" cy="2864223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tx1"/>
                </a:solidFill>
              </a:rPr>
              <a:t>ع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ن شو حْكِينا الم</a:t>
            </a:r>
            <a:r>
              <a:rPr lang="ar-LB" sz="4400" dirty="0">
                <a:solidFill>
                  <a:schemeClr val="tx1"/>
                </a:solidFill>
              </a:rPr>
              <a:t>َ</a:t>
            </a:r>
            <a:r>
              <a:rPr lang="ar-SA" sz="4400" dirty="0">
                <a:solidFill>
                  <a:schemeClr val="tx1"/>
                </a:solidFill>
              </a:rPr>
              <a:t>رَّة الماضْيِي؟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28083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6627750"/>
      </p:ext>
    </p:extLst>
  </p:cSld>
  <p:clrMapOvr>
    <a:masterClrMapping/>
  </p:clrMapOvr>
  <p:transition spd="slow" advTm="5693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344707" y="470646"/>
            <a:ext cx="6118411" cy="1859363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عَن ميلاد يَسوع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93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80328" y="363069"/>
            <a:ext cx="3792071" cy="2864223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يَسوع، وُلِد بِالنّاصرة شي؟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28083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893085"/>
      </p:ext>
    </p:extLst>
  </p:cSld>
  <p:clrMapOvr>
    <a:masterClrMapping/>
  </p:clrMapOvr>
  <p:transition spd="slow" advTm="569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470646" y="282388"/>
            <a:ext cx="8162365" cy="2259106"/>
          </a:xfrm>
          <a:prstGeom prst="wedgeRoundRectCallout">
            <a:avLst>
              <a:gd name="adj1" fmla="val 8649"/>
              <a:gd name="adj2" fmla="val 6550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لاء يَسوع ولِد ببَيت لَحم ومش بالنّاصرة </a:t>
            </a:r>
            <a:r>
              <a:rPr lang="ar-SA" sz="2800" dirty="0">
                <a:solidFill>
                  <a:schemeClr val="tx1"/>
                </a:solidFill>
              </a:rPr>
              <a:t>لأَنُّو الأمبراطور الرُّوماني جَبَرَ كِلِّ السِّكان يْسَجْلو أَسامِيُن وأَسامي عِيَلُن،</a:t>
            </a:r>
            <a:r>
              <a:rPr lang="ar-LB" sz="2800" dirty="0">
                <a:solidFill>
                  <a:schemeClr val="tx1"/>
                </a:solidFill>
              </a:rPr>
              <a:t> </a:t>
            </a:r>
            <a:r>
              <a:rPr lang="ar-SA" sz="2800" dirty="0">
                <a:solidFill>
                  <a:schemeClr val="tx1"/>
                </a:solidFill>
              </a:rPr>
              <a:t>ك</a:t>
            </a:r>
            <a:r>
              <a:rPr lang="ar-LB" sz="2800" dirty="0">
                <a:solidFill>
                  <a:schemeClr val="tx1"/>
                </a:solidFill>
              </a:rPr>
              <a:t>ِ</a:t>
            </a:r>
            <a:r>
              <a:rPr lang="ar-SA" sz="2800" dirty="0">
                <a:solidFill>
                  <a:schemeClr val="tx1"/>
                </a:solidFill>
              </a:rPr>
              <a:t>لّ واحَد بِ بَلْدْتو. وانْجَبَر يُوسُف يللّي هُوِّي مِن عَيلِة داوود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نُّو يْرُوح مَع مَريَم ع بَيت لَحم، مَدينِة المَلِك داوود. وهُونِيك وَلَّدِت مَريَم طِفْلا</a:t>
            </a:r>
            <a:r>
              <a:rPr lang="en-US" sz="2800" dirty="0">
                <a:solidFill>
                  <a:schemeClr val="tx1"/>
                </a:solidFill>
              </a:rPr>
              <a:t> .</a:t>
            </a:r>
          </a:p>
          <a:p>
            <a:pPr algn="ctr" rtl="1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353236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7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99647" y="430306"/>
            <a:ext cx="4733363" cy="3012141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فَرْحِتْنا </a:t>
            </a:r>
            <a:r>
              <a:rPr lang="ar-LB" sz="3000" dirty="0">
                <a:solidFill>
                  <a:schemeClr val="tx1"/>
                </a:solidFill>
              </a:rPr>
              <a:t>بالطّفل يَسوع</a:t>
            </a:r>
            <a:r>
              <a:rPr lang="ar-SA" sz="3000" dirty="0">
                <a:solidFill>
                  <a:schemeClr val="tx1"/>
                </a:solidFill>
              </a:rPr>
              <a:t> كْبِيرِة ونِحْنا قِدّام المِذْوَد عَمْ نِطَّلَّع فيه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r>
              <a:rPr lang="ar-LB" sz="3000" dirty="0">
                <a:solidFill>
                  <a:schemeClr val="tx1"/>
                </a:solidFill>
              </a:rPr>
              <a:t> بتَعرفوا مين إِجا زاروا أَوّل شي؟ سمَعوا شو بيخَبِّرنا الكتاب المقَدّس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869140"/>
            <a:ext cx="5240991" cy="5240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976482"/>
      </p:ext>
    </p:extLst>
  </p:cSld>
  <p:clrMapOvr>
    <a:masterClrMapping/>
  </p:clrMapOvr>
  <p:transition spd="slow" advTm="5693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3" y="255494"/>
            <a:ext cx="4728883" cy="1446306"/>
          </a:xfrm>
        </p:spPr>
        <p:txBody>
          <a:bodyPr>
            <a:normAutofit fontScale="90000"/>
          </a:bodyPr>
          <a:lstStyle/>
          <a:p>
            <a:pPr algn="ctr" rtl="1"/>
            <a:r>
              <a:rPr lang="ar-LB" dirty="0">
                <a:solidFill>
                  <a:schemeClr val="bg1"/>
                </a:solidFill>
              </a:rPr>
              <a:t>بيخَبّرنا الإنجيل إنّو أوّل </a:t>
            </a:r>
            <a:r>
              <a:rPr lang="ar-SA" dirty="0">
                <a:solidFill>
                  <a:schemeClr val="bg1"/>
                </a:solidFill>
              </a:rPr>
              <a:t>ناس إجو لَعِند يَسوع وهُوِّي بَعدُو بالمِذوَد هِنِّي الرِّعْيان</a:t>
            </a:r>
            <a:r>
              <a:rPr lang="ar-LB" dirty="0">
                <a:solidFill>
                  <a:schemeClr val="bg1"/>
                </a:solidFill>
              </a:rPr>
              <a:t>!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والرِّعْيان ناس بُسَطَا، ما بْيِلْبْسُوا تْياب فاخْرَة، وما بْيِسْكْنُوا قْصُور</a:t>
            </a:r>
            <a:r>
              <a:rPr lang="en-US" dirty="0">
                <a:solidFill>
                  <a:schemeClr val="bg1"/>
                </a:solidFill>
              </a:rPr>
              <a:t>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0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011" y="268941"/>
            <a:ext cx="3303495" cy="1392518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bg1"/>
                </a:solidFill>
              </a:rPr>
              <a:t>كانِتِ الدِّنيي لَيل، وكانوا بالحَقْلِة عم بْيِسْهَرُو ع غَنْماتُن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6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482" y="228600"/>
            <a:ext cx="6091518" cy="1392518"/>
          </a:xfrm>
        </p:spPr>
        <p:txBody>
          <a:bodyPr>
            <a:norm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وإجا لَعِنْدُن مَلاكِ الرَّبّ، وكِلُّو نُور</a:t>
            </a:r>
            <a:r>
              <a:rPr lang="ar-LB" dirty="0">
                <a:solidFill>
                  <a:schemeClr val="bg1"/>
                </a:solidFill>
              </a:rPr>
              <a:t>..</a:t>
            </a:r>
            <a:br>
              <a:rPr lang="ar-LB" dirty="0">
                <a:solidFill>
                  <a:schemeClr val="bg1"/>
                </a:solidFill>
              </a:rPr>
            </a:br>
            <a:r>
              <a:rPr lang="ar-LB" dirty="0">
                <a:solidFill>
                  <a:schemeClr val="bg1"/>
                </a:solidFill>
              </a:rPr>
              <a:t>خافوا كتير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1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2411" y="174812"/>
            <a:ext cx="6091518" cy="1392518"/>
          </a:xfrm>
        </p:spPr>
        <p:txBody>
          <a:bodyPr>
            <a:normAutofit/>
          </a:bodyPr>
          <a:lstStyle/>
          <a:p>
            <a:pPr algn="ctr" rtl="1"/>
            <a:r>
              <a:rPr lang="ar-SA" dirty="0">
                <a:solidFill>
                  <a:schemeClr val="bg1"/>
                </a:solidFill>
              </a:rPr>
              <a:t>بَس المَلاك طَمَّنُن مِتل</a:t>
            </a:r>
            <a:br>
              <a:rPr lang="ar-LB" dirty="0">
                <a:solidFill>
                  <a:schemeClr val="bg1"/>
                </a:solidFill>
              </a:rPr>
            </a:br>
            <a:r>
              <a:rPr lang="ar-SA" dirty="0">
                <a:solidFill>
                  <a:schemeClr val="bg1"/>
                </a:solidFill>
              </a:rPr>
              <a:t> ما طَمَّن يُوسُف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375211" y="4074459"/>
            <a:ext cx="4760259" cy="2393577"/>
          </a:xfrm>
          <a:prstGeom prst="cloudCallout">
            <a:avLst>
              <a:gd name="adj1" fmla="val -11793"/>
              <a:gd name="adj2" fmla="val -66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«</a:t>
            </a:r>
            <a:r>
              <a:rPr lang="ar-SA" sz="3000" dirty="0">
                <a:solidFill>
                  <a:schemeClr val="tx1"/>
                </a:solidFill>
              </a:rPr>
              <a:t>ما تْخافُوا! جِيت تَ بَشِّركُن بِفَرْحَة كْبِيرِة</a:t>
            </a:r>
            <a:r>
              <a:rPr lang="ar-LB" sz="3000" dirty="0">
                <a:solidFill>
                  <a:schemeClr val="tx1"/>
                </a:solidFill>
              </a:rPr>
              <a:t>».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687" y="60512"/>
            <a:ext cx="4952199" cy="673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6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600201" y="309282"/>
            <a:ext cx="24473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صَحِيح الفَرْحَة كْبِيرِة، لأَنُّو إِجا طِفْل عَ الحياة بَسْ تَ يِجِي المَلاك، هَيدا بْيِعنِي إنُّو ي</a:t>
            </a:r>
            <a:r>
              <a:rPr lang="ar-LB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َ</a:t>
            </a:r>
            <a:r>
              <a:rPr lang="ar-SA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ل</a:t>
            </a:r>
            <a:r>
              <a:rPr lang="ar-LB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ْ</a:t>
            </a:r>
            <a:r>
              <a:rPr lang="ar-SA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لي وُلِد مِش طِفل عادي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03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5997389" y="208800"/>
            <a:ext cx="3146611" cy="5284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عَطاهُن ه</a:t>
            </a:r>
            <a:r>
              <a:rPr lang="ar-LB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الع</a:t>
            </a:r>
            <a:r>
              <a:rPr lang="ar-LB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لامِة: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177118" y="1815351"/>
            <a:ext cx="3966882" cy="2084295"/>
          </a:xfrm>
          <a:prstGeom prst="cloudCallout">
            <a:avLst>
              <a:gd name="adj1" fmla="val 9111"/>
              <a:gd name="adj2" fmla="val -82444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بِتْشُوفُو طِفل مْقَمَّط ونايِم بالمَعلَف، يَعنِي مَع الحَيَوانات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2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161363" y="0"/>
            <a:ext cx="6266330" cy="1894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وفَجأة، نْضَمّ ل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لمَلاك جُمهُور مِنِ العَسْكَرِ السَّماوِيّ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هَيدِي لَحظَة ما مُمكِن نِنساها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السَّما والأَرض التَقُوا. المَلايكِة فِرْحانِين، وعَم يْرَتْلُو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loud Callout 4"/>
          <p:cNvSpPr/>
          <p:nvPr/>
        </p:nvSpPr>
        <p:spPr>
          <a:xfrm>
            <a:off x="820270" y="4356846"/>
            <a:ext cx="3267635" cy="2366683"/>
          </a:xfrm>
          <a:prstGeom prst="cloudCallout">
            <a:avLst>
              <a:gd name="adj1" fmla="val -22738"/>
              <a:gd name="adj2" fmla="val -9398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«</a:t>
            </a:r>
            <a:r>
              <a:rPr lang="ar-SA" sz="2800" dirty="0"/>
              <a:t>المَجدُ للَّـهِ في العُلَى وعلى الأَرضِ السَّلام</a:t>
            </a:r>
            <a:r>
              <a:rPr lang="ar-LB" sz="28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73519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899647" y="430306"/>
            <a:ext cx="4733363" cy="3012141"/>
          </a:xfrm>
          <a:prstGeom prst="wedgeRoundRectCallout">
            <a:avLst>
              <a:gd name="adj1" fmla="val -66854"/>
              <a:gd name="adj2" fmla="val 548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tx1"/>
                </a:solidFill>
              </a:rPr>
              <a:t>شو قَولكُن رَح يَعِملوا الرّعيان مِن بَعد ما شافوا وسِمْعوا المَلايكة؟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869140"/>
            <a:ext cx="5240991" cy="5240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5305539"/>
      </p:ext>
    </p:extLst>
  </p:cSld>
  <p:clrMapOvr>
    <a:masterClrMapping/>
  </p:clrMapOvr>
  <p:transition spd="slow" advTm="569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6" y="98612"/>
            <a:ext cx="8211673" cy="10847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قامُوا</a:t>
            </a:r>
            <a:r>
              <a:rPr lang="ar-LB" dirty="0">
                <a:solidFill>
                  <a:schemeClr val="tx1"/>
                </a:solidFill>
              </a:rPr>
              <a:t> راحوا</a:t>
            </a:r>
            <a:r>
              <a:rPr lang="ar-SA" dirty="0">
                <a:solidFill>
                  <a:schemeClr val="tx1"/>
                </a:solidFill>
              </a:rPr>
              <a:t> بِسِرْعَة عَ بَيت لَحم تَ يِلْتِقُو إبْن اللَّـه</a:t>
            </a:r>
            <a:r>
              <a:rPr lang="ar-LB" dirty="0">
                <a:solidFill>
                  <a:schemeClr val="tx1"/>
                </a:solidFill>
              </a:rPr>
              <a:t>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0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63871" cy="6858000"/>
          </a:xfrm>
        </p:spPr>
      </p:pic>
      <p:sp>
        <p:nvSpPr>
          <p:cNvPr id="5" name="Rectangle 4"/>
          <p:cNvSpPr/>
          <p:nvPr/>
        </p:nvSpPr>
        <p:spPr>
          <a:xfrm>
            <a:off x="6710082" y="-1"/>
            <a:ext cx="2433918" cy="687880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900" dirty="0">
                <a:solidFill>
                  <a:schemeClr val="bg1"/>
                </a:solidFill>
              </a:rPr>
              <a:t>ما تْرَدَّدوا، وما س</a:t>
            </a:r>
            <a:r>
              <a:rPr lang="ar-LB" sz="4900" dirty="0">
                <a:solidFill>
                  <a:schemeClr val="bg1"/>
                </a:solidFill>
              </a:rPr>
              <a:t>َ</a:t>
            </a:r>
            <a:r>
              <a:rPr lang="ar-SA" sz="4900" dirty="0">
                <a:solidFill>
                  <a:schemeClr val="bg1"/>
                </a:solidFill>
              </a:rPr>
              <a:t>أَلُوا أَسئِلِة:</a:t>
            </a:r>
            <a:endParaRPr lang="ar-LB" sz="4900" dirty="0">
              <a:solidFill>
                <a:schemeClr val="bg1"/>
              </a:solidFill>
            </a:endParaRPr>
          </a:p>
          <a:p>
            <a:pPr algn="ctr"/>
            <a:endParaRPr lang="ar-LB" sz="4900" dirty="0">
              <a:solidFill>
                <a:schemeClr val="bg1"/>
              </a:solidFill>
            </a:endParaRPr>
          </a:p>
          <a:p>
            <a:pPr algn="ctr"/>
            <a:r>
              <a:rPr lang="ar-SA" sz="4900" dirty="0">
                <a:solidFill>
                  <a:schemeClr val="bg1"/>
                </a:solidFill>
              </a:rPr>
              <a:t> </a:t>
            </a:r>
            <a:r>
              <a:rPr lang="ar-LB" sz="4900" dirty="0">
                <a:solidFill>
                  <a:schemeClr val="bg1"/>
                </a:solidFill>
              </a:rPr>
              <a:t>دِغري </a:t>
            </a:r>
          </a:p>
          <a:p>
            <a:pPr algn="ctr"/>
            <a:r>
              <a:rPr lang="ar-LB" sz="4900" dirty="0">
                <a:solidFill>
                  <a:schemeClr val="bg1"/>
                </a:solidFill>
              </a:rPr>
              <a:t>رَكَضوا </a:t>
            </a:r>
          </a:p>
          <a:p>
            <a:pPr algn="ctr"/>
            <a:r>
              <a:rPr lang="ar-LB" sz="4900" dirty="0">
                <a:solidFill>
                  <a:schemeClr val="bg1"/>
                </a:solidFill>
              </a:rPr>
              <a:t>وراحوا</a:t>
            </a:r>
          </a:p>
        </p:txBody>
      </p:sp>
    </p:spTree>
    <p:extLst>
      <p:ext uri="{BB962C8B-B14F-4D97-AF65-F5344CB8AC3E}">
        <p14:creationId xmlns:p14="http://schemas.microsoft.com/office/powerpoint/2010/main" val="1760913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6"/>
          <p:cNvSpPr/>
          <p:nvPr/>
        </p:nvSpPr>
        <p:spPr>
          <a:xfrm>
            <a:off x="591670" y="5533836"/>
            <a:ext cx="7785848" cy="1080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3000" dirty="0">
                <a:latin typeface="Calibri" panose="020F0502020204030204" pitchFamily="34" charset="0"/>
                <a:ea typeface="Times New Roman" panose="02020603050405020304" pitchFamily="18" charset="0"/>
              </a:rPr>
              <a:t>وبَس وِصْلُو، لاقُو مَريَم ويُوسُف والطِّفْل نايِم بالمَعلَف. وطلَّعوا بانْدِهاش بِ هالسِّرِّ العَظِيم</a:t>
            </a:r>
            <a:r>
              <a:rPr lang="en-US" sz="3000" dirty="0"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69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669741" y="366400"/>
            <a:ext cx="2205318" cy="369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هالطِّفْل ي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َ</a:t>
            </a: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</a:t>
            </a:r>
            <a:r>
              <a:rPr lang="ar-LB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ْ</a:t>
            </a:r>
            <a:r>
              <a:rPr lang="ar-SA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لي نايِم بَينِ القَشّ والتِّبْن هُوِّي اللَّـه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ar-SA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وهِنِّي قِدّام يَسوع، تْعَبُّوا مِن مَحَبْتُو</a:t>
            </a:r>
            <a:r>
              <a:rPr lang="ar-LB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...</a:t>
            </a:r>
            <a:r>
              <a:rPr lang="ar-SA" sz="28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29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54"/>
            <a:ext cx="9096061" cy="6822046"/>
          </a:xfrm>
        </p:spPr>
      </p:pic>
      <p:sp>
        <p:nvSpPr>
          <p:cNvPr id="5" name="Rectangle 4"/>
          <p:cNvSpPr/>
          <p:nvPr/>
        </p:nvSpPr>
        <p:spPr>
          <a:xfrm>
            <a:off x="147917" y="134034"/>
            <a:ext cx="5096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ea typeface="Times New Roman" panose="02020603050405020304" pitchFamily="18" charset="0"/>
              </a:rPr>
              <a:t>ورِجْعو وقَلْبُن كِلُّو فَرَح، وصارُو يْمَجْدُو اللَّه </a:t>
            </a:r>
            <a:r>
              <a:rPr lang="ar-LB" sz="2800" dirty="0">
                <a:ea typeface="Times New Roman" panose="02020603050405020304" pitchFamily="18" charset="0"/>
              </a:rPr>
              <a:t>    </a:t>
            </a:r>
            <a:r>
              <a:rPr lang="ar-SA" sz="2800" dirty="0">
                <a:ea typeface="Times New Roman" panose="02020603050405020304" pitchFamily="18" charset="0"/>
              </a:rPr>
              <a:t>ويْسَبْحُوه ع كِلّ ي</a:t>
            </a:r>
            <a:r>
              <a:rPr lang="ar-LB" sz="2800" dirty="0">
                <a:ea typeface="Times New Roman" panose="02020603050405020304" pitchFamily="18" charset="0"/>
              </a:rPr>
              <a:t>َ</a:t>
            </a:r>
            <a:r>
              <a:rPr lang="ar-SA" sz="2800" dirty="0">
                <a:ea typeface="Times New Roman" panose="02020603050405020304" pitchFamily="18" charset="0"/>
              </a:rPr>
              <a:t>ل</a:t>
            </a:r>
            <a:r>
              <a:rPr lang="ar-LB" sz="2800" dirty="0">
                <a:ea typeface="Times New Roman" panose="02020603050405020304" pitchFamily="18" charset="0"/>
              </a:rPr>
              <a:t>ْ</a:t>
            </a:r>
            <a:r>
              <a:rPr lang="ar-SA" sz="2800" dirty="0">
                <a:ea typeface="Times New Roman" panose="02020603050405020304" pitchFamily="18" charset="0"/>
              </a:rPr>
              <a:t>لي</a:t>
            </a:r>
            <a:r>
              <a:rPr lang="ar-LB" sz="2800" dirty="0">
                <a:ea typeface="Times New Roman" panose="02020603050405020304" pitchFamily="18" charset="0"/>
              </a:rPr>
              <a:t>           </a:t>
            </a:r>
            <a:r>
              <a:rPr lang="ar-SA" sz="2800" dirty="0">
                <a:ea typeface="Times New Roman" panose="02020603050405020304" pitchFamily="18" charset="0"/>
              </a:rPr>
              <a:t>سِمْعُوه وشافُوه</a:t>
            </a:r>
            <a:r>
              <a:rPr lang="ar-LB" sz="2800" dirty="0">
                <a:ea typeface="Times New Roman" panose="02020603050405020304" pitchFamily="18" charset="0"/>
              </a:rPr>
              <a:t>...</a:t>
            </a:r>
            <a:r>
              <a:rPr lang="ar-SA" sz="2800" dirty="0"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02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946570"/>
            <a:ext cx="4464422" cy="902826"/>
          </a:xfrm>
        </p:spPr>
        <p:txBody>
          <a:bodyPr/>
          <a:lstStyle/>
          <a:p>
            <a:pPr rtl="1"/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اللِّقاءُ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LB" dirty="0">
                <a:solidFill>
                  <a:schemeClr val="accent4">
                    <a:lumMod val="50000"/>
                  </a:schemeClr>
                </a:solidFill>
              </a:rPr>
              <a:t>العاشِر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7294"/>
            <a:ext cx="8390966" cy="2783542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algn="ctr" rtl="1"/>
            <a:r>
              <a:rPr lang="ar-LB" sz="5500" b="1" dirty="0">
                <a:solidFill>
                  <a:srgbClr val="C00000"/>
                </a:solidFill>
              </a:rPr>
              <a:t>يا يَسوع: </a:t>
            </a:r>
          </a:p>
          <a:p>
            <a:pPr algn="ctr" rtl="1"/>
            <a:r>
              <a:rPr lang="ar-LB" sz="5500" b="1" dirty="0">
                <a:solidFill>
                  <a:srgbClr val="C00000"/>
                </a:solidFill>
              </a:rPr>
              <a:t>أَفرَحُ بِميلادِكَ مَعَ الرُّعاة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825084" y="0"/>
            <a:ext cx="2916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ar-SA" sz="2800" dirty="0"/>
              <a:t>وراحُو يْخَبْرُو ويقولُو: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092824" y="2743199"/>
            <a:ext cx="3254188" cy="1532965"/>
          </a:xfrm>
          <a:prstGeom prst="wedgeEllipseCallout">
            <a:avLst>
              <a:gd name="adj1" fmla="val 48175"/>
              <a:gd name="adj2" fmla="val -8287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«</a:t>
            </a:r>
            <a:r>
              <a:rPr lang="ar-SA" sz="4000" dirty="0">
                <a:solidFill>
                  <a:schemeClr val="tx1"/>
                </a:solidFill>
              </a:rPr>
              <a:t>وُلِد يَسوع</a:t>
            </a:r>
            <a:r>
              <a:rPr lang="ar-LB" sz="4000" dirty="0">
                <a:solidFill>
                  <a:schemeClr val="tx1"/>
                </a:solidFill>
              </a:rPr>
              <a:t>»</a:t>
            </a:r>
            <a:r>
              <a:rPr lang="en-US" sz="4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5800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2438" y="1869140"/>
            <a:ext cx="5240991" cy="5240991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746813" y="551329"/>
            <a:ext cx="3792070" cy="529814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160"/>
              <a:gd name="adj6" fmla="val -24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ونِحْنا، مِتْلِ الرِّعيان، تَعُو تَ نِطَّلَّع عَ يَسوع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مَريَم بِتْقَدِمْلْنا ياه!  تَعُوا تَ نِقْبَل حُبُّو، تَ نِفْرَح بْعِيدِ المِيلاد، وتَ نْرُوح مِتلِ الرِّعْيان، نْخَبِّر هالخَبْرِيِّة الحِلوِة</a:t>
            </a:r>
            <a:r>
              <a:rPr lang="en-US" sz="3300" dirty="0">
                <a:solidFill>
                  <a:schemeClr val="tx1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642250"/>
      </p:ext>
    </p:extLst>
  </p:cSld>
  <p:clrMapOvr>
    <a:masterClrMapping/>
  </p:clrMapOvr>
  <p:transition spd="slow" advTm="5693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1788458" y="309282"/>
            <a:ext cx="5567082" cy="2235881"/>
          </a:xfrm>
          <a:prstGeom prst="wedgeRoundRectCallout">
            <a:avLst>
              <a:gd name="adj1" fmla="val 23641"/>
              <a:gd name="adj2" fmla="val 6312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إ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جا يَسوع تَ يْحِبْنا هَلِّلُويا</a:t>
            </a:r>
            <a:r>
              <a:rPr lang="en-US" sz="36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4888" y="2474259"/>
            <a:ext cx="9348888" cy="49118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049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65927" y="174812"/>
            <a:ext cx="5230907" cy="2191869"/>
          </a:xfrm>
          <a:prstGeom prst="wedgeEllipseCallout">
            <a:avLst>
              <a:gd name="adj1" fmla="val -36854"/>
              <a:gd name="adj2" fmla="val 919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وهلّق صَلّوا مَعي هَالصّلاة جِملِة جِملِة!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9966" y="1028700"/>
            <a:ext cx="5096436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34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Dataserver\cer\All\Micha\photos\Picture10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880" y="1842247"/>
            <a:ext cx="4033202" cy="501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tical Scroll 3"/>
          <p:cNvSpPr/>
          <p:nvPr/>
        </p:nvSpPr>
        <p:spPr>
          <a:xfrm>
            <a:off x="147917" y="484094"/>
            <a:ext cx="5943601" cy="6185647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en-US" sz="3200" dirty="0"/>
              <a:t> 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نِحْنا قِدَّامك 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مِتلِ الرِّعيان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منِطَّلَّع فِيك مِنْدِهْشِين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مِنْمَجِّد أللَّـه ومِنْسَبْحُو،</a:t>
            </a:r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 لأنُّو حُضُورَك مَعْنا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بِيقُول قَدَّيش أللَّـه بِيحِبْنا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إنْتِ النُّور يللّي بِيضَوِّي العَتْمِة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بَدْنا نْخَبِّرِ العالَم كِلُّو عَنَّك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يا يَسوع، قْبال قَلْبنا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ar-SA" sz="2800" dirty="0">
                <a:solidFill>
                  <a:schemeClr val="tx1"/>
                </a:solidFill>
              </a:rPr>
              <a:t>هُوِّي الهدِيِّة ي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ْ</a:t>
            </a:r>
            <a:r>
              <a:rPr lang="ar-SA" sz="2800" dirty="0">
                <a:solidFill>
                  <a:schemeClr val="tx1"/>
                </a:solidFill>
              </a:rPr>
              <a:t>لي بَدْنا  نْقَدِمْلَك ياها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667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2716305" y="268941"/>
            <a:ext cx="5809129" cy="3186953"/>
          </a:xfrm>
          <a:prstGeom prst="wedgeEllipseCallout">
            <a:avLst>
              <a:gd name="adj1" fmla="val -38719"/>
              <a:gd name="adj2" fmla="val 6250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سْمِعنا المُحادثَة،  رَح إِسأَلكُن كَم سُؤال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9673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5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545107" y="497540"/>
            <a:ext cx="4316505" cy="3213847"/>
          </a:xfrm>
          <a:prstGeom prst="wedgeEllipseCallout">
            <a:avLst>
              <a:gd name="adj1" fmla="val -56471"/>
              <a:gd name="adj2" fmla="val 5554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لَمين </a:t>
            </a:r>
            <a:r>
              <a:rPr lang="ar-SA" sz="4000" dirty="0">
                <a:solidFill>
                  <a:schemeClr val="tx1"/>
                </a:solidFill>
              </a:rPr>
              <a:t>حَمَل المَلاك البُشْرى السَّارَّة؟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143" y="79673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721223" y="215153"/>
            <a:ext cx="6494930" cy="2124635"/>
          </a:xfrm>
          <a:prstGeom prst="wedgeRoundRectCallout">
            <a:avLst>
              <a:gd name="adj1" fmla="val 11649"/>
              <a:gd name="adj2" fmla="val 987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لَ</a:t>
            </a:r>
            <a:r>
              <a:rPr lang="ar-SA" sz="4000" dirty="0">
                <a:solidFill>
                  <a:schemeClr val="tx1"/>
                </a:solidFill>
              </a:rPr>
              <a:t>لرُّعاة </a:t>
            </a:r>
            <a:r>
              <a:rPr lang="ar-LB" sz="4000" dirty="0">
                <a:solidFill>
                  <a:schemeClr val="tx1"/>
                </a:solidFill>
              </a:rPr>
              <a:t>يَلْلي</a:t>
            </a:r>
            <a:r>
              <a:rPr lang="ar-SA" sz="4000" dirty="0">
                <a:solidFill>
                  <a:schemeClr val="tx1"/>
                </a:solidFill>
              </a:rPr>
              <a:t> كانوا س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ه</a:t>
            </a:r>
            <a:r>
              <a:rPr lang="ar-LB" sz="4000" dirty="0">
                <a:solidFill>
                  <a:schemeClr val="tx1"/>
                </a:solidFill>
              </a:rPr>
              <a:t>رانين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ar-LB" sz="4000" dirty="0">
              <a:solidFill>
                <a:schemeClr val="tx1"/>
              </a:solidFill>
            </a:endParaRPr>
          </a:p>
          <a:p>
            <a:pPr algn="ctr" rtl="1"/>
            <a:r>
              <a:rPr lang="ar-SA" sz="4000" dirty="0">
                <a:solidFill>
                  <a:schemeClr val="tx1"/>
                </a:solidFill>
              </a:rPr>
              <a:t>ع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غَنْماتُن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29" y="1637740"/>
            <a:ext cx="5962650" cy="573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055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هِيي هَالبُشرى الحِلوِة؟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1342" y="322731"/>
            <a:ext cx="7109012" cy="253252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هي</a:t>
            </a:r>
            <a:r>
              <a:rPr lang="ar-LB" sz="4000" dirty="0">
                <a:solidFill>
                  <a:schemeClr val="tx1"/>
                </a:solidFill>
              </a:rPr>
              <a:t>ي</a:t>
            </a:r>
            <a:r>
              <a:rPr lang="ar-SA" sz="4000" dirty="0">
                <a:solidFill>
                  <a:schemeClr val="tx1"/>
                </a:solidFill>
              </a:rPr>
              <a:t> بُشْرَى سارَّة ل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لّ البَشَر: وُلِد </a:t>
            </a:r>
            <a:r>
              <a:rPr lang="ar-LB" sz="4000" dirty="0">
                <a:solidFill>
                  <a:schemeClr val="tx1"/>
                </a:solidFill>
              </a:rPr>
              <a:t>ال</a:t>
            </a:r>
            <a:r>
              <a:rPr lang="ar-SA" sz="4000" dirty="0">
                <a:solidFill>
                  <a:schemeClr val="tx1"/>
                </a:solidFill>
              </a:rPr>
              <a:t>مُخَلِّص </a:t>
            </a:r>
            <a:r>
              <a:rPr lang="ar-LB" sz="4000" dirty="0">
                <a:solidFill>
                  <a:schemeClr val="tx1"/>
                </a:solidFill>
              </a:rPr>
              <a:t>ب</a:t>
            </a:r>
            <a:r>
              <a:rPr lang="ar-SA" sz="4000" dirty="0">
                <a:solidFill>
                  <a:schemeClr val="tx1"/>
                </a:solidFill>
              </a:rPr>
              <a:t>مَدِينة بَيت لَحم</a:t>
            </a:r>
            <a:r>
              <a:rPr lang="ar-LB" sz="4000" dirty="0">
                <a:solidFill>
                  <a:schemeClr val="tx1"/>
                </a:solidFill>
              </a:rPr>
              <a:t>!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39815" y="2581835"/>
            <a:ext cx="5354559" cy="437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0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77" y="-86778"/>
            <a:ext cx="5162241" cy="694477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5150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4343401" y="295834"/>
            <a:ext cx="4450976" cy="3469341"/>
          </a:xfrm>
          <a:prstGeom prst="wedgeEllipseCallout">
            <a:avLst>
              <a:gd name="adj1" fmla="val -74571"/>
              <a:gd name="adj2" fmla="val 385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شو رَنَّموا المَلايكة؟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3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721223" y="215153"/>
            <a:ext cx="6494930" cy="2124635"/>
          </a:xfrm>
          <a:prstGeom prst="wedgeRoundRectCallout">
            <a:avLst>
              <a:gd name="adj1" fmla="val 11649"/>
              <a:gd name="adj2" fmla="val 987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المَجدُ للَّهِ في العُلَى وعلى الأَرضِ السَّلام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629" y="1637740"/>
            <a:ext cx="5962650" cy="5734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812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307977" y="0"/>
            <a:ext cx="5836023" cy="3765175"/>
          </a:xfrm>
          <a:prstGeom prst="wedgeEllipseCallout">
            <a:avLst>
              <a:gd name="adj1" fmla="val -53373"/>
              <a:gd name="adj2" fmla="val 5174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tx1"/>
                </a:solidFill>
              </a:rPr>
              <a:t>و شو عِمْلوا الرّعاة بَعد ما شافوا الطِّفل يَسوع بِالمِذوَد؟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4520" y="783292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8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55822">
            <a:off x="591670" y="598912"/>
            <a:ext cx="50829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800" dirty="0">
                <a:solidFill>
                  <a:schemeClr val="bg1"/>
                </a:solidFill>
              </a:rPr>
              <a:t>بيِ</a:t>
            </a:r>
            <a:r>
              <a:rPr lang="ar-SA" sz="3800" dirty="0">
                <a:solidFill>
                  <a:schemeClr val="bg1"/>
                </a:solidFill>
              </a:rPr>
              <a:t>حض</a:t>
            </a:r>
            <a:r>
              <a:rPr lang="ar-LB" sz="3800" dirty="0">
                <a:solidFill>
                  <a:schemeClr val="bg1"/>
                </a:solidFill>
              </a:rPr>
              <a:t>َ</a:t>
            </a:r>
            <a:r>
              <a:rPr lang="ar-SA" sz="3800" dirty="0">
                <a:solidFill>
                  <a:schemeClr val="bg1"/>
                </a:solidFill>
              </a:rPr>
              <a:t>ر اللَّ</a:t>
            </a:r>
            <a:r>
              <a:rPr lang="ar-LB" sz="3800" dirty="0">
                <a:solidFill>
                  <a:schemeClr val="bg1"/>
                </a:solidFill>
              </a:rPr>
              <a:t>ه</a:t>
            </a:r>
            <a:r>
              <a:rPr lang="ar-SA" sz="3800" dirty="0">
                <a:solidFill>
                  <a:schemeClr val="bg1"/>
                </a:solidFill>
              </a:rPr>
              <a:t> و</a:t>
            </a:r>
            <a:r>
              <a:rPr lang="ar-LB" sz="3800" dirty="0">
                <a:solidFill>
                  <a:schemeClr val="bg1"/>
                </a:solidFill>
              </a:rPr>
              <a:t>بيَ</a:t>
            </a:r>
            <a:r>
              <a:rPr lang="ar-SA" sz="3800" dirty="0">
                <a:solidFill>
                  <a:schemeClr val="bg1"/>
                </a:solidFill>
              </a:rPr>
              <a:t>عطِينا</a:t>
            </a:r>
            <a:endParaRPr lang="ar-LB" sz="3800" dirty="0">
              <a:solidFill>
                <a:schemeClr val="bg1"/>
              </a:solidFill>
            </a:endParaRPr>
          </a:p>
          <a:p>
            <a:pPr algn="ctr" rtl="1"/>
            <a:r>
              <a:rPr lang="ar-SA" sz="3800" dirty="0">
                <a:solidFill>
                  <a:schemeClr val="bg1"/>
                </a:solidFill>
              </a:rPr>
              <a:t> ذات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 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ar-SA" sz="3800" dirty="0">
                <a:solidFill>
                  <a:schemeClr val="bg1"/>
                </a:solidFill>
              </a:rPr>
              <a:t>فَرَح</a:t>
            </a:r>
            <a:r>
              <a:rPr lang="ar-LB" sz="3800" dirty="0">
                <a:solidFill>
                  <a:schemeClr val="bg1"/>
                </a:solidFill>
              </a:rPr>
              <a:t>و</a:t>
            </a:r>
            <a:r>
              <a:rPr lang="en-US" sz="3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 rot="20689946">
            <a:off x="1314382" y="1052677"/>
            <a:ext cx="47578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الملاك اسمو جبرائيل </a:t>
            </a:r>
          </a:p>
          <a:p>
            <a:pPr algn="ctr" rtl="1"/>
            <a:r>
              <a:rPr lang="ar-LB" sz="3500" b="1" dirty="0">
                <a:solidFill>
                  <a:schemeClr val="bg1"/>
                </a:solidFill>
              </a:rPr>
              <a:t>والبنت اسمها مريم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1342" y="322731"/>
            <a:ext cx="7109012" cy="2532529"/>
          </a:xfrm>
          <a:prstGeom prst="wedgeRoundRectCallout">
            <a:avLst>
              <a:gd name="adj1" fmla="val -693"/>
              <a:gd name="adj2" fmla="val 8957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مَجَّدوا الله و</a:t>
            </a:r>
            <a:r>
              <a:rPr lang="ar-SA" sz="4000" dirty="0">
                <a:solidFill>
                  <a:schemeClr val="tx1"/>
                </a:solidFill>
              </a:rPr>
              <a:t>خ</a:t>
            </a:r>
            <a:r>
              <a:rPr lang="ar-LB" sz="4000" dirty="0">
                <a:solidFill>
                  <a:schemeClr val="tx1"/>
                </a:solidFill>
              </a:rPr>
              <a:t>َ</a:t>
            </a:r>
            <a:r>
              <a:rPr lang="ar-SA" sz="4000" dirty="0">
                <a:solidFill>
                  <a:schemeClr val="tx1"/>
                </a:solidFill>
              </a:rPr>
              <a:t>بَروا ك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ل</a:t>
            </a:r>
            <a:r>
              <a:rPr lang="ar-LB" sz="4000" dirty="0">
                <a:solidFill>
                  <a:schemeClr val="tx1"/>
                </a:solidFill>
              </a:rPr>
              <a:t>ّ</a:t>
            </a: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000" dirty="0">
                <a:solidFill>
                  <a:schemeClr val="tx1"/>
                </a:solidFill>
              </a:rPr>
              <a:t>يَلْلي شافوهن شو </a:t>
            </a:r>
            <a:r>
              <a:rPr lang="ar-SA" sz="4000" dirty="0">
                <a:solidFill>
                  <a:schemeClr val="tx1"/>
                </a:solidFill>
              </a:rPr>
              <a:t>بَشَّرَه</a:t>
            </a:r>
            <a:r>
              <a:rPr lang="ar-LB" sz="4000" dirty="0">
                <a:solidFill>
                  <a:schemeClr val="tx1"/>
                </a:solidFill>
              </a:rPr>
              <a:t>ن</a:t>
            </a:r>
            <a:r>
              <a:rPr lang="ar-SA" sz="4000" dirty="0">
                <a:solidFill>
                  <a:schemeClr val="tx1"/>
                </a:solidFill>
              </a:rPr>
              <a:t> المَلاك.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39815" y="2581835"/>
            <a:ext cx="5354559" cy="4370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3273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91117" y="121023"/>
            <a:ext cx="5688105" cy="3321424"/>
          </a:xfrm>
          <a:prstGeom prst="wedgeEllipseCallout">
            <a:avLst>
              <a:gd name="adj1" fmla="val -45053"/>
              <a:gd name="adj2" fmla="val 4846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LB" sz="3300" b="1" dirty="0">
                <a:solidFill>
                  <a:schemeClr val="tx1"/>
                </a:solidFill>
              </a:rPr>
              <a:t>وهَلّق قولوا وَرايي هَالجِملِة يَلْلي بَدّي ياها تِنحفِر بِقلوبكُن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6227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1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76" y="395961"/>
            <a:ext cx="6629401" cy="630497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926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671047" y="282389"/>
            <a:ext cx="5109883" cy="2675964"/>
          </a:xfrm>
          <a:prstGeom prst="wedgeEllipseCallout">
            <a:avLst>
              <a:gd name="adj1" fmla="val -48724"/>
              <a:gd name="adj2" fmla="val 5850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يَلّا جَربوا عمِلوا هَالنَّشاط!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686" y="890868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074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671" y="161366"/>
            <a:ext cx="9950824" cy="6831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620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958353" y="188259"/>
            <a:ext cx="2904565" cy="115644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/>
                </a:solidFill>
              </a:rPr>
              <a:t>الإجابَة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841" y="1273469"/>
            <a:ext cx="9011159" cy="55845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00400" y="2286000"/>
            <a:ext cx="1922929" cy="7933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يَسهَرون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3415551"/>
            <a:ext cx="1317811" cy="6723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مَلاك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3473822"/>
            <a:ext cx="1631576" cy="6723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بَيتَ لَحم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13212" y="4509245"/>
            <a:ext cx="1317811" cy="6723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مِذود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4059" y="6019798"/>
            <a:ext cx="1474693" cy="6723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dirty="0">
                <a:solidFill>
                  <a:schemeClr val="tx1"/>
                </a:solidFill>
              </a:rPr>
              <a:t>البُشرى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9517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119717" y="282388"/>
            <a:ext cx="5620871" cy="3186953"/>
          </a:xfrm>
          <a:prstGeom prst="wedgeEllipseCallout">
            <a:avLst>
              <a:gd name="adj1" fmla="val -43054"/>
              <a:gd name="adj2" fmla="val 5702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AE" sz="4400" b="1" dirty="0">
                <a:solidFill>
                  <a:schemeClr val="tx1"/>
                </a:solidFill>
              </a:rPr>
              <a:t>ومن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خت</a:t>
            </a:r>
            <a:r>
              <a:rPr lang="ar-LB" sz="4400" b="1" dirty="0">
                <a:solidFill>
                  <a:schemeClr val="tx1"/>
                </a:solidFill>
              </a:rPr>
              <a:t>ُ</a:t>
            </a:r>
            <a:r>
              <a:rPr lang="ar-AE" sz="4400" b="1" dirty="0">
                <a:solidFill>
                  <a:schemeClr val="tx1"/>
                </a:solidFill>
              </a:rPr>
              <a:t>م ل</a:t>
            </a:r>
            <a:r>
              <a:rPr lang="ar-LB" sz="4400" b="1" dirty="0">
                <a:solidFill>
                  <a:schemeClr val="tx1"/>
                </a:solidFill>
              </a:rPr>
              <a:t>ِ</a:t>
            </a:r>
            <a:r>
              <a:rPr lang="ar-AE" sz="4400" b="1" dirty="0">
                <a:solidFill>
                  <a:schemeClr val="tx1"/>
                </a:solidFill>
              </a:rPr>
              <a:t>قا</a:t>
            </a:r>
            <a:r>
              <a:rPr lang="ar-LB" sz="4400" b="1" dirty="0">
                <a:solidFill>
                  <a:schemeClr val="tx1"/>
                </a:solidFill>
              </a:rPr>
              <a:t>ءْ</a:t>
            </a:r>
            <a:r>
              <a:rPr lang="ar-AE" sz="4400" b="1" dirty="0">
                <a:solidFill>
                  <a:schemeClr val="tx1"/>
                </a:solidFill>
              </a:rPr>
              <a:t>نا الي</a:t>
            </a:r>
            <a:r>
              <a:rPr lang="ar-LB" sz="4400" b="1" dirty="0">
                <a:solidFill>
                  <a:schemeClr val="tx1"/>
                </a:solidFill>
              </a:rPr>
              <a:t>َ</a:t>
            </a:r>
            <a:r>
              <a:rPr lang="ar-AE" sz="4400" b="1" dirty="0">
                <a:solidFill>
                  <a:schemeClr val="tx1"/>
                </a:solidFill>
              </a:rPr>
              <a:t>وم ب</a:t>
            </a:r>
            <a:r>
              <a:rPr lang="ar-LB" sz="4400" b="1" dirty="0">
                <a:solidFill>
                  <a:schemeClr val="tx1"/>
                </a:solidFill>
              </a:rPr>
              <a:t>ِهال</a:t>
            </a:r>
            <a:r>
              <a:rPr lang="ar-AE" sz="4400" b="1" dirty="0">
                <a:solidFill>
                  <a:schemeClr val="tx1"/>
                </a:solidFill>
              </a:rPr>
              <a:t>ص</a:t>
            </a:r>
            <a:r>
              <a:rPr lang="ar-LB" sz="4400" b="1" dirty="0">
                <a:solidFill>
                  <a:schemeClr val="tx1"/>
                </a:solidFill>
              </a:rPr>
              <a:t>َّ</a:t>
            </a:r>
            <a:r>
              <a:rPr lang="ar-AE" sz="4400" b="1" dirty="0">
                <a:solidFill>
                  <a:schemeClr val="tx1"/>
                </a:solidFill>
              </a:rPr>
              <a:t>لاة</a:t>
            </a:r>
            <a:r>
              <a:rPr lang="ar-LB" sz="4400" b="1" dirty="0">
                <a:solidFill>
                  <a:schemeClr val="tx1"/>
                </a:solidFill>
              </a:rPr>
              <a:t> وبِهالتَّرنيمة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238" y="863973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576918" y="304800"/>
            <a:ext cx="5204011" cy="5380892"/>
          </a:xfrm>
          <a:prstGeom prst="cloudCallout">
            <a:avLst>
              <a:gd name="adj1" fmla="val -77228"/>
              <a:gd name="adj2" fmla="val 599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أصدِقائي...</a:t>
            </a:r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fr-FR" sz="3200" dirty="0">
              <a:solidFill>
                <a:schemeClr val="tx1"/>
              </a:solidFill>
            </a:endParaRPr>
          </a:p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بأي فرح بشرونا الملائكة</a:t>
            </a:r>
            <a:r>
              <a:rPr lang="ar-LB" sz="2800">
                <a:solidFill>
                  <a:schemeClr val="tx1"/>
                </a:solidFill>
              </a:rPr>
              <a:t>؟ ونحنا شو راح نعمل اليوم؟</a:t>
            </a:r>
            <a:endParaRPr lang="ar-LB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9331" y="1113692"/>
            <a:ext cx="5304778" cy="56270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699" y="1405908"/>
            <a:ext cx="1774447" cy="24158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27"/>
          <a:stretch/>
        </p:blipFill>
        <p:spPr>
          <a:xfrm>
            <a:off x="434284" y="213071"/>
            <a:ext cx="8619564" cy="6246063"/>
          </a:xfrm>
        </p:spPr>
      </p:pic>
    </p:spTree>
    <p:extLst>
      <p:ext uri="{BB962C8B-B14F-4D97-AF65-F5344CB8AC3E}">
        <p14:creationId xmlns:p14="http://schemas.microsoft.com/office/powerpoint/2010/main" val="28031853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35" y="454395"/>
            <a:ext cx="9144000" cy="6245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3886199" y="94129"/>
            <a:ext cx="5109883" cy="3267636"/>
          </a:xfrm>
          <a:prstGeom prst="wedgeEllipseCallout">
            <a:avLst>
              <a:gd name="adj1" fmla="val -50566"/>
              <a:gd name="adj2" fmla="val 4760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LB" sz="4400" b="1" dirty="0">
                <a:solidFill>
                  <a:schemeClr val="tx1"/>
                </a:solidFill>
              </a:rPr>
              <a:t>باي باي، منِلتِقي بِالأسبوع القادِم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endParaRPr lang="ar-LB" sz="4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073" y="850527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259" y="510988"/>
            <a:ext cx="384585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schemeClr val="accent2">
                    <a:lumMod val="75000"/>
                  </a:schemeClr>
                </a:solidFill>
              </a:rPr>
              <a:t>نعيش </a:t>
            </a:r>
            <a:r>
              <a:rPr lang="ar-SA" sz="3600" dirty="0"/>
              <a:t>فَترة فَرَح بِوِلادة يَسو</a:t>
            </a:r>
            <a:r>
              <a:rPr lang="ar-LB" sz="3600" dirty="0"/>
              <a:t>ع</a:t>
            </a:r>
            <a:r>
              <a:rPr lang="ar-SA" sz="3600" dirty="0"/>
              <a:t>، </a:t>
            </a:r>
            <a:r>
              <a:rPr lang="ar-LB" sz="3600" dirty="0"/>
              <a:t>مِتل</a:t>
            </a:r>
            <a:r>
              <a:rPr lang="ar-SA" sz="3600" dirty="0"/>
              <a:t> فرح الرُّعاة، </a:t>
            </a:r>
            <a:r>
              <a:rPr lang="ar-LB" sz="3600" dirty="0"/>
              <a:t>ون</a:t>
            </a:r>
            <a:r>
              <a:rPr lang="ar-SA" sz="3600" dirty="0"/>
              <a:t>م</a:t>
            </a:r>
            <a:r>
              <a:rPr lang="ar-LB" sz="3600" dirty="0"/>
              <a:t>َجّ</a:t>
            </a:r>
            <a:r>
              <a:rPr lang="ar-SA" sz="3600" dirty="0"/>
              <a:t>د اللَّـه</a:t>
            </a:r>
            <a:r>
              <a:rPr lang="en-US" sz="36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72755" y="242045"/>
            <a:ext cx="4877115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3600" dirty="0">
                <a:solidFill>
                  <a:srgbClr val="FF0000"/>
                </a:solidFill>
              </a:rPr>
              <a:t>ن</a:t>
            </a:r>
            <a:r>
              <a:rPr lang="ar-SA" sz="3600" dirty="0">
                <a:solidFill>
                  <a:srgbClr val="FF0000"/>
                </a:solidFill>
              </a:rPr>
              <a:t>عَدِّد </a:t>
            </a:r>
            <a:r>
              <a:rPr lang="ar-SA" sz="3600" dirty="0"/>
              <a:t>الأَفعــال </a:t>
            </a:r>
            <a:r>
              <a:rPr lang="ar-LB" sz="3600" dirty="0"/>
              <a:t>يَلْلي عِملوها </a:t>
            </a:r>
            <a:r>
              <a:rPr lang="ar-SA" sz="3600" dirty="0"/>
              <a:t>الرُّعاة</a:t>
            </a:r>
            <a:r>
              <a:rPr lang="ar-LB" sz="3600" dirty="0"/>
              <a:t> مِن </a:t>
            </a:r>
            <a:r>
              <a:rPr lang="ar-SA" sz="3600" dirty="0"/>
              <a:t>بَعد</a:t>
            </a:r>
            <a:r>
              <a:rPr lang="ar-LB" sz="3600" dirty="0"/>
              <a:t> ما</a:t>
            </a:r>
            <a:r>
              <a:rPr lang="ar-SA" sz="3600" dirty="0"/>
              <a:t> بَشَّر</a:t>
            </a:r>
            <a:r>
              <a:rPr lang="ar-LB" sz="3600" dirty="0"/>
              <a:t>ُن</a:t>
            </a:r>
            <a:r>
              <a:rPr lang="ar-SA" sz="3600" dirty="0"/>
              <a:t> المَلاك بِوِلادة يَسـوع،</a:t>
            </a:r>
            <a:r>
              <a:rPr lang="ar-LB" sz="3600" dirty="0"/>
              <a:t> ونِنشر ه</a:t>
            </a:r>
            <a:r>
              <a:rPr lang="ar-SA" sz="3600" dirty="0"/>
              <a:t>البُشْرَى و</a:t>
            </a:r>
            <a:r>
              <a:rPr lang="ar-LB" sz="3600" dirty="0"/>
              <a:t>نِ</a:t>
            </a:r>
            <a:r>
              <a:rPr lang="ar-SA" sz="3600" dirty="0"/>
              <a:t>فرَح</a:t>
            </a:r>
            <a:r>
              <a:rPr lang="en-US" sz="3600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17" y="2151528"/>
            <a:ext cx="5150223" cy="51502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550024" y="309283"/>
            <a:ext cx="5150224" cy="2501153"/>
          </a:xfrm>
          <a:prstGeom prst="wedgeRoundRectCallout">
            <a:avLst>
              <a:gd name="adj1" fmla="val -26690"/>
              <a:gd name="adj2" fmla="val 8170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وهَلَّق رَح  إِطلُب مِنكُن إِنّو نِرسُم إِشارِة الصَّليب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027" y="1028700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61" y="2160588"/>
            <a:ext cx="4456091" cy="3881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1277471" y="376517"/>
            <a:ext cx="5392270" cy="1949824"/>
          </a:xfrm>
          <a:prstGeom prst="wedgeRoundRectCallout">
            <a:avLst>
              <a:gd name="adj1" fmla="val -24641"/>
              <a:gd name="adj2" fmla="val 1143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ب</a:t>
            </a:r>
            <a:r>
              <a:rPr lang="ar-LB" sz="4000" dirty="0">
                <a:solidFill>
                  <a:schemeClr val="tx1"/>
                </a:solidFill>
              </a:rPr>
              <a:t>ِ</a:t>
            </a:r>
            <a:r>
              <a:rPr lang="ar-SA" sz="4000" dirty="0">
                <a:solidFill>
                  <a:schemeClr val="tx1"/>
                </a:solidFill>
              </a:rPr>
              <a:t>اسْمِ الآبِ وال</a:t>
            </a:r>
            <a:r>
              <a:rPr lang="ar-LB" sz="4000" dirty="0">
                <a:solidFill>
                  <a:schemeClr val="tx1"/>
                </a:solidFill>
              </a:rPr>
              <a:t>ا</a:t>
            </a:r>
            <a:r>
              <a:rPr lang="ar-SA" sz="4000" dirty="0">
                <a:solidFill>
                  <a:schemeClr val="tx1"/>
                </a:solidFill>
              </a:rPr>
              <a:t>بن والرُّوح القُدُس، الإِلَه الواحِد،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ar-SA" sz="4000" dirty="0">
                <a:solidFill>
                  <a:schemeClr val="tx1"/>
                </a:solidFill>
              </a:rPr>
              <a:t> آمين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020670" y="820270"/>
            <a:ext cx="3738283" cy="3348318"/>
          </a:xfrm>
          <a:prstGeom prst="wedgeRoundRectCallout">
            <a:avLst>
              <a:gd name="adj1" fmla="val -78348"/>
              <a:gd name="adj2" fmla="val 103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خَلّونا نوقَف،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نِفتَح إيدَينا تَ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نقِلّو لَلرَّبّ: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0355" y="1136276"/>
            <a:ext cx="5829300" cy="582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44943"/>
      </p:ext>
    </p:extLst>
  </p:cSld>
  <p:clrMapOvr>
    <a:masterClrMapping/>
  </p:clrMapOvr>
  <p:transition spd="slow" advTm="5693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841</Words>
  <Application>Microsoft Office PowerPoint</Application>
  <PresentationFormat>On-screen Show (4:3)</PresentationFormat>
  <Paragraphs>155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العاشِر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بيخَبّرنا الإنجيل إنّو أوّل ناس إجو لَعِند يَسوع وهُوِّي بَعدُو بالمِذوَد هِنِّي الرِّعْيان! والرِّعْيان ناس بُسَطَا، ما بْيِلْبْسُوا تْياب فاخْرَة، وما بْيِسْكْنُوا قْصُور. </vt:lpstr>
      <vt:lpstr>كانِتِ الدِّنيي لَيل، وكانوا بالحَقْلِة عم بْيِسْهَرُو ع غَنْماتُن</vt:lpstr>
      <vt:lpstr>وإجا لَعِنْدُن مَلاكِ الرَّبّ، وكِلُّو نُور.. خافوا كتير.</vt:lpstr>
      <vt:lpstr>بَس المَلاك طَمَّنُن مِتل  ما طَمَّن يُوسُف: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قامُوا راحوا بِسِرْعَة عَ بَيت لَحم تَ يِلْتِقُو إبْن اللَّـه.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السادس الاساسي الاول</dc:title>
  <dc:creator>Michel Haddad</dc:creator>
  <cp:lastModifiedBy>Michel Haddad (Prof)</cp:lastModifiedBy>
  <cp:revision>122</cp:revision>
  <dcterms:created xsi:type="dcterms:W3CDTF">2020-08-25T06:38:39Z</dcterms:created>
  <dcterms:modified xsi:type="dcterms:W3CDTF">2022-12-05T15:13:41Z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807932EF-84BB-4A2F-97CD-F5B19A517B5B</vt:lpwstr>
  </property>
  <property fmtid="{D5CDD505-2E9C-101B-9397-08002B2CF9AE}" pid="3" name="ArticulatePath">
    <vt:lpwstr>اللقاء السادس الاساسي الاول</vt:lpwstr>
  </property>
</Properties>
</file>