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36.xml" ContentType="application/vnd.openxmlformats-officedocument.presentationml.notesSlide+xml"/>
  <Override PartName="/ppt/tags/tag2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tags/tag3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42"/>
  </p:notesMasterIdLst>
  <p:sldIdLst>
    <p:sldId id="257" r:id="rId2"/>
    <p:sldId id="327" r:id="rId3"/>
    <p:sldId id="258" r:id="rId4"/>
    <p:sldId id="306" r:id="rId5"/>
    <p:sldId id="289" r:id="rId6"/>
    <p:sldId id="259" r:id="rId7"/>
    <p:sldId id="301" r:id="rId8"/>
    <p:sldId id="341" r:id="rId9"/>
    <p:sldId id="329" r:id="rId10"/>
    <p:sldId id="328" r:id="rId11"/>
    <p:sldId id="402" r:id="rId12"/>
    <p:sldId id="40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3" r:id="rId21"/>
    <p:sldId id="420" r:id="rId22"/>
    <p:sldId id="346" r:id="rId23"/>
    <p:sldId id="315" r:id="rId24"/>
    <p:sldId id="307" r:id="rId25"/>
    <p:sldId id="320" r:id="rId26"/>
    <p:sldId id="383" r:id="rId27"/>
    <p:sldId id="384" r:id="rId28"/>
    <p:sldId id="396" r:id="rId29"/>
    <p:sldId id="422" r:id="rId30"/>
    <p:sldId id="398" r:id="rId31"/>
    <p:sldId id="423" r:id="rId32"/>
    <p:sldId id="302" r:id="rId33"/>
    <p:sldId id="303" r:id="rId34"/>
    <p:sldId id="310" r:id="rId35"/>
    <p:sldId id="311" r:id="rId36"/>
    <p:sldId id="434" r:id="rId37"/>
    <p:sldId id="287" r:id="rId38"/>
    <p:sldId id="424" r:id="rId39"/>
    <p:sldId id="285" r:id="rId40"/>
    <p:sldId id="28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AE2B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12015-E073-49C9-A707-0327DA485F81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9DE3D-C9E2-4778-8B3A-112D18BCA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8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0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78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9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2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7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6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73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4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8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5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1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5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1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1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0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4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21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20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38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5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1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9DE3D-C9E2-4778-8B3A-112D18BCA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1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0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3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264025" y="537881"/>
            <a:ext cx="6118411" cy="1859363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عَن زيارِة الرُّعاة لَلمغارَة.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353236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114800" y="134472"/>
            <a:ext cx="4370293" cy="4168586"/>
          </a:xfrm>
          <a:prstGeom prst="wedgeRoundRectCallout">
            <a:avLst>
              <a:gd name="adj1" fmla="val -77316"/>
              <a:gd name="adj2" fmla="val 4229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ومين كَمان زار المغارَة مِن بَعد ما فَلّوا الرّعيان؟ سمْعوا شو بيخَبّرنا الكتاب المقَدّس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650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893085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22" y="0"/>
            <a:ext cx="8373036" cy="1446306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فَلُّو الرِّعْيان، ورِجْعِتِ الحَياة مِتْل ما كانِت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بَعدَين إِجو المَجُوس لَيْزُورو الطِّفل يَسوع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إِجُو مِن بْعِيد، مِن بِلاد فارِس بالشَّرْق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87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17" y="5728446"/>
            <a:ext cx="8014447" cy="103542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المَجُوس هِنِّي رْجال بِيراقْبُو النْجُوم،</a:t>
            </a:r>
            <a:b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ar-SA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وبِيجَرْبو يِفْهَمُوها ويَعْرْفو الحَقِيقَة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64" y="376517"/>
            <a:ext cx="8014447" cy="1035424"/>
          </a:xfrm>
          <a:noFill/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bg1">
                    <a:lumMod val="95000"/>
                  </a:schemeClr>
                </a:solidFill>
              </a:rPr>
              <a:t>شافو نِجمِة جْدِيدِة،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ar-SA" dirty="0">
                <a:solidFill>
                  <a:schemeClr val="bg1">
                    <a:lumMod val="95000"/>
                  </a:schemeClr>
                </a:solidFill>
              </a:rPr>
              <a:t>دَلِيل على </a:t>
            </a:r>
            <a:r>
              <a:rPr lang="ar-LB" dirty="0">
                <a:solidFill>
                  <a:schemeClr val="bg1">
                    <a:lumMod val="95000"/>
                  </a:schemeClr>
                </a:solidFill>
              </a:rPr>
              <a:t>إ</a:t>
            </a:r>
            <a:r>
              <a:rPr lang="ar-SA" dirty="0">
                <a:solidFill>
                  <a:schemeClr val="bg1">
                    <a:lumMod val="95000"/>
                  </a:schemeClr>
                </a:solidFill>
              </a:rPr>
              <a:t>نُّو شَخْص مْهِمّ وُلِد بِه</a:t>
            </a:r>
            <a:r>
              <a:rPr lang="ar-LB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dirty="0">
                <a:solidFill>
                  <a:schemeClr val="bg1">
                    <a:lumMod val="95000"/>
                  </a:schemeClr>
                </a:solidFill>
              </a:rPr>
              <a:t>العالَم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50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505" y="-94129"/>
            <a:ext cx="9269505" cy="6952129"/>
          </a:xfrm>
        </p:spPr>
      </p:pic>
      <p:sp>
        <p:nvSpPr>
          <p:cNvPr id="5" name="Rectangle 4"/>
          <p:cNvSpPr/>
          <p:nvPr/>
        </p:nvSpPr>
        <p:spPr>
          <a:xfrm>
            <a:off x="7732059" y="0"/>
            <a:ext cx="152193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atin typeface="Comic Sans MS" panose="030F0702030302020204" pitchFamily="66" charset="0"/>
                <a:ea typeface="Times New Roman" panose="02020603050405020304" pitchFamily="18" charset="0"/>
                <a:cs typeface="+mj-cs"/>
              </a:rPr>
              <a:t>إجُو عَ أُورَشَليم،</a:t>
            </a:r>
            <a:endParaRPr lang="en-US" sz="2800" dirty="0">
              <a:latin typeface="Comic Sans MS" panose="030F0702030302020204" pitchFamily="66" charset="0"/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2800" dirty="0">
                <a:latin typeface="Comic Sans MS" panose="030F0702030302020204" pitchFamily="66" charset="0"/>
                <a:ea typeface="Times New Roman" panose="02020603050405020304" pitchFamily="18" charset="0"/>
                <a:cs typeface="+mj-cs"/>
              </a:rPr>
              <a:t> وسَأَلو المَلِك هِيرودُس</a:t>
            </a:r>
            <a:endParaRPr lang="en-US" sz="2800" dirty="0">
              <a:cs typeface="+mj-c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432610" y="3254188"/>
            <a:ext cx="2622177" cy="2864224"/>
          </a:xfrm>
          <a:prstGeom prst="wedgeEllipseCallout">
            <a:avLst>
              <a:gd name="adj1" fmla="val -5962"/>
              <a:gd name="adj2" fmla="val -867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/>
              <a:t>وَين مَلِكِ اليَهُود ي</a:t>
            </a:r>
            <a:r>
              <a:rPr lang="ar-LB" sz="3000" dirty="0"/>
              <a:t>َ</a:t>
            </a:r>
            <a:r>
              <a:rPr lang="ar-SA" sz="3000" dirty="0"/>
              <a:t>ل</a:t>
            </a:r>
            <a:r>
              <a:rPr lang="ar-LB" sz="3000" dirty="0"/>
              <a:t>ْ</a:t>
            </a:r>
            <a:r>
              <a:rPr lang="ar-SA" sz="3000" dirty="0"/>
              <a:t>لي وُلِد؟ </a:t>
            </a:r>
            <a:endParaRPr lang="en-US" sz="3000" dirty="0"/>
          </a:p>
        </p:txBody>
      </p:sp>
      <p:sp>
        <p:nvSpPr>
          <p:cNvPr id="7" name="Oval Callout 6"/>
          <p:cNvSpPr/>
          <p:nvPr/>
        </p:nvSpPr>
        <p:spPr>
          <a:xfrm>
            <a:off x="2501153" y="3509683"/>
            <a:ext cx="2259106" cy="1492624"/>
          </a:xfrm>
          <a:prstGeom prst="wedgeEllipseCallout">
            <a:avLst>
              <a:gd name="adj1" fmla="val 22024"/>
              <a:gd name="adj2" fmla="val -735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tx1"/>
                </a:solidFill>
              </a:rPr>
              <a:t>وُلِد بِبَيت لَحم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1" y="343270"/>
            <a:ext cx="5217458" cy="213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وكانِتِ النِّجمِة ي</a:t>
            </a:r>
            <a:r>
              <a:rPr lang="ar-LB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لي شافُوها بالشَّرق، سابْقِتُن عَ الطَّرِيق، تَ وُصْلُو مَحَل ما في الطِّفل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ولمَّا شافو النِّجْمِة، فِرْحو كْتِير</a:t>
            </a:r>
            <a:endParaRPr lang="en-US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8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4283259"/>
            <a:ext cx="4572000" cy="77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، 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986"/>
            <a:ext cx="9484658" cy="7113494"/>
          </a:xfrm>
        </p:spPr>
      </p:pic>
      <p:sp>
        <p:nvSpPr>
          <p:cNvPr id="10" name="Rectangle 9"/>
          <p:cNvSpPr/>
          <p:nvPr/>
        </p:nvSpPr>
        <p:spPr>
          <a:xfrm>
            <a:off x="0" y="-1887415"/>
            <a:ext cx="8417858" cy="14754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ولَمَّن وُصْلُو عَ البَيت ي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لي فيه مَريَم ويُوسُف ويَسوع،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وِقْفِت النِّجْمِة. وفاتُو عَ البَيت وشافُو الطِّفل وإِمُّو مَريَم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سَجَدُولو وقَدَّمولو دَهَب وبَخور ومُرّ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91918" cy="6858000"/>
          </a:xfrm>
        </p:spPr>
      </p:pic>
      <p:sp>
        <p:nvSpPr>
          <p:cNvPr id="5" name="Rectangle 4"/>
          <p:cNvSpPr/>
          <p:nvPr/>
        </p:nvSpPr>
        <p:spPr>
          <a:xfrm>
            <a:off x="4464423" y="5237736"/>
            <a:ext cx="4679577" cy="145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قَدَّمُولُو الدَّهَب، لأنُّو يَسوع مَلِك،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والبَخور، لأنُّو إِلِه، والبَخور مِتلِ الصَّلاة بْيِطْلَع لَ فَوق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3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28508" y="249405"/>
            <a:ext cx="5035353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وقَدَّمُولُو المُرّ، لأنُّو رَح يِتْأَلَّم كْتِير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87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46411" y="1633660"/>
            <a:ext cx="664284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وحتَّى ما يِرجَعُو لَعِند هِيرودُس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لي كان ناوي الشَّرّ لَيَسوع،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رِجْعُو عَ بْلادُن مِن طَرِيق تانِي،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وقَلْبُن مِتْلان بالفَرَح، لأنُّن شافُو إبن اللَّـه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869140"/>
            <a:ext cx="5240991" cy="5240991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3765176" y="121024"/>
            <a:ext cx="4773707" cy="5728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2432"/>
              <a:gd name="adj6" fmla="val -19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خَلُّونا نِلْحَقِ النِّجْمِة ي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لي بِتْدِلْنا عَ يَسوع</a:t>
            </a:r>
            <a:r>
              <a:rPr lang="en-US" sz="3600" dirty="0"/>
              <a:t>.</a:t>
            </a:r>
          </a:p>
          <a:p>
            <a:pPr algn="ctr" rtl="1"/>
            <a:r>
              <a:rPr lang="en-US" sz="3600" dirty="0"/>
              <a:t> </a:t>
            </a:r>
          </a:p>
          <a:p>
            <a:pPr algn="ctr" rtl="1"/>
            <a:r>
              <a:rPr lang="ar-SA" sz="3600" dirty="0"/>
              <a:t>تَعوا نِتْطَلَّع بِيَسوع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هُوِّي ناطِرْنا، فاتِحْلنا إيدَيه وقَلْبُو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تَعُو نِسْجِدْلو بْصَمْت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تَعُو نْقِلُّو</a:t>
            </a:r>
            <a:r>
              <a:rPr lang="en-US" sz="36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642250"/>
      </p:ext>
    </p:extLst>
  </p:cSld>
  <p:clrMapOvr>
    <a:masterClrMapping/>
  </p:clrMapOvr>
  <p:transition spd="slow" advTm="569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Dataserver\cer\All\Micha\photos\Picture10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433" y="1586754"/>
            <a:ext cx="4033202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-234462" y="941295"/>
            <a:ext cx="6621816" cy="566121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3200" dirty="0"/>
              <a:t> </a:t>
            </a: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يا يَسوع، إنْتَ مَلِكْنا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مِنْقَدِّمْلَك دَهَب قَلْبنا وكِلّ حُبْنا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LB" sz="2800" b="1" dirty="0">
                <a:solidFill>
                  <a:schemeClr val="tx1"/>
                </a:solidFill>
              </a:rPr>
              <a:t>//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يَسوع، إنْتَ إِلِهْـنا،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مِنْقَدِمْلَك بَخور صَلاتْنا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LB" sz="2800" b="1" dirty="0">
                <a:solidFill>
                  <a:schemeClr val="tx1"/>
                </a:solidFill>
              </a:rPr>
              <a:t>//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يَسوع، إنْتَ خَيْنا،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قْبال مِنَّا هَيدا المُرّ،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رَمْز لَلآلام يللّي مِنْعِيشا كِلّ يَوم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LB" sz="2800" dirty="0">
                <a:solidFill>
                  <a:schemeClr val="tx1"/>
                </a:solidFill>
              </a:rPr>
              <a:t>//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يَسوع، يا إبن اللَّـه ومَريَم،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مِنْقَدِّمْلَك حَياتْنا وكِلّ شِي هو 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لَ إلْنا</a:t>
            </a:r>
            <a:r>
              <a:rPr lang="en-US" sz="2800" dirty="0">
                <a:solidFill>
                  <a:schemeClr val="tx1"/>
                </a:solidFill>
              </a:rPr>
              <a:t>«.</a:t>
            </a:r>
          </a:p>
          <a:p>
            <a:pPr algn="ctr" rtl="1"/>
            <a:r>
              <a:rPr lang="en-US" sz="28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6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716305" y="268941"/>
            <a:ext cx="5809129" cy="3186953"/>
          </a:xfrm>
          <a:prstGeom prst="wedgeEllipseCallout">
            <a:avLst>
              <a:gd name="adj1" fmla="val -38719"/>
              <a:gd name="adj2" fmla="val 625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بعد استراحة الصلاة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رَح إِسأَلكُن كَم سُؤال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73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545107" y="497540"/>
            <a:ext cx="4316505" cy="3213847"/>
          </a:xfrm>
          <a:prstGeom prst="wedgeEllipseCallout">
            <a:avLst>
              <a:gd name="adj1" fmla="val -56471"/>
              <a:gd name="adj2" fmla="val 555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إسمُن يَلْلي إجوا زاروا يَسوع بَعد الرّعيان؟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143" y="79673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90165" y="578223"/>
            <a:ext cx="5459506" cy="1896036"/>
          </a:xfrm>
          <a:prstGeom prst="wedgeRoundRectCallout">
            <a:avLst>
              <a:gd name="adj1" fmla="val 11649"/>
              <a:gd name="adj2" fmla="val 987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المَجوس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77" y="1583952"/>
            <a:ext cx="5962650" cy="5734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مِن وَين إجوا ومين دلُّن عَالطّريق؟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1342" y="497541"/>
            <a:ext cx="6369423" cy="235771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إِجو مِن الشّرق ودَلِّتُن النِّجمِة عَالطّريق!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39815" y="2581835"/>
            <a:ext cx="5354559" cy="437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07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437531" y="0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عِمْلوا المَجوس لَمّا شافوا يَسوع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119717" y="0"/>
            <a:ext cx="5257801" cy="2339788"/>
          </a:xfrm>
          <a:prstGeom prst="wedgeRoundRectCallout">
            <a:avLst>
              <a:gd name="adj1" fmla="val 11649"/>
              <a:gd name="adj2" fmla="val 987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سَجَدولوا وقَدَّمولوا دَهب وبَخّور ومُرّ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29" y="1637740"/>
            <a:ext cx="5962650" cy="5734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81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447" y="934847"/>
            <a:ext cx="5741893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الحادي عَشَر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7294"/>
            <a:ext cx="8390966" cy="2783542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algn="ctr" rtl="1"/>
            <a:r>
              <a:rPr lang="ar-LB" sz="5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يا يَسوع: </a:t>
            </a:r>
          </a:p>
          <a:p>
            <a:pPr algn="ctr" rtl="1"/>
            <a:r>
              <a:rPr lang="ar-LB" sz="5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أَسجُدُ لَكَ مَعَ المَجوس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307977" y="0"/>
            <a:ext cx="5836023" cy="3765175"/>
          </a:xfrm>
          <a:prstGeom prst="wedgeEllipseCallout">
            <a:avLst>
              <a:gd name="adj1" fmla="val -53373"/>
              <a:gd name="adj2" fmla="val 5174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ليش قَدّمولوا هَالهَدايا؟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8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51648" y="484094"/>
            <a:ext cx="5710517" cy="190051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لأنّو مَلِك وإِله وَإِنسان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39815" y="2581835"/>
            <a:ext cx="5354559" cy="437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327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91117" y="121023"/>
            <a:ext cx="5688105" cy="3321424"/>
          </a:xfrm>
          <a:prstGeom prst="wedgeEllipseCallout">
            <a:avLst>
              <a:gd name="adj1" fmla="val -45053"/>
              <a:gd name="adj2" fmla="val 484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 </a:t>
            </a:r>
            <a:r>
              <a:rPr lang="ar-LB" sz="3300" b="1" dirty="0">
                <a:solidFill>
                  <a:schemeClr val="tx1"/>
                </a:solidFill>
              </a:rPr>
              <a:t>وهَلّق قولوا وَرايي هالجِملة يَلْلي بَدّي ياها تِنحِفِر بِقلوبكُن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6227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40" y="264381"/>
            <a:ext cx="6230066" cy="70416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671047" y="282389"/>
            <a:ext cx="5109883" cy="2675964"/>
          </a:xfrm>
          <a:prstGeom prst="wedgeEllipseCallout">
            <a:avLst>
              <a:gd name="adj1" fmla="val -48724"/>
              <a:gd name="adj2" fmla="val 5850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يَلّا جَربوا عمِلوا هَالنَّشاط!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686" y="89086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59" y="593025"/>
            <a:ext cx="9144000" cy="481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153" y="1641895"/>
            <a:ext cx="9144000" cy="481134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2958353" y="188259"/>
            <a:ext cx="2904565" cy="11564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الإجابَة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50776" y="3913094"/>
            <a:ext cx="1963271" cy="5647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877672" y="4491318"/>
            <a:ext cx="203050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89412" y="4491318"/>
            <a:ext cx="2178423" cy="11295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6057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119717" y="282388"/>
            <a:ext cx="5620871" cy="3186953"/>
          </a:xfrm>
          <a:prstGeom prst="wedgeEllipseCallout">
            <a:avLst>
              <a:gd name="adj1" fmla="val -43054"/>
              <a:gd name="adj2" fmla="val 5702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AE" sz="4400" b="1" dirty="0">
                <a:solidFill>
                  <a:schemeClr val="tx1"/>
                </a:solidFill>
              </a:rPr>
              <a:t>ومن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خت</a:t>
            </a:r>
            <a:r>
              <a:rPr lang="ar-LB" sz="4400" b="1" dirty="0">
                <a:solidFill>
                  <a:schemeClr val="tx1"/>
                </a:solidFill>
              </a:rPr>
              <a:t>ُ</a:t>
            </a:r>
            <a:r>
              <a:rPr lang="ar-AE" sz="4400" b="1" dirty="0">
                <a:solidFill>
                  <a:schemeClr val="tx1"/>
                </a:solidFill>
              </a:rPr>
              <a:t>م ل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قا</a:t>
            </a:r>
            <a:r>
              <a:rPr lang="ar-LB" sz="4400" b="1" dirty="0">
                <a:solidFill>
                  <a:schemeClr val="tx1"/>
                </a:solidFill>
              </a:rPr>
              <a:t>ءْ</a:t>
            </a:r>
            <a:r>
              <a:rPr lang="ar-AE" sz="4400" b="1" dirty="0">
                <a:solidFill>
                  <a:schemeClr val="tx1"/>
                </a:solidFill>
              </a:rPr>
              <a:t>نا الي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AE" sz="4400" b="1" dirty="0">
                <a:solidFill>
                  <a:schemeClr val="tx1"/>
                </a:solidFill>
              </a:rPr>
              <a:t>وم ب</a:t>
            </a:r>
            <a:r>
              <a:rPr lang="ar-LB" sz="4400" b="1" dirty="0">
                <a:solidFill>
                  <a:schemeClr val="tx1"/>
                </a:solidFill>
              </a:rPr>
              <a:t>ِهال</a:t>
            </a:r>
            <a:r>
              <a:rPr lang="ar-AE" sz="4400" b="1" dirty="0">
                <a:solidFill>
                  <a:schemeClr val="tx1"/>
                </a:solidFill>
              </a:rPr>
              <a:t>ص</a:t>
            </a:r>
            <a:r>
              <a:rPr lang="ar-LB" sz="4400" b="1" dirty="0">
                <a:solidFill>
                  <a:schemeClr val="tx1"/>
                </a:solidFill>
              </a:rPr>
              <a:t>َّ</a:t>
            </a:r>
            <a:r>
              <a:rPr lang="ar-AE" sz="4400" b="1" dirty="0">
                <a:solidFill>
                  <a:schemeClr val="tx1"/>
                </a:solidFill>
              </a:rPr>
              <a:t>لاة</a:t>
            </a:r>
            <a:r>
              <a:rPr lang="ar-LB" sz="4400" b="1" dirty="0">
                <a:solidFill>
                  <a:schemeClr val="tx1"/>
                </a:solidFill>
              </a:rPr>
              <a:t> وبِهالتَّرنيمة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238" y="863973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929" y="1528176"/>
            <a:ext cx="7576578" cy="3433788"/>
          </a:xfrm>
        </p:spPr>
      </p:pic>
    </p:spTree>
    <p:extLst>
      <p:ext uri="{BB962C8B-B14F-4D97-AF65-F5344CB8AC3E}">
        <p14:creationId xmlns:p14="http://schemas.microsoft.com/office/powerpoint/2010/main" val="2803185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05" y="0"/>
            <a:ext cx="661019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189" y="174812"/>
            <a:ext cx="4925880" cy="66831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886199" y="94129"/>
            <a:ext cx="5109883" cy="3267636"/>
          </a:xfrm>
          <a:prstGeom prst="wedgeEllipseCallout">
            <a:avLst>
              <a:gd name="adj1" fmla="val -50566"/>
              <a:gd name="adj2" fmla="val 47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ar-LB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073" y="850527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76918" y="257908"/>
            <a:ext cx="5204011" cy="4970584"/>
          </a:xfrm>
          <a:prstGeom prst="cloudCallout">
            <a:avLst>
              <a:gd name="adj1" fmla="val -57404"/>
              <a:gd name="adj2" fmla="val 542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أصدِقائي...</a:t>
            </a:r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نحنا شو رَح نَعمِل اليوم؟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332" y="1028700"/>
            <a:ext cx="5829300" cy="5829300"/>
          </a:xfrm>
          <a:prstGeom prst="rect">
            <a:avLst/>
          </a:prstGeom>
        </p:spPr>
      </p:pic>
      <p:pic>
        <p:nvPicPr>
          <p:cNvPr id="4" name="Picture 2" descr="C:\Users\wmaksour\Pictures\Picture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1245" y="1465385"/>
            <a:ext cx="1920878" cy="20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470" y="228600"/>
            <a:ext cx="486783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/>
              <a:t>نِتنَبَّه</a:t>
            </a: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3600" dirty="0"/>
              <a:t>إِنّو يَسوع إِجا كِرمال كِلّ البَشَر </a:t>
            </a:r>
          </a:p>
          <a:p>
            <a:pPr algn="ctr" rtl="1"/>
            <a:r>
              <a:rPr lang="ar-LB" sz="3600" dirty="0"/>
              <a:t>ونحنا نِتمَرَّن كيف نِسجِد مِتِل المَجوس ليسوع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948518" y="242045"/>
            <a:ext cx="410135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/>
              <a:t>نسَمّي</a:t>
            </a:r>
            <a:r>
              <a:rPr lang="ar-LB" sz="3600" dirty="0"/>
              <a:t> البلاد يَلْلي إِجو مِنها المَجوس، ونِشرَح ليش إِجوا عَالمغارَة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958" y="2550369"/>
            <a:ext cx="4751382" cy="4751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020670" y="820270"/>
            <a:ext cx="3738283" cy="3348318"/>
          </a:xfrm>
          <a:prstGeom prst="wedgeRoundRectCallout">
            <a:avLst>
              <a:gd name="adj1" fmla="val -78348"/>
              <a:gd name="adj2" fmla="val 103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خَلّونا نوقَف،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نِفتَح إيدَينا تَ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نقلّو لَلرَّبّ: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049" y="1149723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26993" y="672355"/>
            <a:ext cx="2971799" cy="4504764"/>
          </a:xfrm>
          <a:prstGeom prst="wedgeRoundRectCallout">
            <a:avLst>
              <a:gd name="adj1" fmla="val 95399"/>
              <a:gd name="adj2" fmla="val -129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accent4">
                    <a:lumMod val="50000"/>
                  </a:schemeClr>
                </a:solidFill>
              </a:rPr>
              <a:t>يا </a:t>
            </a:r>
            <a:r>
              <a:rPr lang="ar-SA" sz="5000" dirty="0">
                <a:solidFill>
                  <a:schemeClr val="accent4">
                    <a:lumMod val="50000"/>
                  </a:schemeClr>
                </a:solidFill>
              </a:rPr>
              <a:t>رَبّ،</a:t>
            </a:r>
            <a:endParaRPr lang="ar-LB" sz="5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ar-SA" sz="5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sz="5000" dirty="0">
                <a:solidFill>
                  <a:schemeClr val="accent4">
                    <a:lumMod val="50000"/>
                  </a:schemeClr>
                </a:solidFill>
              </a:rPr>
              <a:t>إ</a:t>
            </a:r>
            <a:r>
              <a:rPr lang="ar-SA" sz="5000" dirty="0">
                <a:solidFill>
                  <a:schemeClr val="accent4">
                    <a:lumMod val="50000"/>
                  </a:schemeClr>
                </a:solidFill>
              </a:rPr>
              <a:t>فتَحْ قُلُوبَنا لِنَفهَمَ كَلِمَتَك</a:t>
            </a:r>
            <a:endParaRPr lang="en-US" sz="5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\\Dataserver\cer\All\Micha\photos\Picture3 Copy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8592" y="1250576"/>
            <a:ext cx="3930904" cy="55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80328" y="363069"/>
            <a:ext cx="3792071" cy="2864223"/>
          </a:xfrm>
          <a:prstGeom prst="wedgeRoundRectCallout">
            <a:avLst>
              <a:gd name="adj1" fmla="val -66854"/>
              <a:gd name="adj2" fmla="val 5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ع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ن شو حْكِينا الم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رَّة الماضْيِي؟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28083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4F4F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1517</TotalTime>
  <Words>607</Words>
  <Application>Microsoft Office PowerPoint</Application>
  <PresentationFormat>On-screen Show (4:3)</PresentationFormat>
  <Paragraphs>130</Paragraphs>
  <Slides>40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Adobe Arabic</vt:lpstr>
      <vt:lpstr>Arial</vt:lpstr>
      <vt:lpstr>Calibri</vt:lpstr>
      <vt:lpstr>Comic Sans MS</vt:lpstr>
      <vt:lpstr>Tahoma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الحادي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فَلُّو الرِّعْيان، ورِجْعِتِ الحَياة مِتْل ما كانِت. بَعدَين إِجو المَجُوس لَيْزُورو الطِّفل يَسوع. إِجُو مِن بْعِيد، مِن بِلاد فارِس بالشَّرْق.</vt:lpstr>
      <vt:lpstr>المَجُوس هِنِّي رْجال بِيراقْبُو النْجُوم،  وبِيجَرْبو يِفْهَمُوها ويَعْرْفو الحَقِيقَة.</vt:lpstr>
      <vt:lpstr>شافو نِجمِة جْدِيدِة،  دَلِيل على إنُّو شَخْص مْهِمّ وُلِد بِهَالعالَم.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السادس الاساسي الاول</dc:title>
  <dc:creator>Michel Haddad</dc:creator>
  <cp:lastModifiedBy>Michel Haddad (Prof)</cp:lastModifiedBy>
  <cp:revision>124</cp:revision>
  <dcterms:created xsi:type="dcterms:W3CDTF">2020-08-25T06:38:39Z</dcterms:created>
  <dcterms:modified xsi:type="dcterms:W3CDTF">2022-12-05T15:12:28Z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807932EF-84BB-4A2F-97CD-F5B19A517B5B</vt:lpwstr>
  </property>
  <property fmtid="{D5CDD505-2E9C-101B-9397-08002B2CF9AE}" pid="3" name="ArticulatePath">
    <vt:lpwstr>اللقاء السادس الاساسي الاول</vt:lpwstr>
  </property>
</Properties>
</file>