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9"/>
  </p:notesMasterIdLst>
  <p:sldIdLst>
    <p:sldId id="257" r:id="rId2"/>
    <p:sldId id="327" r:id="rId3"/>
    <p:sldId id="258" r:id="rId4"/>
    <p:sldId id="306" r:id="rId5"/>
    <p:sldId id="259" r:id="rId6"/>
    <p:sldId id="549" r:id="rId7"/>
    <p:sldId id="290" r:id="rId8"/>
    <p:sldId id="264" r:id="rId9"/>
    <p:sldId id="441" r:id="rId10"/>
    <p:sldId id="654" r:id="rId11"/>
    <p:sldId id="551" r:id="rId12"/>
    <p:sldId id="586" r:id="rId13"/>
    <p:sldId id="552" r:id="rId14"/>
    <p:sldId id="674" r:id="rId15"/>
    <p:sldId id="675" r:id="rId16"/>
    <p:sldId id="677" r:id="rId17"/>
    <p:sldId id="676" r:id="rId18"/>
    <p:sldId id="678" r:id="rId19"/>
    <p:sldId id="679" r:id="rId20"/>
    <p:sldId id="681" r:id="rId21"/>
    <p:sldId id="680" r:id="rId22"/>
    <p:sldId id="682" r:id="rId23"/>
    <p:sldId id="684" r:id="rId24"/>
    <p:sldId id="683" r:id="rId25"/>
    <p:sldId id="685" r:id="rId26"/>
    <p:sldId id="687" r:id="rId27"/>
    <p:sldId id="686" r:id="rId28"/>
    <p:sldId id="688" r:id="rId29"/>
    <p:sldId id="689" r:id="rId30"/>
    <p:sldId id="691" r:id="rId31"/>
    <p:sldId id="690" r:id="rId32"/>
    <p:sldId id="692" r:id="rId33"/>
    <p:sldId id="693" r:id="rId34"/>
    <p:sldId id="695" r:id="rId35"/>
    <p:sldId id="694" r:id="rId36"/>
    <p:sldId id="696" r:id="rId37"/>
    <p:sldId id="697" r:id="rId38"/>
    <p:sldId id="643" r:id="rId39"/>
    <p:sldId id="385" r:id="rId40"/>
    <p:sldId id="619" r:id="rId41"/>
    <p:sldId id="698" r:id="rId42"/>
    <p:sldId id="652" r:id="rId43"/>
    <p:sldId id="302" r:id="rId44"/>
    <p:sldId id="287" r:id="rId45"/>
    <p:sldId id="285" r:id="rId46"/>
    <p:sldId id="326" r:id="rId47"/>
    <p:sldId id="283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79E"/>
    <a:srgbClr val="FF6699"/>
    <a:srgbClr val="FF7C80"/>
    <a:srgbClr val="40C04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162" autoAdjust="0"/>
  </p:normalViewPr>
  <p:slideViewPr>
    <p:cSldViewPr snapToGrid="0">
      <p:cViewPr varScale="1">
        <p:scale>
          <a:sx n="111" d="100"/>
          <a:sy n="111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25F5-27FB-461F-972E-8A22A39DA2C6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13779-4B55-4666-B102-3A4A51F2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779-4B55-4666-B102-3A4A51F27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779-4B55-4666-B102-3A4A51F27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8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57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4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4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6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4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3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2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1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5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05-Dec-22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6255" y="2772208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842" y="4982842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1559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482539" y="3294529"/>
            <a:ext cx="5829300" cy="356347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58052" y="485775"/>
            <a:ext cx="6714286" cy="2628899"/>
          </a:xfrm>
          <a:prstGeom prst="wedgeEllipseCallout">
            <a:avLst>
              <a:gd name="adj1" fmla="val 5348"/>
              <a:gd name="adj2" fmla="val 95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وِلادِة طِفِل!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28686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910" y="2939931"/>
            <a:ext cx="4335802" cy="4089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71538" y="500064"/>
            <a:ext cx="5143500" cy="3486149"/>
          </a:xfrm>
          <a:prstGeom prst="wedgeRoundRectCallout">
            <a:avLst>
              <a:gd name="adj1" fmla="val 62395"/>
              <a:gd name="adj2" fmla="val 568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برافو!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تَعوا تَ نشوف قِصّة أَعظَم وِلادِة لَ أعظَم طِفِل بِتاريخ البَشَرِيّة!</a:t>
            </a:r>
          </a:p>
        </p:txBody>
      </p:sp>
    </p:spTree>
    <p:extLst>
      <p:ext uri="{BB962C8B-B14F-4D97-AF65-F5344CB8AC3E}">
        <p14:creationId xmlns:p14="http://schemas.microsoft.com/office/powerpoint/2010/main" val="3989595867"/>
      </p:ext>
    </p:extLst>
  </p:cSld>
  <p:clrMapOvr>
    <a:masterClrMapping/>
  </p:clrMapOvr>
  <p:transition spd="slow" advTm="5693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287" y="138953"/>
            <a:ext cx="6347713" cy="1320800"/>
          </a:xfrm>
        </p:spPr>
        <p:txBody>
          <a:bodyPr>
            <a:noAutofit/>
          </a:bodyPr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بَعَت اللّه المَلاك جِبرَايل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ar-SA" sz="3300" dirty="0">
                <a:solidFill>
                  <a:schemeClr val="tx1"/>
                </a:solidFill>
              </a:rPr>
              <a:t>عَ مَدينِي بالجَليل اسْمَا النّاصْرا</a:t>
            </a:r>
            <a:r>
              <a:rPr lang="en-US" sz="3300" dirty="0"/>
              <a:t>.</a:t>
            </a:r>
            <a:br>
              <a:rPr lang="en-US" sz="3300" dirty="0"/>
            </a:b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31"/>
            <a:ext cx="9257241" cy="6942931"/>
          </a:xfrm>
        </p:spPr>
      </p:pic>
      <p:sp>
        <p:nvSpPr>
          <p:cNvPr id="7" name="Rectangle 6"/>
          <p:cNvSpPr/>
          <p:nvPr/>
        </p:nvSpPr>
        <p:spPr>
          <a:xfrm>
            <a:off x="3679513" y="115373"/>
            <a:ext cx="3825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ea typeface="Times New Roman" panose="02020603050405020304" pitchFamily="18" charset="0"/>
              </a:rPr>
              <a:t> بَشَّر المَلاك جِبْرايِلْ مَريَم</a:t>
            </a:r>
            <a:endParaRPr lang="ar-LB" sz="2800" dirty="0">
              <a:ea typeface="Times New Roman" panose="02020603050405020304" pitchFamily="18" charset="0"/>
            </a:endParaRPr>
          </a:p>
          <a:p>
            <a:pPr algn="ctr"/>
            <a:r>
              <a:rPr lang="ar-SA" sz="2800" dirty="0">
                <a:ea typeface="Times New Roman" panose="02020603050405020304" pitchFamily="18" charset="0"/>
              </a:rPr>
              <a:t> بِإنُّو اخْتارا إمْ لِإبْنو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94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38849" y="0"/>
            <a:ext cx="4091184" cy="1014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مِن بَعْدا رَاحِت مَرْيَم</a:t>
            </a:r>
            <a:endParaRPr lang="ar-LB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لَ</a:t>
            </a:r>
            <a:r>
              <a:rPr lang="ar-LB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عِند أ</a:t>
            </a:r>
            <a:r>
              <a:rPr lang="ar-LB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ليصابات قْرابِتها</a:t>
            </a:r>
            <a:r>
              <a:rPr lang="en-US" sz="28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9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3987"/>
            <a:ext cx="9349315" cy="7011987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551497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بَعد زيارِتَا لأ</a:t>
            </a:r>
            <a:r>
              <a:rPr lang="ar-L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ليْصابات رِجْعِتْ مَرْيَم عَ بَيْتا وبِقَلْبا فرَح كْبِير. وصارِتْ ناطْرَة، هيِّي ويُوسف، ولادِة </a:t>
            </a:r>
            <a:r>
              <a:rPr lang="ar-L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إ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بْنا ب</a:t>
            </a:r>
            <a:r>
              <a:rPr lang="ar-L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النَّاصْرَة. وبْقَلْبُنْ مَحَبِّة كْبِيْرِة</a:t>
            </a:r>
            <a:r>
              <a:rPr lang="en-US" sz="32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8624" y="342900"/>
            <a:ext cx="5772151" cy="3457576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رَحْ نِسْمَع الإنْجيل شُو بِيْقُول عَن وِلادِة يَسوع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9065"/>
      </p:ext>
    </p:extLst>
  </p:cSld>
  <p:clrMapOvr>
    <a:masterClrMapping/>
  </p:clrMapOvr>
  <p:transition spd="slow" advTm="5693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657475" y="4921572"/>
            <a:ext cx="6372226" cy="1936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بِه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يْديك الإيِّام كِان في مَلِكْ بِيْسَمُّو القَيْصَر حَبّ يَعْرِفْ قدَّيش في سِكِّان بِيْمَمْلِكْتُو، عَطا أَمر إ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نّو كِلّ واحَدْ يرُوحْ يْسَجِّلْ إسْمو بِضَيْعتو الأصْلِيِّة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2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0"/>
            <a:ext cx="7543800" cy="6858000"/>
          </a:xfrm>
        </p:spPr>
      </p:pic>
      <p:sp>
        <p:nvSpPr>
          <p:cNvPr id="5" name="Rectangle 4"/>
          <p:cNvSpPr/>
          <p:nvPr/>
        </p:nvSpPr>
        <p:spPr>
          <a:xfrm>
            <a:off x="200025" y="242890"/>
            <a:ext cx="2814637" cy="64874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طِلِع يوسِف من الجَليل من مَديْنِة النَّاصْرَة، عَ مَديْنَة داوُد يَل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ْل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ي إسْما بَيتَ لَحم</a:t>
            </a:r>
            <a:r>
              <a:rPr lang="en-US" sz="3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يِعْنِي بَعد ما كِانُو حَضَّرُو كِلّ شِيْ بِ النَّاصْرَة، إضْطرَّوا يِتِرْكو ويْسِافْرُو عِدِّة إيِّام مَع التَّعَب والخ</a:t>
            </a:r>
            <a:r>
              <a:rPr lang="ar-LB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طَر عَ الطَّرِيق</a:t>
            </a:r>
            <a:r>
              <a:rPr lang="en-US" sz="3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3551" cy="7015163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1014412" y="137939"/>
            <a:ext cx="7115175" cy="1475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ط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لِع يوسف لَهَونيكْ تَ يتسَجَّل ه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ُ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وّي ومَريَم خَطيْبتو يَل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ْل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ي كانِتْ حِبْلى. </a:t>
            </a:r>
            <a:endParaRPr lang="ar-L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هِنّي وهَونِيك إجَا وَقْتا إنّو تْوَلِّدْ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28649" y="528638"/>
            <a:ext cx="5443539" cy="2528888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ووَين وَلَّدِت؟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9866"/>
      </p:ext>
    </p:extLst>
  </p:cSld>
  <p:clrMapOvr>
    <a:masterClrMapping/>
  </p:clrMapOvr>
  <p:transition spd="slow" advTm="5693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2700338" y="0"/>
            <a:ext cx="3328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ea typeface="Times New Roman" panose="02020603050405020304" pitchFamily="18" charset="0"/>
              </a:rPr>
              <a:t>وجِابِتْ </a:t>
            </a:r>
            <a:r>
              <a:rPr lang="ar-LB" sz="2800" dirty="0">
                <a:ea typeface="Times New Roman" panose="02020603050405020304" pitchFamily="18" charset="0"/>
              </a:rPr>
              <a:t>إ</a:t>
            </a:r>
            <a:r>
              <a:rPr lang="ar-SA" sz="2800" dirty="0">
                <a:ea typeface="Times New Roman" panose="02020603050405020304" pitchFamily="18" charset="0"/>
              </a:rPr>
              <a:t>بْنا البِكْر، قَمَّطِتُو ونَيَّمِتو بِالمَعلَف لأِنُّو ما كِان في مَطرَحْ باللِّيوان يَل</a:t>
            </a:r>
            <a:r>
              <a:rPr lang="ar-LB" sz="2800" dirty="0">
                <a:ea typeface="Times New Roman" panose="02020603050405020304" pitchFamily="18" charset="0"/>
              </a:rPr>
              <a:t>ْل</a:t>
            </a:r>
            <a:r>
              <a:rPr lang="ar-SA" sz="2800" dirty="0">
                <a:ea typeface="Times New Roman" panose="02020603050405020304" pitchFamily="18" charset="0"/>
              </a:rPr>
              <a:t>ي بْيِستَقِبْلو فيه الضّيوف.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791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14663" y="2769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400" dirty="0">
                <a:ea typeface="Times New Roman" panose="02020603050405020304" pitchFamily="18" charset="0"/>
              </a:rPr>
              <a:t>لأِنُّو ما كِان في مَطرَحْ باللِّيوان يَل</a:t>
            </a:r>
            <a:r>
              <a:rPr lang="ar-LB" sz="2400" dirty="0">
                <a:ea typeface="Times New Roman" panose="02020603050405020304" pitchFamily="18" charset="0"/>
              </a:rPr>
              <a:t>ْل</a:t>
            </a:r>
            <a:r>
              <a:rPr lang="ar-SA" sz="2400" dirty="0">
                <a:ea typeface="Times New Roman" panose="02020603050405020304" pitchFamily="18" charset="0"/>
              </a:rPr>
              <a:t>ي</a:t>
            </a:r>
            <a:endParaRPr lang="ar-LB" sz="2400" dirty="0">
              <a:ea typeface="Times New Roman" panose="02020603050405020304" pitchFamily="18" charset="0"/>
            </a:endParaRPr>
          </a:p>
          <a:p>
            <a:pPr algn="ctr"/>
            <a:r>
              <a:rPr lang="ar-SA" sz="2400" dirty="0">
                <a:ea typeface="Times New Roman" panose="02020603050405020304" pitchFamily="18" charset="0"/>
              </a:rPr>
              <a:t> بْيِستَقِبْلو فيه الضّيوف</a:t>
            </a:r>
            <a:r>
              <a:rPr lang="ar-SA" dirty="0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28649" y="585788"/>
            <a:ext cx="5443539" cy="4329112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وَل</a:t>
            </a:r>
            <a:r>
              <a:rPr lang="ar-LB" sz="4400" dirty="0">
                <a:solidFill>
                  <a:schemeClr val="tx1"/>
                </a:solidFill>
              </a:rPr>
              <a:t>َّ</a:t>
            </a:r>
            <a:r>
              <a:rPr lang="ar-SA" sz="4400" dirty="0">
                <a:solidFill>
                  <a:schemeClr val="tx1"/>
                </a:solidFill>
              </a:rPr>
              <a:t>د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تْ بِم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غارَة. مَحلّ ما كِانُو يِزِرْبوا الحَيوانِات: البَقر، الخَواريف، المِعْزِة</a:t>
            </a:r>
            <a:r>
              <a:rPr lang="en-US" sz="4400" dirty="0">
                <a:solidFill>
                  <a:schemeClr val="tx1"/>
                </a:solidFill>
              </a:rPr>
              <a:t>...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ar-SA" sz="4400" b="1" dirty="0">
                <a:solidFill>
                  <a:schemeClr val="tx1"/>
                </a:solidFill>
              </a:rPr>
              <a:t>لَيش بِمغار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ة؟</a:t>
            </a:r>
            <a:endParaRPr lang="en-US" sz="4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1946"/>
      </p:ext>
    </p:extLst>
  </p:cSld>
  <p:clrMapOvr>
    <a:masterClrMapping/>
  </p:clrMapOvr>
  <p:transition spd="slow" advTm="5693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280987"/>
            <a:ext cx="6347713" cy="1320800"/>
          </a:xfrm>
        </p:spPr>
        <p:txBody>
          <a:bodyPr>
            <a:normAutofit/>
          </a:bodyPr>
          <a:lstStyle/>
          <a:p>
            <a:pPr rtl="1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43713" y="123652"/>
            <a:ext cx="2300287" cy="51387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لأنّو قَدّ ما كِان في نِاس جِايِينْ تَ يسَجْلو 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سامِيُنْ، ما كِانْ في مَحَلّ ل إِلُنْ بالبَيت يَل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ْل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 بْيِستَقِبْلو في الزُّوّار. (م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 الأوتيل)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7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4572000" y="0"/>
            <a:ext cx="4572000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ar-SA" sz="2800" dirty="0">
                <a:ea typeface="Times New Roman" panose="02020603050405020304" pitchFamily="18" charset="0"/>
              </a:rPr>
              <a:t>شُو هالسّرّ العَظيم، اللَّه القِادِرْ عَ كِلّ شِيْ وخِالِق السَّمَا والأرض صار زْغير ونِايِم بِمزوَد. مَريَم ويوسِف كِانُوا مَبْسوطِين كْتِير واكْتَشَفُوا بِهالطّفِل مَحبِّة اللَّه للنِّاس.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9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14338" y="0"/>
            <a:ext cx="5972176" cy="4400550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تَعُوا تَ نِسْتَقْبِل يَسوع مَعُنْ ونِسْجُد لَلإلِه يَل</a:t>
            </a:r>
            <a:r>
              <a:rPr lang="ar-LB" sz="4400" dirty="0">
                <a:solidFill>
                  <a:schemeClr val="tx1"/>
                </a:solidFill>
              </a:rPr>
              <a:t>ْل</a:t>
            </a:r>
            <a:r>
              <a:rPr lang="ar-SA" sz="4400" dirty="0">
                <a:solidFill>
                  <a:schemeClr val="tx1"/>
                </a:solidFill>
              </a:rPr>
              <a:t>ي صارْ زغيرْ لأنّو بِيْحِبْنا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ar-LB" sz="4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38811"/>
      </p:ext>
    </p:extLst>
  </p:cSld>
  <p:clrMapOvr>
    <a:masterClrMapping/>
  </p:clrMapOvr>
  <p:transition spd="slow" advTm="5693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14324" y="371477"/>
            <a:ext cx="5500689" cy="3586162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وشو صار لَمَّا وِلِد يَسوع؟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تَ نِسمَعْ شو بيقول الإ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نجيل</a:t>
            </a:r>
            <a:r>
              <a:rPr lang="en-US" sz="4400" dirty="0">
                <a:solidFill>
                  <a:schemeClr val="tx1"/>
                </a:solidFill>
              </a:rPr>
              <a:t>....</a:t>
            </a:r>
          </a:p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40523"/>
      </p:ext>
    </p:extLst>
  </p:cSld>
  <p:clrMapOvr>
    <a:masterClrMapping/>
  </p:clrMapOvr>
  <p:transition spd="slow" advTm="5693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043488" y="185738"/>
            <a:ext cx="4100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وكان في بِهاك المَنْطَقا رِعْيِان قِاعْدِين بالحْقُول،</a:t>
            </a:r>
            <a:endParaRPr lang="ar-L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 عَم يِسْهَرو بِالدَّور</a:t>
            </a:r>
            <a:endParaRPr lang="ar-L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 عَ قَطيعُن</a:t>
            </a:r>
            <a:r>
              <a:rPr lang="ar-SA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62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-128589" y="133334"/>
            <a:ext cx="6486526" cy="144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وفَجْئا ظَهَرْلُن مَلاك الرّب، ومَجد الرّب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شَعْشَع حوالَيُن، وسَيطَرْ علَيُنْ الخَوف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2800" dirty="0">
                <a:ea typeface="Times New Roman" panose="02020603050405020304" pitchFamily="18" charset="0"/>
              </a:rPr>
              <a:t>بَس المَلاك قَلُّن: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1042988" y="1757364"/>
            <a:ext cx="4757737" cy="4314826"/>
          </a:xfrm>
          <a:prstGeom prst="cloudCallout">
            <a:avLst>
              <a:gd name="adj1" fmla="val 80549"/>
              <a:gd name="adj2" fmla="val -5066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ما تْخافوا، أنا عَمْ بَشِّرْكُنْ بِفرَح عَظيم، رَحْ يِعمّ الشَّعب كِلُّو: لِ أنّ اليَوم وُلِدِلْكُنْ مْخَلِّص، هُوّي المَسيح الرَّب، بِ مَديْنِة داووُد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92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0609" y="454685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 العاشِر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00625"/>
            <a:ext cx="7539845" cy="1995259"/>
          </a:xfrm>
        </p:spPr>
        <p:txBody>
          <a:bodyPr>
            <a:noAutofit/>
          </a:bodyPr>
          <a:lstStyle/>
          <a:p>
            <a:pPr algn="ctr" rtl="1"/>
            <a:r>
              <a:rPr lang="ar-LB" sz="5500" b="1" dirty="0">
                <a:solidFill>
                  <a:schemeClr val="accent5">
                    <a:lumMod val="50000"/>
                  </a:schemeClr>
                </a:solidFill>
              </a:rPr>
              <a:t>وِلادَةُ المُخَلِّص</a:t>
            </a:r>
          </a:p>
          <a:p>
            <a:pPr algn="ctr" rtl="1"/>
            <a:endParaRPr lang="ar-LB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14324" y="371477"/>
            <a:ext cx="5500689" cy="4171948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شُو قِال المَلاك للرِّعْيِان؟</a:t>
            </a:r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قَلُّن ما تْخافو</a:t>
            </a:r>
            <a:r>
              <a:rPr lang="en-US" sz="3000" b="1" dirty="0">
                <a:solidFill>
                  <a:schemeClr val="tx1"/>
                </a:solidFill>
              </a:rPr>
              <a:t>. </a:t>
            </a:r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لَيش بَدُّن يْخِافُو؟</a:t>
            </a:r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لأنّو النّور يَل</a:t>
            </a:r>
            <a:r>
              <a:rPr lang="ar-LB" sz="3000" dirty="0">
                <a:solidFill>
                  <a:schemeClr val="tx1"/>
                </a:solidFill>
              </a:rPr>
              <a:t>ْل</a:t>
            </a:r>
            <a:r>
              <a:rPr lang="ar-SA" sz="3000" dirty="0">
                <a:solidFill>
                  <a:schemeClr val="tx1"/>
                </a:solidFill>
              </a:rPr>
              <a:t>ي لَفُّنْ كِان قَوِيْ كْتِير. بَس المَلاك طَمَّنُنْ، لأنّو اللَّه ما بَدّو يْخَوِّف الإنْسِان، بَدُّو يِاه يْعِيش بِفَرَح وسَعادِة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357"/>
      </p:ext>
    </p:extLst>
  </p:cSld>
  <p:clrMapOvr>
    <a:masterClrMapping/>
  </p:clrMapOvr>
  <p:transition spd="slow" advTm="5693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357688" y="14832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3000" dirty="0">
                <a:ea typeface="Times New Roman" panose="02020603050405020304" pitchFamily="18" charset="0"/>
              </a:rPr>
              <a:t>وقَلُّن كَمِان:</a:t>
            </a:r>
            <a:endParaRPr lang="en-US" sz="3000" dirty="0"/>
          </a:p>
        </p:txBody>
      </p:sp>
      <p:sp>
        <p:nvSpPr>
          <p:cNvPr id="6" name="Cloud Callout 5"/>
          <p:cNvSpPr/>
          <p:nvPr/>
        </p:nvSpPr>
        <p:spPr>
          <a:xfrm>
            <a:off x="771527" y="314326"/>
            <a:ext cx="4514850" cy="1943100"/>
          </a:xfrm>
          <a:prstGeom prst="cloudCallout">
            <a:avLst>
              <a:gd name="adj1" fmla="val 82131"/>
              <a:gd name="adj2" fmla="val -2051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ولِدلكُن مخَلّص 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ب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مَدينة داود وه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وّي المَسيح الر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ّ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بّ.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4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14324" y="371477"/>
            <a:ext cx="5500689" cy="4171948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اللَّه أمِين لَوَعْدُو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تْذَكَّروا، وَعَد اللَّه، الإنْسِان الخَاطي بِمُخَلِّص يْصالْحو مَعُو ويْخَلْصو من الشَّرّ. وبَشّر المَلاك بإنّو هالمُخَلِّص يَل</a:t>
            </a:r>
            <a:r>
              <a:rPr lang="ar-LB" sz="3200" dirty="0">
                <a:solidFill>
                  <a:schemeClr val="tx1"/>
                </a:solidFill>
              </a:rPr>
              <a:t>ْل</a:t>
            </a:r>
            <a:r>
              <a:rPr lang="ar-SA" sz="3200" dirty="0">
                <a:solidFill>
                  <a:schemeClr val="tx1"/>
                </a:solidFill>
              </a:rPr>
              <a:t>ي نَاطْريْنو من سْنِين وسْنِين إجَا، وهُوِيّ الرَّبّ يَسوع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017"/>
      </p:ext>
    </p:extLst>
  </p:cSld>
  <p:clrMapOvr>
    <a:masterClrMapping/>
  </p:clrMapOvr>
  <p:transition spd="slow" advTm="5693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886325" y="3054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200" dirty="0"/>
              <a:t>وكَمّلْ المَلاك بْشارْتو للرِّعْيِان وقَلُّن</a:t>
            </a:r>
            <a:r>
              <a:rPr lang="ar-LB" sz="3200" dirty="0"/>
              <a:t>:</a:t>
            </a:r>
            <a:endParaRPr lang="en-US" sz="3000" dirty="0"/>
          </a:p>
        </p:txBody>
      </p:sp>
      <p:sp>
        <p:nvSpPr>
          <p:cNvPr id="6" name="Cloud Callout 5"/>
          <p:cNvSpPr/>
          <p:nvPr/>
        </p:nvSpPr>
        <p:spPr>
          <a:xfrm>
            <a:off x="700089" y="142874"/>
            <a:ext cx="4514850" cy="2257426"/>
          </a:xfrm>
          <a:prstGeom prst="cloudCallout">
            <a:avLst>
              <a:gd name="adj1" fmla="val 74853"/>
              <a:gd name="adj2" fmla="val 5226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خِدُو هالعَلامِة... بِتْشوفو طِفل مْقَمَّط ونِايِم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المَعلَف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1250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8611" y="471488"/>
            <a:ext cx="5443539" cy="3543300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صار اللَّه كْتِير قَريب من الإنْسِان- تَ يْكُون الإنْسِان قَريب من اللَّه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وبِيْقول الإنْجِيل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3498"/>
      </p:ext>
    </p:extLst>
  </p:cSld>
  <p:clrMapOvr>
    <a:masterClrMapping/>
  </p:clrMapOvr>
  <p:transition spd="slow" advTm="5693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238" y="157534"/>
            <a:ext cx="8058150" cy="97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b="1" dirty="0">
                <a:latin typeface="GeezaPro"/>
                <a:ea typeface="Times New Roman" panose="02020603050405020304" pitchFamily="18" charset="0"/>
                <a:cs typeface="+mj-cs"/>
              </a:rPr>
              <a:t>وفَجْأة نْضَمّ لَلْمَلاك جُمْهور من العَسْكَر السّماوِي صارُو يسَبْحو اللَّه ويْقُول</a:t>
            </a:r>
            <a:r>
              <a:rPr lang="en-US" b="1" dirty="0">
                <a:latin typeface="LucidaGrande"/>
                <a:ea typeface="Times New Roman" panose="02020603050405020304" pitchFamily="18" charset="0"/>
                <a:cs typeface="LucidaGrande"/>
              </a:rPr>
              <a:t>:</a:t>
            </a:r>
            <a:r>
              <a:rPr lang="en-US" b="1" dirty="0">
                <a:latin typeface="GeezaPro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471613" y="2057400"/>
            <a:ext cx="4757737" cy="3543301"/>
          </a:xfrm>
          <a:prstGeom prst="cloudCallout">
            <a:avLst>
              <a:gd name="adj1" fmla="val 80549"/>
              <a:gd name="adj2" fmla="val -5066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</a:t>
            </a:r>
            <a:r>
              <a:rPr lang="ar-SA" sz="2800" dirty="0">
                <a:solidFill>
                  <a:schemeClr val="tx1"/>
                </a:solidFill>
              </a:rPr>
              <a:t>المَجد لَ اللَّه بالسَّما والسّلام عَ الأرض بَين النِّاس يَل</a:t>
            </a:r>
            <a:r>
              <a:rPr lang="ar-LB" sz="2800" dirty="0">
                <a:solidFill>
                  <a:schemeClr val="tx1"/>
                </a:solidFill>
              </a:rPr>
              <a:t>ْل</a:t>
            </a:r>
            <a:r>
              <a:rPr lang="ar-SA" sz="2800" dirty="0">
                <a:solidFill>
                  <a:schemeClr val="tx1"/>
                </a:solidFill>
              </a:rPr>
              <a:t>ي اللَّه رَاضِي عْلَيُن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54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57174" y="357188"/>
            <a:ext cx="5943601" cy="5014912"/>
          </a:xfrm>
          <a:prstGeom prst="wedgeRoundRectCallout">
            <a:avLst>
              <a:gd name="adj1" fmla="val 59654"/>
              <a:gd name="adj2" fmla="val 52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حتَّى السَّما كِانِتْ فِرْحانِة لَ وِلادِة يَسوع، كِرْمِال هَيك كِانِتْ المَلايْكِة بِتْسَبِّح وبِتْقول لَلْبَشَر إنّو هَيْدا الط</a:t>
            </a:r>
            <a:r>
              <a:rPr lang="ar-LB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ّ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فل هُوِّي اللَّه الجِايِي لَعِنْدُنْ وحِامِلُّنْ السّلام والفرَحْ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  <a:ea typeface="Times New Roman" panose="02020603050405020304" pitchFamily="18" charset="0"/>
              </a:rPr>
              <a:t>هَيْدا النّشيد كِلْنا مْنَعِرْفو، وِتْعَلَّمْنِاه ب بِدايِة السِّنِة تَعوا تَ نْقِلُّو مع المَلايْكِة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34" y="2925644"/>
            <a:ext cx="4335802" cy="4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15117"/>
      </p:ext>
    </p:extLst>
  </p:cSld>
  <p:clrMapOvr>
    <a:masterClrMapping/>
  </p:clrMapOvr>
  <p:transition spd="slow" advTm="5693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066" y="3600450"/>
            <a:ext cx="9684066" cy="3257550"/>
          </a:xfrm>
        </p:spPr>
      </p:pic>
      <p:sp>
        <p:nvSpPr>
          <p:cNvPr id="5" name="Rounded Rectangular Callout 4"/>
          <p:cNvSpPr/>
          <p:nvPr/>
        </p:nvSpPr>
        <p:spPr>
          <a:xfrm>
            <a:off x="1571624" y="500062"/>
            <a:ext cx="6157913" cy="22145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/>
              <a:t>المَجدُ للهِ في العُلى وَعَلى الأَرضِ السّلام وَالرّجاءُ الصّالحُ لِبَني البَشَر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28560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4" y="3321423"/>
            <a:ext cx="3877936" cy="36575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828677" y="628650"/>
            <a:ext cx="4600574" cy="2886076"/>
          </a:xfrm>
          <a:prstGeom prst="wedgeRoundRectCallout">
            <a:avLst>
              <a:gd name="adj1" fmla="val 38176"/>
              <a:gd name="adj2" fmla="val 9290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يا شاطرين عمِلوا هَالنَّشاطات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3" y="0"/>
            <a:ext cx="7175067" cy="6682630"/>
          </a:xfrm>
        </p:spPr>
      </p:pic>
    </p:spTree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429" y="-20269"/>
            <a:ext cx="5078646" cy="6878269"/>
          </a:xfrm>
        </p:spPr>
      </p:pic>
    </p:spTree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84" y="746870"/>
            <a:ext cx="9033643" cy="6111130"/>
          </a:xfrm>
        </p:spPr>
      </p:pic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/>
          <p:cNvSpPr/>
          <p:nvPr/>
        </p:nvSpPr>
        <p:spPr>
          <a:xfrm>
            <a:off x="3128963" y="1"/>
            <a:ext cx="2986087" cy="871538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200" dirty="0"/>
              <a:t>الإجابَة</a:t>
            </a:r>
            <a:endParaRPr lang="en-US" sz="42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6400801" y="3657600"/>
            <a:ext cx="1328737" cy="58578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accent2">
                    <a:lumMod val="50000"/>
                  </a:schemeClr>
                </a:solidFill>
              </a:rPr>
              <a:t>مُخَلّص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910389" y="4600574"/>
            <a:ext cx="1319212" cy="42386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accent2">
                    <a:lumMod val="50000"/>
                  </a:schemeClr>
                </a:solidFill>
              </a:rPr>
              <a:t>المَسيح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776540" y="1495424"/>
            <a:ext cx="1319212" cy="42386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accent2">
                    <a:lumMod val="50000"/>
                  </a:schemeClr>
                </a:solidFill>
              </a:rPr>
              <a:t>تَخافوا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071815" y="2247899"/>
            <a:ext cx="1319212" cy="42386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accent2">
                    <a:lumMod val="50000"/>
                  </a:schemeClr>
                </a:solidFill>
              </a:rPr>
              <a:t>أبَشّرُكم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9565" y="2386012"/>
            <a:ext cx="1319212" cy="42386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accent2">
                    <a:lumMod val="50000"/>
                  </a:schemeClr>
                </a:solidFill>
              </a:rPr>
              <a:t>عَظيم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967165" y="3843337"/>
            <a:ext cx="1319212" cy="42386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accent2">
                    <a:lumMod val="50000"/>
                  </a:schemeClr>
                </a:solidFill>
              </a:rPr>
              <a:t>كُلّه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98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336554" cy="6609779"/>
          </a:xfrm>
        </p:spPr>
      </p:pic>
    </p:spTree>
    <p:extLst>
      <p:ext uri="{BB962C8B-B14F-4D97-AF65-F5344CB8AC3E}">
        <p14:creationId xmlns:p14="http://schemas.microsoft.com/office/powerpoint/2010/main" val="3334672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9210" y="1085849"/>
            <a:ext cx="9631551" cy="6086476"/>
          </a:xfrm>
        </p:spPr>
      </p:pic>
      <p:sp>
        <p:nvSpPr>
          <p:cNvPr id="5" name="Flowchart: Alternate Process 4"/>
          <p:cNvSpPr/>
          <p:nvPr/>
        </p:nvSpPr>
        <p:spPr>
          <a:xfrm>
            <a:off x="2971801" y="0"/>
            <a:ext cx="3314699" cy="900112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200" dirty="0"/>
              <a:t>الإجابَة</a:t>
            </a:r>
            <a:endParaRPr lang="en-US" sz="42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371976" y="2414588"/>
            <a:ext cx="1557338" cy="58578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بَيت لَحم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200526" y="3243262"/>
            <a:ext cx="2000250" cy="74295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>
                <a:solidFill>
                  <a:schemeClr val="tx1"/>
                </a:solidFill>
              </a:rPr>
              <a:t>مَكان لِحَيَوانات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195764" y="4200524"/>
            <a:ext cx="1904999" cy="70485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dirty="0">
                <a:solidFill>
                  <a:schemeClr val="tx1"/>
                </a:solidFill>
              </a:rPr>
              <a:t>مَريَم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219577" y="5067298"/>
            <a:ext cx="1904999" cy="70485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>
                <a:solidFill>
                  <a:schemeClr val="tx1"/>
                </a:solidFill>
              </a:rPr>
              <a:t>المَلائَكة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214814" y="6019798"/>
            <a:ext cx="1904999" cy="70485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>
                <a:solidFill>
                  <a:schemeClr val="tx1"/>
                </a:solidFill>
              </a:rPr>
              <a:t>الرُّعاة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6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252" y="3657600"/>
            <a:ext cx="3521507" cy="33214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29249" y="257175"/>
            <a:ext cx="3143251" cy="2886076"/>
          </a:xfrm>
          <a:prstGeom prst="wedgeRoundRectCallout">
            <a:avLst>
              <a:gd name="adj1" fmla="val 27267"/>
              <a:gd name="adj2" fmla="val 919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588"/>
            <a:ext cx="5640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64" y="3307976"/>
            <a:ext cx="3877936" cy="36575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42963" y="585787"/>
            <a:ext cx="4900613" cy="2628901"/>
          </a:xfrm>
          <a:prstGeom prst="wedgeRoundRectCallout">
            <a:avLst>
              <a:gd name="adj1" fmla="val 61413"/>
              <a:gd name="adj2" fmla="val 9102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400" b="1" dirty="0">
                <a:solidFill>
                  <a:schemeClr val="tx1"/>
                </a:solidFill>
              </a:rPr>
              <a:t>ومن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خت</a:t>
            </a:r>
            <a:r>
              <a:rPr lang="ar-LB" sz="4400" b="1" dirty="0">
                <a:solidFill>
                  <a:schemeClr val="tx1"/>
                </a:solidFill>
              </a:rPr>
              <a:t>ُ</a:t>
            </a:r>
            <a:r>
              <a:rPr lang="ar-AE" sz="4400" b="1" dirty="0">
                <a:solidFill>
                  <a:schemeClr val="tx1"/>
                </a:solidFill>
              </a:rPr>
              <a:t>م ل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قا</a:t>
            </a:r>
            <a:r>
              <a:rPr lang="ar-LB" sz="4400" b="1" dirty="0">
                <a:solidFill>
                  <a:schemeClr val="tx1"/>
                </a:solidFill>
              </a:rPr>
              <a:t>ءْ</a:t>
            </a:r>
            <a:r>
              <a:rPr lang="ar-AE" sz="4400" b="1" dirty="0">
                <a:solidFill>
                  <a:schemeClr val="tx1"/>
                </a:solidFill>
              </a:rPr>
              <a:t>نا الي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AE" sz="4400" b="1" dirty="0">
                <a:solidFill>
                  <a:schemeClr val="tx1"/>
                </a:solidFill>
              </a:rPr>
              <a:t>وم ب</a:t>
            </a:r>
            <a:r>
              <a:rPr lang="ar-LB" sz="4400" b="1" dirty="0">
                <a:solidFill>
                  <a:schemeClr val="tx1"/>
                </a:solidFill>
              </a:rPr>
              <a:t>ِهال</a:t>
            </a:r>
            <a:r>
              <a:rPr lang="ar-AE" sz="4400" b="1" dirty="0">
                <a:solidFill>
                  <a:schemeClr val="tx1"/>
                </a:solidFill>
              </a:rPr>
              <a:t>ص</a:t>
            </a:r>
            <a:r>
              <a:rPr lang="ar-LB" sz="4400" b="1" dirty="0">
                <a:solidFill>
                  <a:schemeClr val="tx1"/>
                </a:solidFill>
              </a:rPr>
              <a:t>ّ</a:t>
            </a:r>
            <a:r>
              <a:rPr lang="ar-AE" sz="4400" b="1" dirty="0">
                <a:solidFill>
                  <a:schemeClr val="tx1"/>
                </a:solidFill>
              </a:rPr>
              <a:t>لاة</a:t>
            </a:r>
            <a:r>
              <a:rPr lang="ar-LB" sz="4400" b="1" dirty="0">
                <a:solidFill>
                  <a:schemeClr val="tx1"/>
                </a:solidFill>
              </a:rPr>
              <a:t> وهالترنيمِة</a:t>
            </a:r>
          </a:p>
        </p:txBody>
      </p:sp>
    </p:spTree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3700"/>
            <a:ext cx="9144000" cy="46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1" y="15862"/>
            <a:ext cx="6684780" cy="6842138"/>
          </a:xfrm>
        </p:spPr>
      </p:pic>
    </p:spTree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193" y="3375211"/>
            <a:ext cx="3877936" cy="36575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00237" y="357187"/>
            <a:ext cx="3143251" cy="2886076"/>
          </a:xfrm>
          <a:prstGeom prst="wedgeRoundRectCallout">
            <a:avLst>
              <a:gd name="adj1" fmla="val 85903"/>
              <a:gd name="adj2" fmla="val 6765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منِلتِقي بِالأسبوع القادِم </a:t>
            </a:r>
          </a:p>
        </p:txBody>
      </p:sp>
    </p:spTree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00050" y="0"/>
            <a:ext cx="5100637" cy="6643688"/>
          </a:xfrm>
          <a:prstGeom prst="wedgeRoundRectCallout">
            <a:avLst>
              <a:gd name="adj1" fmla="val 58371"/>
              <a:gd name="adj2" fmla="val 2089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أَصدِقائي،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يعني؟ شو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01" y="2911425"/>
            <a:ext cx="4335802" cy="40894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971" y="1464033"/>
            <a:ext cx="2968825" cy="2840490"/>
          </a:xfrm>
        </p:spPr>
      </p:pic>
    </p:spTree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0"/>
          <a:stretch/>
        </p:blipFill>
        <p:spPr>
          <a:xfrm>
            <a:off x="1582551" y="3294529"/>
            <a:ext cx="5829300" cy="356347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229225" y="0"/>
            <a:ext cx="3914775" cy="3371849"/>
          </a:xfrm>
          <a:prstGeom prst="wedgeEllipseCallout">
            <a:avLst>
              <a:gd name="adj1" fmla="val -9171"/>
              <a:gd name="adj2" fmla="val 8045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نخَبّر</a:t>
            </a:r>
            <a:r>
              <a:rPr lang="ar-SA" sz="2800" dirty="0">
                <a:solidFill>
                  <a:schemeClr val="tx1"/>
                </a:solidFill>
              </a:rPr>
              <a:t> ولادة يَسوع والظُّروف </a:t>
            </a:r>
            <a:r>
              <a:rPr lang="ar-LB" sz="2800" dirty="0">
                <a:solidFill>
                  <a:schemeClr val="tx1"/>
                </a:solidFill>
              </a:rPr>
              <a:t>يَلْل</a:t>
            </a:r>
            <a:r>
              <a:rPr lang="ar-SA" sz="2800" dirty="0">
                <a:solidFill>
                  <a:schemeClr val="tx1"/>
                </a:solidFill>
              </a:rPr>
              <a:t>ي رافَقَتْها</a:t>
            </a:r>
            <a:r>
              <a:rPr lang="ar-LB" sz="2800" dirty="0">
                <a:solidFill>
                  <a:schemeClr val="tx1"/>
                </a:solidFill>
              </a:rPr>
              <a:t> ونشارك </a:t>
            </a:r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يَلْلي حَوِلنا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ar-SA" sz="2800" dirty="0">
                <a:solidFill>
                  <a:schemeClr val="tx1"/>
                </a:solidFill>
              </a:rPr>
              <a:t>ف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رحَ الميلاد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0" y="157163"/>
            <a:ext cx="4543425" cy="3114675"/>
          </a:xfrm>
          <a:prstGeom prst="wedgeEllipseCallout">
            <a:avLst>
              <a:gd name="adj1" fmla="val 683"/>
              <a:gd name="adj2" fmla="val 9147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نِتذَوَّق </a:t>
            </a:r>
            <a:r>
              <a:rPr lang="ar-SA" sz="3200" dirty="0">
                <a:solidFill>
                  <a:schemeClr val="tx1"/>
                </a:solidFill>
              </a:rPr>
              <a:t>ف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رَح استِقْبال يَسوع مع يُوس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ف وم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 </a:t>
            </a:r>
            <a:r>
              <a:rPr lang="ar-LB" sz="3200" dirty="0">
                <a:solidFill>
                  <a:schemeClr val="tx1"/>
                </a:solidFill>
              </a:rPr>
              <a:t>ونِسجُد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لإ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ه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يَلْلي</a:t>
            </a:r>
            <a:r>
              <a:rPr lang="ar-SA" sz="3200" dirty="0">
                <a:solidFill>
                  <a:schemeClr val="tx1"/>
                </a:solidFill>
              </a:rPr>
              <a:t> صار طِفْل</a:t>
            </a:r>
            <a:r>
              <a:rPr lang="ar-LB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81289"/>
      </p:ext>
    </p:extLst>
  </p:cSld>
  <p:clrMapOvr>
    <a:masterClrMapping/>
  </p:clrMapOvr>
  <p:transition spd="slow" advTm="56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829" y="2768550"/>
            <a:ext cx="4335802" cy="4089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0050" y="557211"/>
            <a:ext cx="5086349" cy="3286125"/>
          </a:xfrm>
          <a:prstGeom prst="wedgeRoundRectCallout">
            <a:avLst>
              <a:gd name="adj1" fmla="val 62395"/>
              <a:gd name="adj2" fmla="val 568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22" y="3011369"/>
            <a:ext cx="4335802" cy="4089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642936"/>
            <a:ext cx="5086349" cy="3286125"/>
          </a:xfrm>
          <a:prstGeom prst="wedgeRoundRectCallout">
            <a:avLst>
              <a:gd name="adj1" fmla="val 62395"/>
              <a:gd name="adj2" fmla="val 568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أَصدِقائيّ، تطَلَّعوا منيح بِهَالصّورَة وقولولي شو الخَبَر الحِلو يَلْلي فيها؟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Facet">
  <a:themeElements>
    <a:clrScheme name="Custom 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4F4F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3847</TotalTime>
  <Words>778</Words>
  <Application>Microsoft Office PowerPoint</Application>
  <PresentationFormat>On-screen Show (4:3)</PresentationFormat>
  <Paragraphs>89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Adobe Arabic</vt:lpstr>
      <vt:lpstr>Arial</vt:lpstr>
      <vt:lpstr>Calibri</vt:lpstr>
      <vt:lpstr>GeezaPro</vt:lpstr>
      <vt:lpstr>LucidaGrande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 العاشِر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بَعَت اللّه المَلاك جِبرَايل عَ مَدينِي بالجَليل اسْمَا النّاصْرا.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Michel Haddad</dc:creator>
  <cp:lastModifiedBy>Michel Haddad (Prof)</cp:lastModifiedBy>
  <cp:revision>232</cp:revision>
  <dcterms:created xsi:type="dcterms:W3CDTF">2020-08-25T06:38:39Z</dcterms:created>
  <dcterms:modified xsi:type="dcterms:W3CDTF">2022-12-05T15:18:11Z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A3EA96D2-1CA2-4806-8FAF-6BB7E67631F0</vt:lpwstr>
  </property>
  <property fmtid="{D5CDD505-2E9C-101B-9397-08002B2CF9AE}" pid="3" name="ArticulatePath">
    <vt:lpwstr>EB2-rencontre-10 -2021-2022ok</vt:lpwstr>
  </property>
</Properties>
</file>