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9"/>
  </p:notesMasterIdLst>
  <p:sldIdLst>
    <p:sldId id="256" r:id="rId2"/>
    <p:sldId id="257" r:id="rId3"/>
    <p:sldId id="349" r:id="rId4"/>
    <p:sldId id="347" r:id="rId5"/>
    <p:sldId id="269" r:id="rId6"/>
    <p:sldId id="330" r:id="rId7"/>
    <p:sldId id="362" r:id="rId8"/>
    <p:sldId id="386" r:id="rId9"/>
    <p:sldId id="385" r:id="rId10"/>
    <p:sldId id="387" r:id="rId11"/>
    <p:sldId id="389" r:id="rId12"/>
    <p:sldId id="388" r:id="rId13"/>
    <p:sldId id="390" r:id="rId14"/>
    <p:sldId id="391" r:id="rId15"/>
    <p:sldId id="392" r:id="rId16"/>
    <p:sldId id="393" r:id="rId17"/>
    <p:sldId id="336" r:id="rId18"/>
    <p:sldId id="38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291" r:id="rId33"/>
    <p:sldId id="408" r:id="rId34"/>
    <p:sldId id="258" r:id="rId35"/>
    <p:sldId id="407" r:id="rId36"/>
    <p:sldId id="267" r:id="rId37"/>
    <p:sldId id="27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14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E346D-84CF-4354-BB02-7099AC304DCF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9898D-B4C7-42BF-A8AE-4FB9B93A2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4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6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1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1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2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42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6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5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7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98D-B4C7-42BF-A8AE-4FB9B93A2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2464990"/>
            <a:ext cx="7287904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sz="4800" b="1" dirty="0">
                <a:solidFill>
                  <a:schemeClr val="accent2">
                    <a:lumMod val="75000"/>
                  </a:schemeClr>
                </a:solidFill>
              </a:rPr>
              <a:t>رُهبانيّة القَلبَين الأقدَسَين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93" y="5093313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050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149" y="196729"/>
            <a:ext cx="2784403" cy="11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572000" y="221983"/>
            <a:ext cx="4572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ظ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هرلُن م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لاك الرّبّ، ومَجْد الرّبّ شَعشع حواليُن، وسيطَرَ</a:t>
            </a:r>
            <a:endParaRPr lang="ar-LB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عليُن الخوف</a:t>
            </a:r>
            <a:r>
              <a:rPr lang="en-US" sz="2800" dirty="0">
                <a:solidFill>
                  <a:schemeClr val="bg1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.</a:t>
            </a:r>
            <a:endParaRPr lang="ar-LB" sz="2800" dirty="0">
              <a:solidFill>
                <a:schemeClr val="bg1"/>
              </a:solidFill>
              <a:latin typeface="Traditional Arabic" panose="02020603050405020304" pitchFamily="18" charset="-78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بس الملاك قلُّن</a:t>
            </a:r>
            <a:r>
              <a:rPr lang="en-US" sz="2800" dirty="0">
                <a:solidFill>
                  <a:schemeClr val="bg1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8152" y="3388659"/>
            <a:ext cx="7342095" cy="3321424"/>
          </a:xfrm>
          <a:prstGeom prst="cloudCallout">
            <a:avLst>
              <a:gd name="adj1" fmla="val 2769"/>
              <a:gd name="adj2" fmla="val -602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ما تخافو، أنا عَم بشّركُن بفرح عظيم، رح يعمّ الشّعب كلُّو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لأنّو اليوم ولِدلكُن مُخلِّص، هوّي المسيح الرّب، بِ مدينة داوود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وخِدُو هالعلامة: بتشوفو طفل مقَمَّط ونايم بمذوَد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86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82634" cy="6736976"/>
          </a:xfrm>
        </p:spPr>
      </p:pic>
      <p:sp>
        <p:nvSpPr>
          <p:cNvPr id="5" name="Rectangle 4"/>
          <p:cNvSpPr/>
          <p:nvPr/>
        </p:nvSpPr>
        <p:spPr>
          <a:xfrm>
            <a:off x="1210235" y="2913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وفجأة نْضَمّ للملاك ج</a:t>
            </a:r>
            <a:r>
              <a:rPr lang="ar-LB" sz="3000" dirty="0">
                <a:solidFill>
                  <a:schemeClr val="bg1"/>
                </a:solidFill>
              </a:rPr>
              <a:t>ُ</a:t>
            </a:r>
            <a:r>
              <a:rPr lang="ar-SA" sz="3000" dirty="0">
                <a:solidFill>
                  <a:schemeClr val="bg1"/>
                </a:solidFill>
              </a:rPr>
              <a:t>مهور من العسكر السّماوي، صارو يسبَّحو اللّه ويقُولو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8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654015" y="4682836"/>
            <a:ext cx="7104529" cy="1846731"/>
          </a:xfrm>
          <a:prstGeom prst="cloudCallout">
            <a:avLst>
              <a:gd name="adj1" fmla="val -9584"/>
              <a:gd name="adj2" fmla="val -15613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المَجِد لَ اللّه بالسّما، والسّلام عَ الأرض، بين النّاس يلّلي اللّه راضي عليُن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0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57855" cy="5533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ولمَّن فَلّ الملاك من عندُن عَ السّما، قالوا الرِّعيان بين بعضُن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452254" y="3906982"/>
            <a:ext cx="4932218" cy="2230582"/>
          </a:xfrm>
          <a:prstGeom prst="wedgeEllipseCallout">
            <a:avLst>
              <a:gd name="adj1" fmla="val 16246"/>
              <a:gd name="adj2" fmla="val -766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«</a:t>
            </a:r>
            <a:r>
              <a:rPr lang="ar-SA" sz="3200" dirty="0">
                <a:solidFill>
                  <a:schemeClr val="tx1"/>
                </a:solidFill>
              </a:rPr>
              <a:t>قومو تَ نروح عَ بيت لحم، ونشوف يلّلي صار، والرّب خبّرنا عنّو</a:t>
            </a:r>
            <a:r>
              <a:rPr lang="ar-LB" sz="3200" dirty="0">
                <a:solidFill>
                  <a:schemeClr val="tx1"/>
                </a:solidFill>
              </a:rPr>
              <a:t>»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04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49624" y="5843620"/>
            <a:ext cx="8794376" cy="10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وإجو دَغرِي، لاقو مريم ويوسِف، والطّفل نايم بالمعلَف، ولمّن شافو اللّي شافوه، صارو يخبّرُو شو قالولُن عن الطّفل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6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3156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716306" cy="3780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وكِلّ يلّلي سِمعُو بهالشي، نْدَهَشُو من اللي قالولُن ياه الرعيان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بس مريم كانت تحُطْ كل هالإشيا بِقَلْبَا، وتفكّر فيا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3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5843620"/>
            <a:ext cx="9144000" cy="10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وبالآخر، رجعو الرّعيان هِنّي وعَم يمجّدو اللّه ويسبّحُوه لَكِلّ يلّلي سمعوه وشافوه، متل ما قالولُن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7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734670" y="242048"/>
            <a:ext cx="6279777" cy="1990164"/>
          </a:xfrm>
          <a:prstGeom prst="wedgeRoundRectCallout">
            <a:avLst>
              <a:gd name="adj1" fmla="val -39507"/>
              <a:gd name="adj2" fmla="val 9513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وهلّق جَربوا جاوبوا عَ هَالأَسئلة!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858" y="1344706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70273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568389" y="470647"/>
            <a:ext cx="5674660" cy="2164977"/>
          </a:xfrm>
          <a:prstGeom prst="wedgeRoundRectCallout">
            <a:avLst>
              <a:gd name="adj1" fmla="val -56332"/>
              <a:gd name="adj2" fmla="val 510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900" b="1" dirty="0">
                <a:solidFill>
                  <a:schemeClr val="tx1"/>
                </a:solidFill>
              </a:rPr>
              <a:t>وين كانوا الرُّعاة؟</a:t>
            </a:r>
            <a:endParaRPr lang="en-US" sz="39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858" y="1264024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7207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3 (Border and Accent Bar) 2"/>
          <p:cNvSpPr/>
          <p:nvPr/>
        </p:nvSpPr>
        <p:spPr>
          <a:xfrm>
            <a:off x="1949823" y="228599"/>
            <a:ext cx="6051177" cy="2710085"/>
          </a:xfrm>
          <a:prstGeom prst="accentBorderCallout3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4" y="3462496"/>
            <a:ext cx="6822341" cy="3584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438" y="884094"/>
            <a:ext cx="661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/>
              <a:t>كانوا سِهرانين بِالحقول عَ قِطعانُن</a:t>
            </a:r>
          </a:p>
          <a:p>
            <a:pPr algn="ctr" rtl="1"/>
            <a:endParaRPr lang="ar-LB" sz="4400" b="1" dirty="0">
              <a:solidFill>
                <a:schemeClr val="bg1"/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4588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9519" y="0"/>
            <a:ext cx="4670698" cy="6755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554942" y="430306"/>
            <a:ext cx="5674660" cy="2164977"/>
          </a:xfrm>
          <a:prstGeom prst="wedgeRoundRectCallout">
            <a:avLst>
              <a:gd name="adj1" fmla="val -57990"/>
              <a:gd name="adj2" fmla="val 504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900" b="1" dirty="0">
                <a:solidFill>
                  <a:schemeClr val="tx1"/>
                </a:solidFill>
              </a:rPr>
              <a:t>شو صار مَعُن؟</a:t>
            </a:r>
            <a:endParaRPr lang="en-US" sz="39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258" y="1075765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74725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3 (Border and Accent Bar) 2"/>
          <p:cNvSpPr/>
          <p:nvPr/>
        </p:nvSpPr>
        <p:spPr>
          <a:xfrm>
            <a:off x="1949823" y="228599"/>
            <a:ext cx="6051177" cy="2710085"/>
          </a:xfrm>
          <a:prstGeom prst="accentBorderCallout3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4" y="3462496"/>
            <a:ext cx="6822341" cy="3584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438" y="749623"/>
            <a:ext cx="661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/>
              <a:t>بَشَّرُن المَلاك</a:t>
            </a:r>
          </a:p>
          <a:p>
            <a:pPr algn="ctr" rtl="1"/>
            <a:r>
              <a:rPr lang="ar-LB" sz="4000" b="1" dirty="0"/>
              <a:t> بِوِلادِة يَسوع</a:t>
            </a:r>
          </a:p>
          <a:p>
            <a:pPr algn="ctr" rtl="1"/>
            <a:endParaRPr lang="ar-LB" sz="4400" b="1" dirty="0">
              <a:solidFill>
                <a:schemeClr val="bg1"/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29895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796989" y="363071"/>
            <a:ext cx="5674660" cy="2164977"/>
          </a:xfrm>
          <a:prstGeom prst="wedgeRoundRectCallout">
            <a:avLst>
              <a:gd name="adj1" fmla="val -58464"/>
              <a:gd name="adj2" fmla="val 4979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900" b="1" dirty="0">
                <a:solidFill>
                  <a:schemeClr val="tx1"/>
                </a:solidFill>
              </a:rPr>
              <a:t>شو أَهَمّ شي عِملوا؟</a:t>
            </a:r>
            <a:endParaRPr lang="en-US" sz="39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8834" y="1075765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96678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3 (Border and Accent Bar) 2"/>
          <p:cNvSpPr/>
          <p:nvPr/>
        </p:nvSpPr>
        <p:spPr>
          <a:xfrm>
            <a:off x="1734670" y="215152"/>
            <a:ext cx="7032812" cy="2710085"/>
          </a:xfrm>
          <a:prstGeom prst="accentBorderCallout3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18" y="3176247"/>
            <a:ext cx="7239200" cy="3803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390" y="292423"/>
            <a:ext cx="75072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إجو شافوا مَريَم ويوسف والطّفل ورِجعوا 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هِنّي وعَم يم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جّدو اللّه ويسبّحُوه لَكِلّ ي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لي س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م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عوه وشافوه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ar-LB" sz="4000" b="1" dirty="0"/>
          </a:p>
          <a:p>
            <a:pPr algn="ctr" rtl="1"/>
            <a:endParaRPr lang="ar-LB" sz="4400" b="1" dirty="0">
              <a:solidFill>
                <a:schemeClr val="bg1"/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99000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138082" y="336177"/>
            <a:ext cx="6279777" cy="1990164"/>
          </a:xfrm>
          <a:prstGeom prst="wedgeRoundRectCallout">
            <a:avLst>
              <a:gd name="adj1" fmla="val -51713"/>
              <a:gd name="adj2" fmla="val 7622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وهلّق جَربوا عمِلوا هَالنّشاطات!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6070" y="1250577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576461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83" y="1385048"/>
            <a:ext cx="8891494" cy="3527093"/>
          </a:xfrm>
        </p:spPr>
      </p:pic>
    </p:spTree>
    <p:extLst>
      <p:ext uri="{BB962C8B-B14F-4D97-AF65-F5344CB8AC3E}">
        <p14:creationId xmlns:p14="http://schemas.microsoft.com/office/powerpoint/2010/main" val="125771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83" y="2622178"/>
            <a:ext cx="8891494" cy="3527093"/>
          </a:xfrm>
        </p:spPr>
      </p:pic>
      <p:sp>
        <p:nvSpPr>
          <p:cNvPr id="2" name="Flowchart: Punched Tape 1"/>
          <p:cNvSpPr/>
          <p:nvPr/>
        </p:nvSpPr>
        <p:spPr>
          <a:xfrm>
            <a:off x="2770095" y="268940"/>
            <a:ext cx="3697940" cy="13178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440628" y="567717"/>
            <a:ext cx="19656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500" b="1" dirty="0"/>
              <a:t>الإجابة</a:t>
            </a:r>
            <a:endParaRPr lang="en-US" sz="4500" b="1" dirty="0"/>
          </a:p>
        </p:txBody>
      </p:sp>
      <p:sp>
        <p:nvSpPr>
          <p:cNvPr id="5" name="Oval 4"/>
          <p:cNvSpPr/>
          <p:nvPr/>
        </p:nvSpPr>
        <p:spPr>
          <a:xfrm>
            <a:off x="5957047" y="3267635"/>
            <a:ext cx="2380129" cy="11967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1094" y="3245223"/>
            <a:ext cx="2380129" cy="11967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6506" y="3276599"/>
            <a:ext cx="2380129" cy="11967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7047" y="4625787"/>
            <a:ext cx="2380129" cy="11967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1" y="4670610"/>
            <a:ext cx="2380129" cy="11967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023" y="4576481"/>
            <a:ext cx="2380129" cy="11967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5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44" y="1331259"/>
            <a:ext cx="8806856" cy="5109882"/>
          </a:xfrm>
        </p:spPr>
      </p:pic>
    </p:spTree>
    <p:extLst>
      <p:ext uri="{BB962C8B-B14F-4D97-AF65-F5344CB8AC3E}">
        <p14:creationId xmlns:p14="http://schemas.microsoft.com/office/powerpoint/2010/main" val="233669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44" y="1331259"/>
            <a:ext cx="8806856" cy="5109882"/>
          </a:xfrm>
        </p:spPr>
      </p:pic>
      <p:sp>
        <p:nvSpPr>
          <p:cNvPr id="5" name="Flowchart: Punched Tape 4"/>
          <p:cNvSpPr/>
          <p:nvPr/>
        </p:nvSpPr>
        <p:spPr>
          <a:xfrm>
            <a:off x="2729754" y="107575"/>
            <a:ext cx="3697940" cy="13178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الإجابة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8565" y="2218765"/>
            <a:ext cx="2245659" cy="4168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مخلص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3388" y="2756648"/>
            <a:ext cx="2200836" cy="461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رعاة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082" y="3272119"/>
            <a:ext cx="2200836" cy="4616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أُبَشّركم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564" y="3814484"/>
            <a:ext cx="2200836" cy="461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الملائكة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3388" y="4289613"/>
            <a:ext cx="2200836" cy="4616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بيت لحم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76" y="4818531"/>
            <a:ext cx="2200836" cy="461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يمجّدون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5835" y="5844990"/>
            <a:ext cx="2631141" cy="4616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المسيح الرب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8905" y="5347449"/>
            <a:ext cx="2200836" cy="4616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يسبّحون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15" y="1801905"/>
            <a:ext cx="8934485" cy="4208930"/>
          </a:xfrm>
        </p:spPr>
      </p:pic>
    </p:spTree>
    <p:extLst>
      <p:ext uri="{BB962C8B-B14F-4D97-AF65-F5344CB8AC3E}">
        <p14:creationId xmlns:p14="http://schemas.microsoft.com/office/powerpoint/2010/main" val="250064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3024" y="591670"/>
            <a:ext cx="4289610" cy="1406034"/>
          </a:xfrm>
        </p:spPr>
        <p:txBody>
          <a:bodyPr/>
          <a:lstStyle/>
          <a:p>
            <a:pPr rtl="1"/>
            <a:r>
              <a:rPr lang="ar-LB" dirty="0">
                <a:solidFill>
                  <a:srgbClr val="FF0000"/>
                </a:solidFill>
              </a:rPr>
              <a:t>اللِّقاءُ السّابع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2411" y="3603814"/>
            <a:ext cx="6267911" cy="1677838"/>
          </a:xfrm>
        </p:spPr>
        <p:txBody>
          <a:bodyPr>
            <a:normAutofit/>
          </a:bodyPr>
          <a:lstStyle/>
          <a:p>
            <a:pPr algn="ctr" rtl="1"/>
            <a:r>
              <a:rPr lang="ar-LB" sz="4600" b="1" dirty="0">
                <a:solidFill>
                  <a:schemeClr val="accent4">
                    <a:lumMod val="75000"/>
                  </a:schemeClr>
                </a:solidFill>
              </a:rPr>
              <a:t>«سِرُّ التَّجَسُّد»</a:t>
            </a:r>
          </a:p>
          <a:p>
            <a:pPr algn="ctr" rtl="1"/>
            <a:r>
              <a:rPr lang="ar-LB" sz="4600" b="1" dirty="0">
                <a:solidFill>
                  <a:schemeClr val="accent4">
                    <a:lumMod val="75000"/>
                  </a:schemeClr>
                </a:solidFill>
              </a:rPr>
              <a:t>(بِشارَةُ الرُّعاة)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04" y="538309"/>
            <a:ext cx="4205202" cy="5660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45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15" y="2272552"/>
            <a:ext cx="8934485" cy="4208930"/>
          </a:xfrm>
        </p:spPr>
      </p:pic>
      <p:sp>
        <p:nvSpPr>
          <p:cNvPr id="5" name="Flowchart: Punched Tape 4"/>
          <p:cNvSpPr/>
          <p:nvPr/>
        </p:nvSpPr>
        <p:spPr>
          <a:xfrm>
            <a:off x="2729754" y="376516"/>
            <a:ext cx="3697940" cy="13178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الإجابة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76918" y="4168588"/>
            <a:ext cx="1452282" cy="88750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55894" y="4155141"/>
            <a:ext cx="1653988" cy="94129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3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18" r="-2450" b="-2211"/>
          <a:stretch/>
        </p:blipFill>
        <p:spPr>
          <a:xfrm>
            <a:off x="1073406" y="158512"/>
            <a:ext cx="5795682" cy="66994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7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64" b="-26379"/>
          <a:stretch/>
        </p:blipFill>
        <p:spPr>
          <a:xfrm>
            <a:off x="1220016" y="1489111"/>
            <a:ext cx="5887366" cy="6637615"/>
          </a:xfrm>
        </p:spPr>
      </p:pic>
      <p:sp>
        <p:nvSpPr>
          <p:cNvPr id="6" name="Hexagon 5"/>
          <p:cNvSpPr/>
          <p:nvPr/>
        </p:nvSpPr>
        <p:spPr>
          <a:xfrm>
            <a:off x="3027405" y="3478427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031523" y="3840892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017107" y="4203357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021226" y="4547287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012988" y="4897395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017106" y="5284573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015046" y="5622324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000630" y="5984789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980036" y="6341075"/>
            <a:ext cx="364525" cy="30891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2487707" y="121022"/>
            <a:ext cx="3697940" cy="13178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الإجابة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8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472" y="360218"/>
            <a:ext cx="5940657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02281" y="0"/>
            <a:ext cx="6331528" cy="1413164"/>
          </a:xfrm>
          <a:prstGeom prst="cloudCallout">
            <a:avLst>
              <a:gd name="adj1" fmla="val -37619"/>
              <a:gd name="adj2" fmla="val 10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وشو لازم نضل مذكّرين من هَاللّقاء: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5396" y="1296482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12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013540" y="204952"/>
            <a:ext cx="5920410" cy="2916621"/>
          </a:xfrm>
          <a:prstGeom prst="cloudCallout">
            <a:avLst>
              <a:gd name="adj1" fmla="val -70640"/>
              <a:gd name="adj2" fmla="val 340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وهَلّق منصَلّي سَوا هَالصّلاة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6210" y="1170358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28" y="1362940"/>
            <a:ext cx="8549806" cy="4580660"/>
          </a:xfrm>
        </p:spPr>
      </p:pic>
    </p:spTree>
    <p:extLst>
      <p:ext uri="{BB962C8B-B14F-4D97-AF65-F5344CB8AC3E}">
        <p14:creationId xmlns:p14="http://schemas.microsoft.com/office/powerpoint/2010/main" val="3638222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6926" y="1264951"/>
            <a:ext cx="5405718" cy="6091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20" y="2355272"/>
            <a:ext cx="7273635" cy="474704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0"/>
            <a:ext cx="8470232" cy="2097741"/>
          </a:xfrm>
          <a:prstGeom prst="cloudCallout">
            <a:avLst>
              <a:gd name="adj1" fmla="val -34083"/>
              <a:gd name="adj2" fmla="val 79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وَقبل ما نِختُم هَاللِّقاء الحُلو</a:t>
            </a:r>
            <a:r>
              <a:rPr lang="ar-LB" sz="2800">
                <a:solidFill>
                  <a:schemeClr val="tx1"/>
                </a:solidFill>
              </a:rPr>
              <a:t>، رَح أطلُب مِنكُن تِحفَظوا مع أهلكن بِالبيت هَالعِبارة مِن قانون الإيمان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63582" y="347319"/>
            <a:ext cx="6462416" cy="3178019"/>
          </a:xfrm>
          <a:prstGeom prst="cloudCallout">
            <a:avLst>
              <a:gd name="adj1" fmla="val -61462"/>
              <a:gd name="adj2" fmla="val 22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منلتقي  بالأسبوع القادم!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4679" y="1107296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48870" y="134470"/>
            <a:ext cx="7758953" cy="5096436"/>
          </a:xfrm>
          <a:prstGeom prst="cloudCallout">
            <a:avLst>
              <a:gd name="adj1" fmla="val -35765"/>
              <a:gd name="adj2" fmla="val 708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أصدِقائي... </a:t>
            </a: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شو بيعني هالعنوان؟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شو هدفنا اليوم؟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892" y="1627520"/>
            <a:ext cx="5953319" cy="1103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1905" y="1021977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8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7" y="-107576"/>
            <a:ext cx="1828801" cy="2438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3070" y="4477871"/>
            <a:ext cx="8060608" cy="1707776"/>
          </a:xfrm>
        </p:spPr>
        <p:txBody>
          <a:bodyPr>
            <a:normAutofit/>
          </a:bodyPr>
          <a:lstStyle/>
          <a:p>
            <a:pPr algn="r" rtl="1"/>
            <a:r>
              <a:rPr lang="ar-LB" sz="3600" b="1" dirty="0">
                <a:solidFill>
                  <a:schemeClr val="accent5">
                    <a:lumMod val="50000"/>
                  </a:schemeClr>
                </a:solidFill>
              </a:rPr>
              <a:t>نشهَد</a:t>
            </a:r>
            <a:r>
              <a:rPr lang="ar-LB" sz="3600" b="1" dirty="0">
                <a:solidFill>
                  <a:srgbClr val="FF0000"/>
                </a:solidFill>
              </a:rPr>
              <a:t> </a:t>
            </a:r>
            <a:r>
              <a:rPr lang="ar-SA" sz="3600" dirty="0"/>
              <a:t>لتَجَسُّد اللّه،</a:t>
            </a:r>
            <a:r>
              <a:rPr lang="ar-LB" sz="3600" dirty="0"/>
              <a:t> ون</a:t>
            </a:r>
            <a:r>
              <a:rPr lang="ar-SA" sz="3600" dirty="0"/>
              <a:t>عيش السَّلام المَنشود من المَلا</a:t>
            </a:r>
            <a:r>
              <a:rPr lang="ar-LB" sz="3600" dirty="0"/>
              <a:t>ي</a:t>
            </a:r>
            <a:r>
              <a:rPr lang="ar-SA" sz="3600" dirty="0"/>
              <a:t>كة</a:t>
            </a:r>
            <a:r>
              <a:rPr lang="en-US" sz="3600" dirty="0"/>
              <a:t>.</a:t>
            </a:r>
            <a:r>
              <a:rPr lang="ar-LB" sz="3600" dirty="0"/>
              <a:t> </a:t>
            </a:r>
          </a:p>
          <a:p>
            <a:pPr algn="r" rtl="1"/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731" y="2462618"/>
            <a:ext cx="7476564" cy="151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600" b="1" dirty="0">
                <a:solidFill>
                  <a:schemeClr val="accent5">
                    <a:lumMod val="50000"/>
                  </a:schemeClr>
                </a:solidFill>
              </a:rPr>
              <a:t>نبَرهِن</a:t>
            </a:r>
            <a:r>
              <a:rPr lang="ar-LB" sz="3600" b="1" dirty="0"/>
              <a:t> </a:t>
            </a:r>
            <a:r>
              <a:rPr lang="ar-LB" sz="3600" dirty="0"/>
              <a:t>إنّو</a:t>
            </a:r>
            <a:r>
              <a:rPr lang="ar-SA" sz="3600" dirty="0"/>
              <a:t> ميلاد يَسوع ه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ّي</a:t>
            </a:r>
            <a:r>
              <a:rPr lang="ar-SA" sz="3600" dirty="0"/>
              <a:t> تَجَسُّد اللّه بين البَشَر</a:t>
            </a:r>
            <a:r>
              <a:rPr lang="en-US" sz="3600" dirty="0"/>
              <a:t>.</a:t>
            </a:r>
          </a:p>
          <a:p>
            <a:pPr algn="r" rtl="1"/>
            <a:endParaRPr lang="en-US" sz="3600" dirty="0"/>
          </a:p>
          <a:p>
            <a:pPr algn="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33718" y="147918"/>
            <a:ext cx="7947212" cy="1909482"/>
          </a:xfrm>
          <a:prstGeom prst="cloudCallout">
            <a:avLst>
              <a:gd name="adj1" fmla="val -43169"/>
              <a:gd name="adj2" fmla="val 814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وهَلّق جَرْبوا فكّوا الرّموز المَوجودة هون ولاقوا الأفعال وقولولي مين يَلْلي بيَعملها!</a:t>
            </a:r>
            <a:endParaRPr lang="ar-LB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671" y="2326341"/>
            <a:ext cx="8140588" cy="434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5352" y="1223683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3 (Border and Accent Bar) 2"/>
          <p:cNvSpPr/>
          <p:nvPr/>
        </p:nvSpPr>
        <p:spPr>
          <a:xfrm>
            <a:off x="1949823" y="228599"/>
            <a:ext cx="6051177" cy="2710085"/>
          </a:xfrm>
          <a:prstGeom prst="accentBorderCallout3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4" y="3462496"/>
            <a:ext cx="6822341" cy="3584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7120" y="184847"/>
            <a:ext cx="66197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4000" b="1" dirty="0"/>
              <a:t>يَرعى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4000" b="1" dirty="0"/>
              <a:t>يحمي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4000" b="1" dirty="0"/>
              <a:t>يقوّي</a:t>
            </a:r>
          </a:p>
          <a:p>
            <a:pPr algn="ctr" rtl="1"/>
            <a:r>
              <a:rPr lang="ar-LB" sz="4000" b="1" dirty="0"/>
              <a:t>الرّاعي هُوّي يَلْلي بيعمِلْها 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ar-LB" sz="4400" b="1" dirty="0">
              <a:solidFill>
                <a:schemeClr val="bg1"/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5374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70093" y="1021977"/>
            <a:ext cx="5983942" cy="1909482"/>
          </a:xfrm>
          <a:prstGeom prst="cloudCallout">
            <a:avLst>
              <a:gd name="adj1" fmla="val -43169"/>
              <a:gd name="adj2" fmla="val 814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برافو! وهَلّق رح منشوف شو عملوا الرّعيان لمّا وُلِد يَسوع!</a:t>
            </a:r>
            <a:endParaRPr lang="ar-L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258" y="1075765"/>
            <a:ext cx="5405718" cy="6091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83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60270" y="141828"/>
            <a:ext cx="352593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وكان في بْهَاك المنطقا رِعْيان </a:t>
            </a:r>
            <a:endParaRPr lang="ar-LB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قاعدِين بالحقول، </a:t>
            </a:r>
            <a:endParaRPr lang="ar-LB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 يَسهَرُو بالدَوْر عَ قَطِيُعن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70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CCA62"/>
      </a:accent1>
      <a:accent2>
        <a:srgbClr val="93F5F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2259</TotalTime>
  <Words>431</Words>
  <Application>Microsoft Office PowerPoint</Application>
  <PresentationFormat>On-screen Show (4:3)</PresentationFormat>
  <Paragraphs>95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رُهبانيّة القَلبَين الأقدَسَين </vt:lpstr>
      <vt:lpstr>PowerPoint Presentation</vt:lpstr>
      <vt:lpstr>اللِّقاءُ السّابع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182</cp:revision>
  <dcterms:created xsi:type="dcterms:W3CDTF">2020-06-11T06:09:44Z</dcterms:created>
  <dcterms:modified xsi:type="dcterms:W3CDTF">2022-12-05T15:19:52Z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4F4C01D6-E415-4E01-B7B2-AF71FD21DA81</vt:lpwstr>
  </property>
  <property fmtid="{D5CDD505-2E9C-101B-9397-08002B2CF9AE}" pid="3" name="ArticulatePath">
    <vt:lpwstr>eb3-renc-03-اللقاء 3</vt:lpwstr>
  </property>
</Properties>
</file>