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4"/>
  </p:notesMasterIdLst>
  <p:sldIdLst>
    <p:sldId id="257" r:id="rId2"/>
    <p:sldId id="331" r:id="rId3"/>
    <p:sldId id="258" r:id="rId4"/>
    <p:sldId id="301" r:id="rId5"/>
    <p:sldId id="289" r:id="rId6"/>
    <p:sldId id="259" r:id="rId7"/>
    <p:sldId id="290" r:id="rId8"/>
    <p:sldId id="455" r:id="rId9"/>
    <p:sldId id="518" r:id="rId10"/>
    <p:sldId id="546" r:id="rId11"/>
    <p:sldId id="566" r:id="rId12"/>
    <p:sldId id="567" r:id="rId13"/>
    <p:sldId id="568" r:id="rId14"/>
    <p:sldId id="547" r:id="rId15"/>
    <p:sldId id="569" r:id="rId16"/>
    <p:sldId id="548" r:id="rId17"/>
    <p:sldId id="557" r:id="rId18"/>
    <p:sldId id="549" r:id="rId19"/>
    <p:sldId id="570" r:id="rId20"/>
    <p:sldId id="563" r:id="rId21"/>
    <p:sldId id="515" r:id="rId22"/>
    <p:sldId id="283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29292"/>
    <a:srgbClr val="FFFF66"/>
    <a:srgbClr val="FF7C80"/>
    <a:srgbClr val="FFCC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5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D2133-FE35-45EC-BB64-BC2F9FEA25E4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B8686-D751-41CD-B888-A4163C88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98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0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4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2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1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2175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25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8781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49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65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3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7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2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6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3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6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0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5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2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5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7071" y="1947930"/>
            <a:ext cx="8444006" cy="1912454"/>
          </a:xfrm>
        </p:spPr>
        <p:txBody>
          <a:bodyPr/>
          <a:lstStyle/>
          <a:p>
            <a:pPr algn="ctr" rtl="1"/>
            <a:r>
              <a:rPr lang="ar-LB" sz="4800" b="1" dirty="0">
                <a:solidFill>
                  <a:srgbClr val="FF0000"/>
                </a:solidFill>
              </a:rPr>
              <a:t>مَركَزُ التَّربِيَّةِ الدّينِيَّة</a:t>
            </a:r>
            <a:br>
              <a:rPr lang="ar-LB" sz="4800" b="1" dirty="0">
                <a:solidFill>
                  <a:srgbClr val="FF0000"/>
                </a:solidFill>
              </a:rPr>
            </a:br>
            <a:r>
              <a:rPr lang="ar-LB" sz="4800" b="1" dirty="0">
                <a:solidFill>
                  <a:srgbClr val="FF0000"/>
                </a:solidFill>
              </a:rPr>
              <a:t>رُهبانِيَّةُ القَلبَين الأقدَسَين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18755" y="4879039"/>
            <a:ext cx="8169174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itchFamily="18" charset="-78"/>
              </a:rPr>
              <a:t>الأَساسِيَّ السّادِس</a:t>
            </a:r>
            <a:endParaRPr lang="en-US" sz="5000" b="1" dirty="0">
              <a:latin typeface="Adobe Arabic" panose="02040503050201020203" pitchFamily="18" charset="-78"/>
              <a:cs typeface="Adobe Arabic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5" y="36307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0259" y="591236"/>
            <a:ext cx="2030506" cy="550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كان سَمِير </a:t>
            </a:r>
            <a:r>
              <a:rPr lang="ar-LB" sz="3200" dirty="0"/>
              <a:t>ناطر </a:t>
            </a:r>
            <a:r>
              <a:rPr lang="ar-SA" sz="3200" dirty="0"/>
              <a:t>بِفَارِغِ الصَّبرِ </a:t>
            </a:r>
            <a:r>
              <a:rPr lang="ar-LB" sz="3200" dirty="0"/>
              <a:t>إنو يشوف</a:t>
            </a:r>
            <a:r>
              <a:rPr lang="ar-SA" sz="3200" dirty="0"/>
              <a:t> عَمّ</a:t>
            </a:r>
            <a:r>
              <a:rPr lang="ar-LB" sz="3200" dirty="0"/>
              <a:t>و </a:t>
            </a:r>
            <a:r>
              <a:rPr lang="ar-SA" sz="3200" dirty="0"/>
              <a:t> ال</a:t>
            </a:r>
            <a:r>
              <a:rPr lang="ar-LB" sz="3200" dirty="0"/>
              <a:t>جايي</a:t>
            </a:r>
            <a:r>
              <a:rPr lang="ar-SA" sz="3200" dirty="0"/>
              <a:t> من البَرازيل بَعد</a:t>
            </a:r>
            <a:r>
              <a:rPr lang="ar-LB" sz="3200" dirty="0"/>
              <a:t> ما غاب </a:t>
            </a:r>
            <a:r>
              <a:rPr lang="ar-SA" sz="3200" dirty="0"/>
              <a:t>عِشرين س</a:t>
            </a:r>
            <a:r>
              <a:rPr lang="ar-LB" sz="3200" dirty="0"/>
              <a:t>ِنة</a:t>
            </a:r>
            <a:r>
              <a:rPr lang="ar-SA" sz="3200" dirty="0"/>
              <a:t> عَن البَلد. </a:t>
            </a:r>
            <a:endParaRPr lang="en-US" sz="3000" dirty="0"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0729" y="-243186"/>
            <a:ext cx="7772400" cy="75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5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78" y="527575"/>
            <a:ext cx="8124602" cy="6862914"/>
          </a:xfrm>
        </p:spPr>
      </p:pic>
      <p:sp>
        <p:nvSpPr>
          <p:cNvPr id="4" name="Rectangle 3"/>
          <p:cNvSpPr/>
          <p:nvPr/>
        </p:nvSpPr>
        <p:spPr>
          <a:xfrm>
            <a:off x="0" y="219262"/>
            <a:ext cx="82027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dirty="0"/>
              <a:t>وراح هُوّي وأَهلو وسِتّو وجِدّو عَالمَطار لَيِستَقِبْلوا العَمّ!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412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282224" cy="71807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06085" cy="3490175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 rtl="1"/>
            <a:br>
              <a:rPr lang="ar-LB" dirty="0">
                <a:solidFill>
                  <a:schemeClr val="tx1"/>
                </a:solidFill>
              </a:rPr>
            </a:br>
            <a:r>
              <a:rPr lang="ar-SA" dirty="0">
                <a:solidFill>
                  <a:schemeClr val="tx1"/>
                </a:solidFill>
              </a:rPr>
              <a:t>وفَجأَةً ظهَر ع شاشة جَدوَل مَواعِيد الطّ</a:t>
            </a:r>
            <a:r>
              <a:rPr lang="ar-LB" dirty="0">
                <a:solidFill>
                  <a:schemeClr val="tx1"/>
                </a:solidFill>
              </a:rPr>
              <a:t>يرات</a:t>
            </a:r>
            <a:r>
              <a:rPr lang="ar-SA" dirty="0">
                <a:solidFill>
                  <a:schemeClr val="tx1"/>
                </a:solidFill>
              </a:rPr>
              <a:t> </a:t>
            </a:r>
            <a:r>
              <a:rPr lang="ar-LB" dirty="0">
                <a:solidFill>
                  <a:schemeClr val="tx1"/>
                </a:solidFill>
              </a:rPr>
              <a:t>إ</a:t>
            </a:r>
            <a:r>
              <a:rPr lang="ar-SA" dirty="0">
                <a:solidFill>
                  <a:schemeClr val="tx1"/>
                </a:solidFill>
              </a:rPr>
              <a:t>نّ</a:t>
            </a:r>
            <a:r>
              <a:rPr lang="ar-LB" dirty="0">
                <a:solidFill>
                  <a:schemeClr val="tx1"/>
                </a:solidFill>
              </a:rPr>
              <a:t>و</a:t>
            </a:r>
            <a:r>
              <a:rPr lang="ar-SA" dirty="0">
                <a:solidFill>
                  <a:schemeClr val="tx1"/>
                </a:solidFill>
              </a:rPr>
              <a:t> الطّ</a:t>
            </a:r>
            <a:r>
              <a:rPr lang="ar-LB" dirty="0">
                <a:solidFill>
                  <a:schemeClr val="tx1"/>
                </a:solidFill>
              </a:rPr>
              <a:t>يارة</a:t>
            </a:r>
            <a:r>
              <a:rPr lang="ar-SA" dirty="0">
                <a:solidFill>
                  <a:schemeClr val="tx1"/>
                </a:solidFill>
              </a:rPr>
              <a:t> ا</a:t>
            </a:r>
            <a:r>
              <a:rPr lang="ar-LB" dirty="0">
                <a:solidFill>
                  <a:schemeClr val="tx1"/>
                </a:solidFill>
              </a:rPr>
              <a:t>لجايي</a:t>
            </a:r>
            <a:r>
              <a:rPr lang="ar-SA" dirty="0">
                <a:solidFill>
                  <a:schemeClr val="tx1"/>
                </a:solidFill>
              </a:rPr>
              <a:t> من الب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>
                <a:solidFill>
                  <a:schemeClr val="tx1"/>
                </a:solidFill>
              </a:rPr>
              <a:t>رازيل </a:t>
            </a:r>
            <a:r>
              <a:rPr lang="ar-LB" dirty="0">
                <a:solidFill>
                  <a:schemeClr val="tx1"/>
                </a:solidFill>
              </a:rPr>
              <a:t>رَح تِت</a:t>
            </a:r>
            <a:r>
              <a:rPr lang="ar-SA" dirty="0">
                <a:solidFill>
                  <a:schemeClr val="tx1"/>
                </a:solidFill>
              </a:rPr>
              <a:t>أخَّر ساعَة كامل</a:t>
            </a:r>
            <a:r>
              <a:rPr lang="ar-LB" dirty="0">
                <a:solidFill>
                  <a:schemeClr val="tx1"/>
                </a:solidFill>
              </a:rPr>
              <a:t>ِ</a:t>
            </a:r>
            <a:r>
              <a:rPr lang="ar-SA" dirty="0">
                <a:solidFill>
                  <a:schemeClr val="tx1"/>
                </a:solidFill>
              </a:rPr>
              <a:t>ة</a:t>
            </a:r>
            <a:r>
              <a:rPr lang="en-US" dirty="0">
                <a:solidFill>
                  <a:schemeClr val="tx1"/>
                </a:solidFill>
              </a:rPr>
              <a:t>!!!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8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672353" y="94130"/>
            <a:ext cx="6185647" cy="2783542"/>
          </a:xfrm>
          <a:prstGeom prst="cloudCallout">
            <a:avLst>
              <a:gd name="adj1" fmla="val 70540"/>
              <a:gd name="adj2" fmla="val -476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وهَلّق كِلّ فَريق يجَرّب يجَسّد </a:t>
            </a:r>
            <a:r>
              <a:rPr lang="ar-SA" sz="3000" dirty="0"/>
              <a:t>بِتَمثيليّة إيمَائيّة</a:t>
            </a:r>
            <a:r>
              <a:rPr lang="ar-LB" sz="3000" dirty="0"/>
              <a:t> (من 3 دقائق)</a:t>
            </a:r>
            <a:r>
              <a:rPr lang="ar-SA" sz="3000" dirty="0"/>
              <a:t> كيف عَاش</a:t>
            </a:r>
            <a:r>
              <a:rPr lang="ar-LB" sz="3000" dirty="0"/>
              <a:t>ِ</a:t>
            </a:r>
            <a:r>
              <a:rPr lang="ar-SA" sz="3000" dirty="0"/>
              <a:t>ت العَ</a:t>
            </a:r>
            <a:r>
              <a:rPr lang="ar-LB" sz="3000" dirty="0"/>
              <a:t>ي</a:t>
            </a:r>
            <a:r>
              <a:rPr lang="ar-SA" sz="3000" dirty="0"/>
              <a:t>ل</a:t>
            </a:r>
            <a:r>
              <a:rPr lang="ar-LB" sz="3000" dirty="0"/>
              <a:t>ة</a:t>
            </a:r>
            <a:r>
              <a:rPr lang="ar-SA" sz="3000" dirty="0"/>
              <a:t> والأصدِقَاء ه</a:t>
            </a:r>
            <a:r>
              <a:rPr lang="ar-LB" sz="3000" dirty="0"/>
              <a:t>َ</a:t>
            </a:r>
            <a:r>
              <a:rPr lang="ar-SA" sz="3000" dirty="0"/>
              <a:t>ا</a:t>
            </a:r>
            <a:r>
              <a:rPr lang="ar-LB" sz="3000" dirty="0"/>
              <a:t>لإ</a:t>
            </a:r>
            <a:r>
              <a:rPr lang="ar-SA" sz="3000" dirty="0"/>
              <a:t>نتِظار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8800"/>
            <a:ext cx="8565776" cy="5029200"/>
          </a:xfrm>
        </p:spPr>
      </p:pic>
    </p:spTree>
    <p:extLst>
      <p:ext uri="{BB962C8B-B14F-4D97-AF65-F5344CB8AC3E}">
        <p14:creationId xmlns:p14="http://schemas.microsoft.com/office/powerpoint/2010/main" val="185996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699249" y="-201704"/>
            <a:ext cx="7812740" cy="26894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dirty="0">
                <a:solidFill>
                  <a:schemeClr val="tx1"/>
                </a:solidFill>
              </a:rPr>
              <a:t>عَرض التِّمثيلِيّات الإيمائِيّة</a:t>
            </a:r>
            <a:endParaRPr lang="en-US" sz="4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436" y="3213847"/>
            <a:ext cx="5620047" cy="3402106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403412" y="2514601"/>
            <a:ext cx="4114800" cy="2541493"/>
          </a:xfrm>
          <a:prstGeom prst="wedgeEllipseCallout">
            <a:avLst>
              <a:gd name="adj1" fmla="val 70320"/>
              <a:gd name="adj2" fmla="val 4853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شو هِنّي عَلامات الإِنتِظار يَلْلي بَيَّنِت بِهَالتِّمثِيليّات؟</a:t>
            </a: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شو بيصير بَس يِخلَص الإِنتِظار؟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8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793376" y="349623"/>
            <a:ext cx="6360459" cy="233978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منِستَنتِج: </a:t>
            </a: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 ش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عور</a:t>
            </a:r>
            <a:r>
              <a:rPr lang="ar-LB" sz="2800" dirty="0">
                <a:solidFill>
                  <a:schemeClr val="tx1"/>
                </a:solidFill>
              </a:rPr>
              <a:t> الإنسان هُوّي وناطِر 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ما بيتعَبّر عَنّو </a:t>
            </a:r>
            <a:r>
              <a:rPr lang="ar-SA" sz="2800" dirty="0">
                <a:solidFill>
                  <a:schemeClr val="tx1"/>
                </a:solidFill>
              </a:rPr>
              <a:t>بالكَلامِ وحد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، بل </a:t>
            </a:r>
            <a:r>
              <a:rPr lang="ar-LB" sz="2800" dirty="0">
                <a:solidFill>
                  <a:schemeClr val="tx1"/>
                </a:solidFill>
              </a:rPr>
              <a:t>فيه</a:t>
            </a:r>
            <a:r>
              <a:rPr lang="ar-SA" sz="2800" dirty="0">
                <a:solidFill>
                  <a:schemeClr val="tx1"/>
                </a:solidFill>
              </a:rPr>
              <a:t> ت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عابير</a:t>
            </a:r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حِسّيَّة</a:t>
            </a:r>
            <a:r>
              <a:rPr lang="ar-LB" sz="2800" dirty="0">
                <a:solidFill>
                  <a:schemeClr val="tx1"/>
                </a:solidFill>
              </a:rPr>
              <a:t> وجَسَدِيّة... مَثَلاً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18566" y="2810436"/>
            <a:ext cx="7436223" cy="127747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إنتَ وناطِر نَتيجِة إمتِحان يِمكن تِنقر بِأَصابيعَك عَالمَقعَد أو عَلى الحَيط دَلالِة عَلى العَصَبِيّة أو نَفاذ الصَّبر 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690283" y="4119283"/>
            <a:ext cx="7436223" cy="127747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إِنتَ وناطِر مَوعَد الرِّحلِة، بتضَلَّك تتطَلَّع عَالسّاعَة  وتِنفُخ دَلالة  عَالتَّعصيب مِن النّطرَة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654424" y="5459506"/>
            <a:ext cx="7436223" cy="1277470"/>
          </a:xfrm>
          <a:prstGeom prst="flowChartAlternateProcess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إِنتَ وناطِر حَدا يوصَل بِتحِبّو، يمكِن تِفرُك إيدَيك </a:t>
            </a: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وتهِزّ بِإجرَيك دَلالة عَالتّعصيب مِن النَّطرَة</a:t>
            </a:r>
          </a:p>
        </p:txBody>
      </p:sp>
    </p:spTree>
    <p:extLst>
      <p:ext uri="{BB962C8B-B14F-4D97-AF65-F5344CB8AC3E}">
        <p14:creationId xmlns:p14="http://schemas.microsoft.com/office/powerpoint/2010/main" val="1166000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840944" y="484094"/>
            <a:ext cx="3859306" cy="1479176"/>
          </a:xfrm>
          <a:prstGeom prst="cloudCallout">
            <a:avLst>
              <a:gd name="adj1" fmla="val -63619"/>
              <a:gd name="adj2" fmla="val -261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وهَلّق خَلّونا نفَكِّر بِعُمق: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85045" y="124769"/>
            <a:ext cx="2232214" cy="2658772"/>
          </a:xfrm>
          <a:prstGeom prst="rect">
            <a:avLst/>
          </a:prstGeom>
        </p:spPr>
      </p:pic>
      <p:sp>
        <p:nvSpPr>
          <p:cNvPr id="8" name="Vertical Scroll 7"/>
          <p:cNvSpPr/>
          <p:nvPr/>
        </p:nvSpPr>
        <p:spPr>
          <a:xfrm>
            <a:off x="174813" y="3173506"/>
            <a:ext cx="8579223" cy="334831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rtl="1">
              <a:buFontTx/>
              <a:buChar char="-"/>
            </a:pPr>
            <a:r>
              <a:rPr lang="ar-SA" sz="2800" dirty="0">
                <a:solidFill>
                  <a:schemeClr val="tx1"/>
                </a:solidFill>
              </a:rPr>
              <a:t>اليَهود </a:t>
            </a:r>
            <a:r>
              <a:rPr lang="ar-LB" sz="2800" dirty="0">
                <a:solidFill>
                  <a:schemeClr val="tx1"/>
                </a:solidFill>
              </a:rPr>
              <a:t>نَطَروا </a:t>
            </a:r>
            <a:r>
              <a:rPr lang="ar-SA" sz="2800" dirty="0">
                <a:solidFill>
                  <a:schemeClr val="tx1"/>
                </a:solidFill>
              </a:rPr>
              <a:t>مَجيء المُخَلِّص، </a:t>
            </a:r>
            <a:endParaRPr lang="ar-LB" sz="2800" dirty="0">
              <a:solidFill>
                <a:schemeClr val="tx1"/>
              </a:solidFill>
            </a:endParaRPr>
          </a:p>
          <a:p>
            <a:pPr marL="457200" indent="-457200" algn="ctr" rtl="1">
              <a:buFontTx/>
              <a:buChar char="-"/>
            </a:pPr>
            <a:r>
              <a:rPr lang="ar-SA" sz="2800" dirty="0">
                <a:solidFill>
                  <a:schemeClr val="tx1"/>
                </a:solidFill>
              </a:rPr>
              <a:t>والعَ</a:t>
            </a:r>
            <a:r>
              <a:rPr lang="ar-LB" sz="2800" dirty="0">
                <a:solidFill>
                  <a:schemeClr val="tx1"/>
                </a:solidFill>
              </a:rPr>
              <a:t>درا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نَطَرِت </a:t>
            </a:r>
            <a:r>
              <a:rPr lang="ar-SA" sz="2800" dirty="0">
                <a:solidFill>
                  <a:schemeClr val="tx1"/>
                </a:solidFill>
              </a:rPr>
              <a:t>مَولِد ابنِها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ar-LB" sz="2800" dirty="0">
              <a:solidFill>
                <a:schemeClr val="tx1"/>
              </a:solidFill>
            </a:endParaRPr>
          </a:p>
          <a:p>
            <a:pPr marL="457200" indent="-457200" algn="ctr" rtl="1">
              <a:buFontTx/>
              <a:buChar char="-"/>
            </a:pPr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ون</a:t>
            </a:r>
            <a:r>
              <a:rPr lang="ar-LB" sz="2800" b="1" dirty="0">
                <a:solidFill>
                  <a:schemeClr val="tx1"/>
                </a:solidFill>
              </a:rPr>
              <a:t>ِ</a:t>
            </a:r>
            <a:r>
              <a:rPr lang="ar-SA" sz="2800" b="1" dirty="0">
                <a:solidFill>
                  <a:schemeClr val="tx1"/>
                </a:solidFill>
              </a:rPr>
              <a:t>حن</a:t>
            </a:r>
            <a:r>
              <a:rPr lang="ar-LB" sz="2800" b="1" dirty="0">
                <a:solidFill>
                  <a:schemeClr val="tx1"/>
                </a:solidFill>
              </a:rPr>
              <a:t>ا</a:t>
            </a:r>
            <a:r>
              <a:rPr lang="ar-SA" sz="2800" b="1" dirty="0">
                <a:solidFill>
                  <a:schemeClr val="tx1"/>
                </a:solidFill>
              </a:rPr>
              <a:t>، </a:t>
            </a:r>
            <a:r>
              <a:rPr lang="ar-LB" sz="2800" b="1" dirty="0">
                <a:solidFill>
                  <a:schemeClr val="tx1"/>
                </a:solidFill>
              </a:rPr>
              <a:t>مننطُر شي كِلّ سِنة </a:t>
            </a:r>
            <a:r>
              <a:rPr lang="ar-SA" sz="2800" b="1" dirty="0">
                <a:solidFill>
                  <a:schemeClr val="tx1"/>
                </a:solidFill>
              </a:rPr>
              <a:t>مَجيء المَسيح؟ كيفَ </a:t>
            </a:r>
            <a:r>
              <a:rPr lang="ar-LB" sz="2800" b="1" dirty="0">
                <a:solidFill>
                  <a:schemeClr val="tx1"/>
                </a:solidFill>
              </a:rPr>
              <a:t>مِن</a:t>
            </a:r>
            <a:r>
              <a:rPr lang="ar-SA" sz="2800" b="1" dirty="0">
                <a:solidFill>
                  <a:schemeClr val="tx1"/>
                </a:solidFill>
              </a:rPr>
              <a:t>ح</a:t>
            </a:r>
            <a:r>
              <a:rPr lang="ar-LB" sz="2800" b="1" dirty="0">
                <a:solidFill>
                  <a:schemeClr val="tx1"/>
                </a:solidFill>
              </a:rPr>
              <a:t>َ</a:t>
            </a:r>
            <a:r>
              <a:rPr lang="ar-SA" sz="2800" b="1" dirty="0">
                <a:solidFill>
                  <a:schemeClr val="tx1"/>
                </a:solidFill>
              </a:rPr>
              <a:t>ضّر</a:t>
            </a:r>
            <a:r>
              <a:rPr lang="ar-LB" sz="2800" b="1" dirty="0">
                <a:solidFill>
                  <a:schemeClr val="tx1"/>
                </a:solidFill>
              </a:rPr>
              <a:t>لو</a:t>
            </a:r>
            <a:r>
              <a:rPr lang="ar-SA" sz="2800" b="1" dirty="0">
                <a:solidFill>
                  <a:schemeClr val="tx1"/>
                </a:solidFill>
              </a:rPr>
              <a:t> قُلوبنا </a:t>
            </a:r>
            <a:r>
              <a:rPr lang="ar-LB" sz="2800" b="1" dirty="0">
                <a:solidFill>
                  <a:schemeClr val="tx1"/>
                </a:solidFill>
              </a:rPr>
              <a:t>تيلاقي مَطرَح </a:t>
            </a:r>
            <a:r>
              <a:rPr lang="ar-SA" sz="2800" b="1" dirty="0">
                <a:solidFill>
                  <a:schemeClr val="tx1"/>
                </a:solidFill>
              </a:rPr>
              <a:t>فيها؟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 rtl="1"/>
            <a:r>
              <a:rPr lang="en-US" sz="2800" b="1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23423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78225" y="188259"/>
            <a:ext cx="4437528" cy="3065932"/>
          </a:xfrm>
          <a:prstGeom prst="cloudCallout">
            <a:avLst>
              <a:gd name="adj1" fmla="val 50986"/>
              <a:gd name="adj2" fmla="val 4941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يَلّا رَقموا لائحَة إِنتِظار يَسوع تَتشوفوا قَدّيش ناطرينو بِشَغَف!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965" y="3792071"/>
            <a:ext cx="4961965" cy="30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41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023" y="416976"/>
            <a:ext cx="9144000" cy="62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4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661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7715034"/>
      </p:ext>
    </p:extLst>
  </p:cSld>
  <p:clrMapOvr>
    <a:masterClrMapping/>
  </p:clrMapOvr>
  <p:transition spd="slow" advTm="5693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iane\Desktop\work from home\eb6\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3698" y="0"/>
            <a:ext cx="5147461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291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0284" y="800375"/>
            <a:ext cx="9534284" cy="5362166"/>
          </a:xfrm>
        </p:spPr>
      </p:pic>
    </p:spTree>
    <p:extLst>
      <p:ext uri="{BB962C8B-B14F-4D97-AF65-F5344CB8AC3E}">
        <p14:creationId xmlns:p14="http://schemas.microsoft.com/office/powerpoint/2010/main" val="1922444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257" y="374405"/>
            <a:ext cx="6133931" cy="6483595"/>
          </a:xfrm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21358" y="722507"/>
            <a:ext cx="4331477" cy="3197175"/>
          </a:xfrm>
          <a:prstGeom prst="cloudCallout">
            <a:avLst>
              <a:gd name="adj1" fmla="val -67740"/>
              <a:gd name="adj2" fmla="val 68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tx1"/>
                </a:solidFill>
              </a:rPr>
              <a:t>منِلتِقي الأسْبوع القادِم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4" y="4101354"/>
            <a:ext cx="3658792" cy="259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447" y="1091414"/>
            <a:ext cx="5733825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1">
                    <a:lumMod val="50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</a:rPr>
              <a:t>الثّامِن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71035" y="3442864"/>
            <a:ext cx="6691450" cy="2327493"/>
          </a:xfrm>
        </p:spPr>
        <p:txBody>
          <a:bodyPr>
            <a:noAutofit/>
          </a:bodyPr>
          <a:lstStyle/>
          <a:p>
            <a:pPr algn="ctr" rtl="1"/>
            <a:endParaRPr lang="ar-LB" sz="4500" b="1" dirty="0">
              <a:solidFill>
                <a:schemeClr val="accent6">
                  <a:lumMod val="50000"/>
                </a:schemeClr>
              </a:solidFill>
            </a:endParaRPr>
          </a:p>
          <a:p>
            <a:pPr rtl="1"/>
            <a:r>
              <a:rPr lang="ar-LB" sz="5400" dirty="0"/>
              <a:t>آتٍ من بعيد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351" y="1"/>
            <a:ext cx="4929625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84993"/>
            <a:ext cx="5620047" cy="398645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72110" y="255494"/>
            <a:ext cx="5284937" cy="4988859"/>
          </a:xfrm>
          <a:prstGeom prst="cloudCallout">
            <a:avLst>
              <a:gd name="adj1" fmla="val 67512"/>
              <a:gd name="adj2" fmla="val 606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أَصدِقائي...</a:t>
            </a:r>
          </a:p>
          <a:p>
            <a:pPr algn="ctr" rtl="1"/>
            <a:endParaRPr lang="ar-LB" sz="3200" b="1" dirty="0">
              <a:solidFill>
                <a:schemeClr val="tx1"/>
              </a:solidFill>
            </a:endParaRPr>
          </a:p>
          <a:p>
            <a:pPr algn="ctr" rtl="1"/>
            <a:endParaRPr lang="ar-LB" sz="3200" b="1" dirty="0">
              <a:solidFill>
                <a:schemeClr val="tx1"/>
              </a:solidFill>
            </a:endParaRPr>
          </a:p>
          <a:p>
            <a:pPr algn="ctr" rtl="1"/>
            <a:endParaRPr lang="ar-LB" sz="3200" b="1" dirty="0">
              <a:solidFill>
                <a:schemeClr val="tx1"/>
              </a:solidFill>
            </a:endParaRP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مين ناطرين نحنا و جايي من بعيد؟ شو رَح نَعمِل اليَوم؟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517" y="1290919"/>
            <a:ext cx="3684495" cy="13178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8" r="205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16507" y="534448"/>
            <a:ext cx="3847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7030A0"/>
                </a:solidFill>
              </a:rPr>
              <a:t> </a:t>
            </a:r>
            <a:r>
              <a:rPr lang="ar-LB" sz="3200" b="1" dirty="0">
                <a:solidFill>
                  <a:srgbClr val="7030A0"/>
                </a:solidFill>
              </a:rPr>
              <a:t>نعيش </a:t>
            </a:r>
            <a:r>
              <a:rPr lang="ar-LB" sz="3200" dirty="0"/>
              <a:t>بِواسطِة</a:t>
            </a:r>
            <a:r>
              <a:rPr lang="ar-SA" sz="3200" dirty="0"/>
              <a:t> جَس</a:t>
            </a:r>
            <a:r>
              <a:rPr lang="ar-LB" sz="3200" dirty="0"/>
              <a:t>َ</a:t>
            </a:r>
            <a:r>
              <a:rPr lang="ar-SA" sz="3200" dirty="0"/>
              <a:t>د</a:t>
            </a:r>
            <a:r>
              <a:rPr lang="ar-LB" sz="3200" dirty="0"/>
              <a:t>نا عَلامات الإِنتِظار</a:t>
            </a:r>
            <a:r>
              <a:rPr lang="en-US" sz="3200" dirty="0"/>
              <a:t>		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752" y="273854"/>
            <a:ext cx="37958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b="1" dirty="0">
                <a:solidFill>
                  <a:schemeClr val="accent1">
                    <a:lumMod val="50000"/>
                  </a:schemeClr>
                </a:solidFill>
              </a:rPr>
              <a:t>نِتنَبَّه</a:t>
            </a:r>
            <a:r>
              <a:rPr lang="ar-LB" sz="2800" dirty="0"/>
              <a:t> إ</a:t>
            </a:r>
            <a:r>
              <a:rPr lang="ar-SA" sz="2800" dirty="0"/>
              <a:t>نّ</a:t>
            </a:r>
            <a:r>
              <a:rPr lang="ar-LB" sz="2800" dirty="0"/>
              <a:t>و كِلّ واحَد فينا</a:t>
            </a:r>
            <a:r>
              <a:rPr lang="ar-SA" sz="2800" dirty="0"/>
              <a:t> </a:t>
            </a:r>
            <a:r>
              <a:rPr lang="ar-LB" sz="2800" dirty="0"/>
              <a:t>بيقدَر</a:t>
            </a:r>
            <a:r>
              <a:rPr lang="ar-SA" sz="2800" dirty="0"/>
              <a:t> شَخصيًّا </a:t>
            </a:r>
            <a:r>
              <a:rPr lang="ar-LB" sz="2800" dirty="0"/>
              <a:t>إ</a:t>
            </a:r>
            <a:r>
              <a:rPr lang="ar-SA" sz="2800" dirty="0"/>
              <a:t>ن</a:t>
            </a:r>
            <a:r>
              <a:rPr lang="ar-LB" sz="2800" dirty="0"/>
              <a:t>ّو</a:t>
            </a:r>
            <a:r>
              <a:rPr lang="ar-SA" sz="2800" dirty="0"/>
              <a:t> ي</a:t>
            </a:r>
            <a:r>
              <a:rPr lang="ar-LB" sz="2800" dirty="0"/>
              <a:t>تحضّر</a:t>
            </a:r>
            <a:r>
              <a:rPr lang="ar-SA" sz="2800" dirty="0"/>
              <a:t> لاستِقبال المَسيحِ  </a:t>
            </a:r>
            <a:r>
              <a:rPr lang="ar-LB" sz="2800" dirty="0"/>
              <a:t>بِ</a:t>
            </a:r>
            <a:r>
              <a:rPr lang="ar-SA" sz="2800" dirty="0"/>
              <a:t>حَيات</a:t>
            </a:r>
            <a:r>
              <a:rPr lang="ar-LB" sz="2800" dirty="0"/>
              <a:t>و</a:t>
            </a:r>
            <a:r>
              <a:rPr lang="ar-SA" sz="2800" dirty="0"/>
              <a:t> </a:t>
            </a:r>
            <a:r>
              <a:rPr lang="ar-LB" sz="2800" dirty="0"/>
              <a:t>ويِنطرو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750" y="4087905"/>
            <a:ext cx="3730601" cy="264621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61365" y="147919"/>
            <a:ext cx="6629398" cy="4289610"/>
          </a:xfrm>
          <a:prstGeom prst="cloudCallout">
            <a:avLst>
              <a:gd name="adj1" fmla="val 31935"/>
              <a:gd name="adj2" fmla="val 635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accent5">
                    <a:lumMod val="50000"/>
                  </a:schemeClr>
                </a:solidFill>
              </a:rPr>
              <a:t>مين مِنكُن نَطَر </a:t>
            </a:r>
            <a:r>
              <a:rPr lang="ar-SA" sz="4000" dirty="0">
                <a:solidFill>
                  <a:schemeClr val="accent5">
                    <a:lumMod val="50000"/>
                  </a:schemeClr>
                </a:solidFill>
              </a:rPr>
              <a:t>شَخْص </a:t>
            </a:r>
            <a:r>
              <a:rPr lang="ar-LB" sz="4000" dirty="0">
                <a:solidFill>
                  <a:schemeClr val="accent5">
                    <a:lumMod val="50000"/>
                  </a:schemeClr>
                </a:solidFill>
              </a:rPr>
              <a:t>بي</a:t>
            </a:r>
            <a:r>
              <a:rPr lang="ar-SA" sz="4000" dirty="0">
                <a:solidFill>
                  <a:schemeClr val="accent5">
                    <a:lumMod val="50000"/>
                  </a:schemeClr>
                </a:solidFill>
              </a:rPr>
              <a:t>ح</a:t>
            </a:r>
            <a:r>
              <a:rPr lang="ar-LB" sz="4000" dirty="0">
                <a:solidFill>
                  <a:schemeClr val="accent5">
                    <a:lumMod val="50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accent5">
                    <a:lumMod val="50000"/>
                  </a:schemeClr>
                </a:solidFill>
              </a:rPr>
              <a:t>بّ</a:t>
            </a:r>
            <a:r>
              <a:rPr lang="ar-LB" sz="4000" dirty="0">
                <a:solidFill>
                  <a:schemeClr val="accent5">
                    <a:lumMod val="50000"/>
                  </a:schemeClr>
                </a:solidFill>
              </a:rPr>
              <a:t>و</a:t>
            </a:r>
            <a:r>
              <a:rPr lang="ar-SA" sz="4000" dirty="0">
                <a:solidFill>
                  <a:schemeClr val="accent5">
                    <a:lumMod val="50000"/>
                  </a:schemeClr>
                </a:solidFill>
              </a:rPr>
              <a:t> أو حَدَث مهِمّ؟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 rtl="1"/>
            <a:r>
              <a:rPr lang="ar-LB" sz="4000" dirty="0">
                <a:solidFill>
                  <a:schemeClr val="accent5">
                    <a:lumMod val="50000"/>
                  </a:schemeClr>
                </a:solidFill>
              </a:rPr>
              <a:t>أَيمَتى؟ كيف كانِت النَّطرَة؟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58" y="-109303"/>
            <a:ext cx="8942295" cy="68328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2011" y="3879056"/>
            <a:ext cx="7261412" cy="1739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32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كِلّ واحَد فينا يِختار مَوقَف نَطَر فيه شَخص </a:t>
            </a:r>
            <a:r>
              <a:rPr lang="ar-SA" sz="32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أ</a:t>
            </a:r>
            <a:r>
              <a:rPr lang="ar-LB" sz="32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َ</a:t>
            </a:r>
            <a:r>
              <a:rPr lang="ar-SA" sz="32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و ح</a:t>
            </a:r>
            <a:r>
              <a:rPr lang="ar-LB" sz="32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َ</a:t>
            </a:r>
            <a:r>
              <a:rPr lang="ar-SA" sz="32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دَث</a:t>
            </a:r>
            <a:r>
              <a:rPr lang="ar-LB" sz="32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</a:t>
            </a:r>
            <a:r>
              <a:rPr lang="ar-SA" sz="32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مه</a:t>
            </a:r>
            <a:r>
              <a:rPr lang="ar-LB" sz="32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ِ</a:t>
            </a:r>
            <a:r>
              <a:rPr lang="ar-SA" sz="32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مّ</a:t>
            </a:r>
            <a:r>
              <a:rPr lang="ar-LB" sz="32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تَيجَسِّد </a:t>
            </a:r>
            <a:r>
              <a:rPr lang="ar-SA" sz="32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بِح</a:t>
            </a:r>
            <a:r>
              <a:rPr lang="ar-LB" sz="32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َ</a:t>
            </a:r>
            <a:r>
              <a:rPr lang="ar-SA" sz="32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ركَات</a:t>
            </a:r>
            <a:r>
              <a:rPr lang="ar-LB" sz="32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جِسمو ومِن دون ما يِحكي </a:t>
            </a:r>
            <a:r>
              <a:rPr lang="ar-SA" sz="32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كيف </a:t>
            </a:r>
            <a:r>
              <a:rPr lang="ar-LB" sz="32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عاش النَّطرَة! </a:t>
            </a:r>
            <a:r>
              <a:rPr lang="en-US" sz="36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		</a:t>
            </a:r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6" y="4211782"/>
            <a:ext cx="3730601" cy="264621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159099" y="524435"/>
            <a:ext cx="4152489" cy="3509684"/>
          </a:xfrm>
          <a:prstGeom prst="cloudCallout">
            <a:avLst>
              <a:gd name="adj1" fmla="val 45963"/>
              <a:gd name="adj2" fmla="val 6341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600" dirty="0">
                <a:solidFill>
                  <a:schemeClr val="bg1"/>
                </a:solidFill>
              </a:rPr>
              <a:t>برافو ومِن بَعد ما شِفْنا كيف جَسَّد البَعض «النَّطرة»، سْمَعو هَالقِصّة!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215609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5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7CCA62"/>
      </a:accent1>
      <a:accent2>
        <a:srgbClr val="93F5F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2463</TotalTime>
  <Words>364</Words>
  <Application>Microsoft Office PowerPoint</Application>
  <PresentationFormat>On-screen Show (4:3)</PresentationFormat>
  <Paragraphs>48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Adobe Arabic</vt:lpstr>
      <vt:lpstr>Arial</vt:lpstr>
      <vt:lpstr>Calibri</vt:lpstr>
      <vt:lpstr>Tahoma</vt:lpstr>
      <vt:lpstr>Trebuchet MS</vt:lpstr>
      <vt:lpstr>Wingdings 3</vt:lpstr>
      <vt:lpstr>Facet</vt:lpstr>
      <vt:lpstr>مَركَزُ التَّربِيَّةِ الدّينِيَّة رُهبانِيَّةُ القَلبَين الأقدَسَين </vt:lpstr>
      <vt:lpstr>PowerPoint Presentation</vt:lpstr>
      <vt:lpstr>اللِّقاءُ الثّامِن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وفَجأَةً ظهَر ع شاشة جَدوَل مَواعِيد الطّيرات إنّو الطّيارة الجايي من البَرازيل رَح تِتأخَّر ساعَة كاملِة!!!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آتٍ من بعيد</dc:title>
  <dc:creator>Michel Haddad</dc:creator>
  <cp:lastModifiedBy>Michel Haddad (Prof)</cp:lastModifiedBy>
  <cp:revision>191</cp:revision>
  <dcterms:created xsi:type="dcterms:W3CDTF">2020-08-25T06:38:39Z</dcterms:created>
  <dcterms:modified xsi:type="dcterms:W3CDTF">2022-12-05T15:24:19Z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4826E6A5-993C-47B7-A59F-1F0327735625</vt:lpwstr>
  </property>
  <property fmtid="{D5CDD505-2E9C-101B-9397-08002B2CF9AE}" pid="3" name="ArticulatePath">
    <vt:lpwstr>EB6 اللقاء الرابع عشر oui</vt:lpwstr>
  </property>
</Properties>
</file>