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33"/>
  </p:notesMasterIdLst>
  <p:sldIdLst>
    <p:sldId id="257" r:id="rId2"/>
    <p:sldId id="331" r:id="rId3"/>
    <p:sldId id="258" r:id="rId4"/>
    <p:sldId id="301" r:id="rId5"/>
    <p:sldId id="289" r:id="rId6"/>
    <p:sldId id="259" r:id="rId7"/>
    <p:sldId id="571" r:id="rId8"/>
    <p:sldId id="578" r:id="rId9"/>
    <p:sldId id="598" r:id="rId10"/>
    <p:sldId id="600" r:id="rId11"/>
    <p:sldId id="599" r:id="rId12"/>
    <p:sldId id="601" r:id="rId13"/>
    <p:sldId id="602" r:id="rId14"/>
    <p:sldId id="603" r:id="rId15"/>
    <p:sldId id="604" r:id="rId16"/>
    <p:sldId id="605" r:id="rId17"/>
    <p:sldId id="606" r:id="rId18"/>
    <p:sldId id="607" r:id="rId19"/>
    <p:sldId id="608" r:id="rId20"/>
    <p:sldId id="609" r:id="rId21"/>
    <p:sldId id="596" r:id="rId22"/>
    <p:sldId id="610" r:id="rId23"/>
    <p:sldId id="611" r:id="rId24"/>
    <p:sldId id="612" r:id="rId25"/>
    <p:sldId id="613" r:id="rId26"/>
    <p:sldId id="617" r:id="rId27"/>
    <p:sldId id="618" r:id="rId28"/>
    <p:sldId id="614" r:id="rId29"/>
    <p:sldId id="615" r:id="rId30"/>
    <p:sldId id="597" r:id="rId31"/>
    <p:sldId id="616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29292"/>
    <a:srgbClr val="FFFF66"/>
    <a:srgbClr val="FF7C80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2133-FE35-45EC-BB64-BC2F9FEA25E4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8686-D751-41CD-B888-A4163C88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85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4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71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88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48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3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7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0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0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7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7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5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5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817" y="1600201"/>
            <a:ext cx="8444006" cy="1912454"/>
          </a:xfrm>
        </p:spPr>
        <p:txBody>
          <a:bodyPr/>
          <a:lstStyle/>
          <a:p>
            <a:pPr algn="ctr" rtl="1"/>
            <a:r>
              <a:rPr lang="ar-LB" sz="4500" b="1" dirty="0">
                <a:solidFill>
                  <a:srgbClr val="FF0000"/>
                </a:solidFill>
              </a:rPr>
              <a:t>مَركَزُ التَّربِيَّةِ الدّينِيَّة</a:t>
            </a:r>
            <a:br>
              <a:rPr lang="ar-LB" sz="4500" b="1" dirty="0">
                <a:solidFill>
                  <a:srgbClr val="FF0000"/>
                </a:solidFill>
              </a:rPr>
            </a:br>
            <a:r>
              <a:rPr lang="ar-LB" sz="4500" b="1" dirty="0">
                <a:solidFill>
                  <a:srgbClr val="FF0000"/>
                </a:solidFill>
              </a:rPr>
              <a:t>رُهبانِيَّةُ القَلبَين الأقدَسَين 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4811" y="4569946"/>
            <a:ext cx="8169174" cy="822674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latin typeface="Adobe Arabic" panose="02040503050201020203" pitchFamily="18" charset="-78"/>
                <a:cs typeface="+mj-cs"/>
              </a:rPr>
              <a:t>يُقَدِّمُ </a:t>
            </a:r>
          </a:p>
          <a:p>
            <a:pPr algn="ctr" rtl="1"/>
            <a:r>
              <a:rPr lang="ar-LB" sz="4000" b="1" dirty="0">
                <a:latin typeface="Adobe Arabic" panose="02040503050201020203" pitchFamily="18" charset="-78"/>
                <a:cs typeface="+mj-cs"/>
              </a:rPr>
              <a:t>كِتابَ</a:t>
            </a:r>
            <a:r>
              <a:rPr lang="en-US" sz="4000" b="1" dirty="0">
                <a:latin typeface="Adobe Arabic" panose="02040503050201020203" pitchFamily="18" charset="-78"/>
                <a:cs typeface="+mj-cs"/>
              </a:rPr>
              <a:t> </a:t>
            </a:r>
            <a:r>
              <a:rPr lang="ar-LB" sz="4000" b="1" dirty="0">
                <a:latin typeface="Adobe Arabic" panose="02040503050201020203" pitchFamily="18" charset="-78"/>
                <a:cs typeface="+mj-cs"/>
              </a:rPr>
              <a:t>الأَساسِيَّ السّادِس</a:t>
            </a:r>
            <a:endParaRPr lang="en-US" sz="4000" b="1" dirty="0"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3294" cy="6992471"/>
          </a:xfrm>
        </p:spPr>
      </p:pic>
      <p:sp>
        <p:nvSpPr>
          <p:cNvPr id="5" name="Rectangle 4"/>
          <p:cNvSpPr/>
          <p:nvPr/>
        </p:nvSpPr>
        <p:spPr>
          <a:xfrm>
            <a:off x="1452282" y="0"/>
            <a:ext cx="4572000" cy="24006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rtl="1"/>
            <a:r>
              <a:rPr lang="ar-SA" sz="3000" dirty="0">
                <a:ea typeface="Times New Roman" panose="02020603050405020304" pitchFamily="18" charset="0"/>
              </a:rPr>
              <a:t>ل</a:t>
            </a:r>
            <a:r>
              <a:rPr lang="ar-LB" sz="3000" dirty="0">
                <a:ea typeface="Times New Roman" panose="02020603050405020304" pitchFamily="18" charset="0"/>
              </a:rPr>
              <a:t>َ</a:t>
            </a:r>
            <a:r>
              <a:rPr lang="ar-SA" sz="3000" dirty="0">
                <a:ea typeface="Times New Roman" panose="02020603050405020304" pitchFamily="18" charset="0"/>
              </a:rPr>
              <a:t>م</a:t>
            </a:r>
            <a:r>
              <a:rPr lang="ar-LB" sz="3000" dirty="0">
                <a:ea typeface="Times New Roman" panose="02020603050405020304" pitchFamily="18" charset="0"/>
              </a:rPr>
              <a:t>َ</a:t>
            </a:r>
            <a:r>
              <a:rPr lang="ar-SA" sz="3000" dirty="0">
                <a:ea typeface="Times New Roman" panose="02020603050405020304" pitchFamily="18" charset="0"/>
              </a:rPr>
              <a:t>ّن سمِع المَلِك هيرودُوس بِهالشِّي نْصَدَم، وأُورَشليم كِلاّ نْصَدَمِتْ مَعو. قِام جَمَعْ عِنْدُو كِلّ رُؤءَسا الكَهَني وكَتبِة الشَّعب وسَئَلُنْ</a:t>
            </a:r>
            <a:r>
              <a:rPr lang="ar-LB" sz="3000" dirty="0">
                <a:ea typeface="Times New Roman" panose="02020603050405020304" pitchFamily="18" charset="0"/>
              </a:rPr>
              <a:t>:</a:t>
            </a:r>
            <a:r>
              <a:rPr lang="ar-SA" sz="3000" dirty="0">
                <a:ea typeface="Times New Roman" panose="02020603050405020304" pitchFamily="18" charset="0"/>
              </a:rPr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064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Oval Callout 5"/>
          <p:cNvSpPr/>
          <p:nvPr/>
        </p:nvSpPr>
        <p:spPr>
          <a:xfrm>
            <a:off x="1896035" y="121023"/>
            <a:ext cx="3146612" cy="1317812"/>
          </a:xfrm>
          <a:prstGeom prst="wedgeEllipseCallout">
            <a:avLst>
              <a:gd name="adj1" fmla="val 59509"/>
              <a:gd name="adj2" fmla="val -577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dirty="0">
                <a:solidFill>
                  <a:schemeClr val="tx1"/>
                </a:solidFill>
              </a:rPr>
              <a:t>«</a:t>
            </a:r>
            <a:r>
              <a:rPr lang="ar-SA" sz="2200" dirty="0">
                <a:solidFill>
                  <a:schemeClr val="tx1"/>
                </a:solidFill>
              </a:rPr>
              <a:t>وَينْ </a:t>
            </a:r>
            <a:r>
              <a:rPr lang="ar-LB" sz="2200" dirty="0">
                <a:solidFill>
                  <a:schemeClr val="tx1"/>
                </a:solidFill>
              </a:rPr>
              <a:t>رَح يولَد المَسيح؟»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806388" y="3594847"/>
            <a:ext cx="3146612" cy="1317812"/>
          </a:xfrm>
          <a:prstGeom prst="wedgeEllipseCallout">
            <a:avLst>
              <a:gd name="adj1" fmla="val 47971"/>
              <a:gd name="adj2" fmla="val -12414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>
                <a:solidFill>
                  <a:schemeClr val="tx1"/>
                </a:solidFill>
              </a:rPr>
              <a:t>«</a:t>
            </a:r>
            <a:r>
              <a:rPr lang="ar-SA" sz="2400" dirty="0">
                <a:solidFill>
                  <a:schemeClr val="tx1"/>
                </a:solidFill>
              </a:rPr>
              <a:t>بِ بَيت لحم اليَهودِييّ، مِتِلْ مَ كَتَب النَّبي</a:t>
            </a:r>
            <a:r>
              <a:rPr lang="ar-LB" sz="2400" dirty="0">
                <a:solidFill>
                  <a:schemeClr val="tx1"/>
                </a:solidFill>
              </a:rPr>
              <a:t>»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8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389966" y="116559"/>
            <a:ext cx="84313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b="1" dirty="0">
                <a:solidFill>
                  <a:srgbClr val="FFFF00"/>
                </a:solidFill>
                <a:ea typeface="Times New Roman" panose="02020603050405020304" pitchFamily="18" charset="0"/>
              </a:rPr>
              <a:t>ساع</a:t>
            </a:r>
            <a:r>
              <a:rPr lang="ar-LB" sz="3000" b="1" dirty="0">
                <a:solidFill>
                  <a:srgbClr val="FFFF00"/>
                </a:solidFill>
                <a:ea typeface="Times New Roman" panose="02020603050405020304" pitchFamily="18" charset="0"/>
              </a:rPr>
              <a:t>ِ</a:t>
            </a:r>
            <a:r>
              <a:rPr lang="ar-SA" sz="3000" b="1" dirty="0">
                <a:solidFill>
                  <a:srgbClr val="FFFF00"/>
                </a:solidFill>
                <a:ea typeface="Times New Roman" panose="02020603050405020304" pitchFamily="18" charset="0"/>
              </a:rPr>
              <a:t>تا،</a:t>
            </a:r>
            <a:r>
              <a:rPr lang="ar-LB" sz="3000" b="1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ar-SA" sz="3000" b="1" dirty="0">
                <a:solidFill>
                  <a:srgbClr val="FFFF00"/>
                </a:solidFill>
                <a:ea typeface="Times New Roman" panose="02020603050405020304" pitchFamily="18" charset="0"/>
              </a:rPr>
              <a:t>هيرودوس، بَعتْ جاب المَجُوس وقَلُّنْ: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926106" y="3998259"/>
            <a:ext cx="3146612" cy="2335306"/>
          </a:xfrm>
          <a:prstGeom prst="wedgeEllipseCallout">
            <a:avLst>
              <a:gd name="adj1" fmla="val 77886"/>
              <a:gd name="adj2" fmla="val -4295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«</a:t>
            </a:r>
            <a:r>
              <a:rPr lang="ar-SA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روحُو فَتْشُو عن الطِّفل، وبَسْ تلاقوه، خَبْرونِي، تَ رُوح أنا كَمان إسْجِدْلُو</a:t>
            </a:r>
            <a:r>
              <a:rPr lang="ar-LB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»</a:t>
            </a:r>
            <a:r>
              <a:rPr lang="ar-SA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8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64" y="421341"/>
            <a:ext cx="8104095" cy="13208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rgbClr val="FFFF00"/>
                </a:solidFill>
              </a:rPr>
              <a:t>ب</a:t>
            </a:r>
            <a:r>
              <a:rPr lang="ar-LB" dirty="0">
                <a:solidFill>
                  <a:srgbClr val="FFFF00"/>
                </a:solidFill>
              </a:rPr>
              <a:t>َ</a:t>
            </a:r>
            <a:r>
              <a:rPr lang="ar-SA" dirty="0">
                <a:solidFill>
                  <a:srgbClr val="FFFF00"/>
                </a:solidFill>
              </a:rPr>
              <a:t>عِد ما سِمْعُو كلام المَلِكْ رَاحُو، كانِتْ النِّجمِي اللّي شافوَها عَ الشَّرق، رِجْعِت تِمْشِي قِدّامُن، ووِقْفِت فَوق المَطرَحْ اللّي فيه الطِّفل.</a:t>
            </a:r>
            <a:r>
              <a:rPr lang="ar-S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8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374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035" y="502022"/>
            <a:ext cx="2533230" cy="4029635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rgbClr val="FFFF00"/>
                </a:solidFill>
              </a:rPr>
              <a:t>وبَسْ شافُو النِّجمِي، هَلَّلُو من كتِر الفَرح. وفاتُو عَ البَيت، شِافُو الطِّفل مع مَريَم إمُّو، رَكَعو سَجدُولُو، وفَتَحُو كْنُوزُن وقَدّمُولُو هدايا</a:t>
            </a:r>
            <a:r>
              <a:rPr lang="ar-LB" dirty="0">
                <a:solidFill>
                  <a:srgbClr val="FFFF00"/>
                </a:solidFill>
              </a:rPr>
              <a:t>.</a:t>
            </a:r>
            <a:r>
              <a:rPr lang="ar-SA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7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505" y="0"/>
            <a:ext cx="9269505" cy="6952129"/>
          </a:xfrm>
        </p:spPr>
      </p:pic>
      <p:sp>
        <p:nvSpPr>
          <p:cNvPr id="6" name="Rectangle 5"/>
          <p:cNvSpPr/>
          <p:nvPr/>
        </p:nvSpPr>
        <p:spPr>
          <a:xfrm>
            <a:off x="976908" y="111169"/>
            <a:ext cx="527900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000" b="1" dirty="0">
                <a:solidFill>
                  <a:srgbClr val="FFFF00"/>
                </a:solidFill>
                <a:ea typeface="Times New Roman" panose="02020603050405020304" pitchFamily="18" charset="0"/>
              </a:rPr>
              <a:t>دَهَبْ، وبَخُّور، وم</a:t>
            </a:r>
            <a:r>
              <a:rPr lang="ar-LB" sz="5000" b="1" dirty="0">
                <a:solidFill>
                  <a:srgbClr val="FFFF00"/>
                </a:solidFill>
                <a:ea typeface="Times New Roman" panose="02020603050405020304" pitchFamily="18" charset="0"/>
              </a:rPr>
              <a:t>ُ</a:t>
            </a:r>
            <a:r>
              <a:rPr lang="ar-SA" sz="5000" b="1" dirty="0">
                <a:solidFill>
                  <a:srgbClr val="FFFF00"/>
                </a:solidFill>
                <a:ea typeface="Times New Roman" panose="02020603050405020304" pitchFamily="18" charset="0"/>
              </a:rPr>
              <a:t>رّ</a:t>
            </a:r>
            <a:endParaRPr lang="en-US" sz="5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8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4276165" y="3462988"/>
            <a:ext cx="4572000" cy="21716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وم</a:t>
            </a:r>
            <a:r>
              <a:rPr lang="ar-L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ن بَعدا، شافو بالحِلِم إنُّن ما يِرْجَعو لَ عند هيرودوس، ر</a:t>
            </a:r>
            <a:r>
              <a:rPr lang="ar-LB" sz="320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3200">
                <a:latin typeface="Calibri" panose="020F0502020204030204" pitchFamily="34" charset="0"/>
                <a:ea typeface="Times New Roman" panose="02020603050405020304" pitchFamily="18" charset="0"/>
              </a:rPr>
              <a:t>جْعو 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عَ بلادُن ب</a:t>
            </a:r>
            <a:r>
              <a:rPr lang="ar-L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ط</a:t>
            </a:r>
            <a:r>
              <a:rPr lang="ar-L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ريق تاني</a:t>
            </a:r>
            <a:r>
              <a:rPr lang="en-US" sz="32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1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750" y="4087905"/>
            <a:ext cx="3730601" cy="264621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18561" y="430305"/>
            <a:ext cx="4975413" cy="3617259"/>
          </a:xfrm>
          <a:prstGeom prst="wedgeRoundRectCallout">
            <a:avLst>
              <a:gd name="adj1" fmla="val 62410"/>
              <a:gd name="adj2" fmla="val 699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chemeClr val="bg2">
                    <a:lumMod val="10000"/>
                  </a:schemeClr>
                </a:solidFill>
              </a:rPr>
              <a:t>المَجُوس كانُوا م</a:t>
            </a:r>
            <a:r>
              <a:rPr lang="ar-LB" sz="40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4000" b="1" dirty="0">
                <a:solidFill>
                  <a:schemeClr val="bg2">
                    <a:lumMod val="10000"/>
                  </a:schemeClr>
                </a:solidFill>
              </a:rPr>
              <a:t>تن</a:t>
            </a:r>
            <a:r>
              <a:rPr lang="ar-LB" sz="40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bg2">
                    <a:lumMod val="10000"/>
                  </a:schemeClr>
                </a:solidFill>
              </a:rPr>
              <a:t>بهين </a:t>
            </a:r>
            <a:r>
              <a:rPr lang="ar-LB" sz="4000" b="1" dirty="0">
                <a:solidFill>
                  <a:schemeClr val="bg2">
                    <a:lumMod val="10000"/>
                  </a:schemeClr>
                </a:solidFill>
              </a:rPr>
              <a:t>لَيَلّي</a:t>
            </a:r>
            <a:r>
              <a:rPr lang="ar-SA" sz="4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LB" sz="4000" b="1" dirty="0">
                <a:solidFill>
                  <a:schemeClr val="bg2">
                    <a:lumMod val="10000"/>
                  </a:schemeClr>
                </a:solidFill>
              </a:rPr>
              <a:t>قَلْلُن ياه</a:t>
            </a:r>
            <a:r>
              <a:rPr lang="ar-SA" sz="4000" b="1" dirty="0">
                <a:solidFill>
                  <a:schemeClr val="bg2">
                    <a:lumMod val="10000"/>
                  </a:schemeClr>
                </a:solidFill>
              </a:rPr>
              <a:t> الرُّوح </a:t>
            </a:r>
            <a:r>
              <a:rPr lang="ar-LB" sz="4000" b="1" dirty="0">
                <a:solidFill>
                  <a:schemeClr val="bg2">
                    <a:lumMod val="10000"/>
                  </a:schemeClr>
                </a:solidFill>
              </a:rPr>
              <a:t>وكانوا يطيعوه</a:t>
            </a:r>
          </a:p>
          <a:p>
            <a:pPr algn="ctr" rtl="1"/>
            <a:r>
              <a:rPr lang="ar-LB" sz="4000" b="1" dirty="0">
                <a:solidFill>
                  <a:schemeClr val="bg2">
                    <a:lumMod val="10000"/>
                  </a:schemeClr>
                </a:solidFill>
              </a:rPr>
              <a:t>ونِحنا؟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81" y="165847"/>
            <a:ext cx="7162801" cy="1320800"/>
          </a:xfrm>
        </p:spPr>
        <p:txBody>
          <a:bodyPr>
            <a:normAutofit/>
          </a:bodyPr>
          <a:lstStyle/>
          <a:p>
            <a:pPr algn="ctr"/>
            <a:r>
              <a:rPr lang="ar-LB" sz="3200" dirty="0">
                <a:solidFill>
                  <a:srgbClr val="FFFF00"/>
                </a:solidFill>
              </a:rPr>
              <a:t>مِ</a:t>
            </a:r>
            <a:r>
              <a:rPr lang="ar-SA" sz="3200" dirty="0">
                <a:solidFill>
                  <a:srgbClr val="FFFF00"/>
                </a:solidFill>
              </a:rPr>
              <a:t>ن بَعد مَ فلّو المَجوس، ظهَرْ ملاكُ الرَّب عَ يوسف بالحِلِم وقَلّو: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95836" y="1559859"/>
            <a:ext cx="2756648" cy="4598894"/>
          </a:xfrm>
          <a:prstGeom prst="cloudCallout">
            <a:avLst>
              <a:gd name="adj1" fmla="val -41085"/>
              <a:gd name="adj2" fmla="val -6079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/>
              <a:t>«</a:t>
            </a:r>
            <a:r>
              <a:rPr lang="ar-SA" sz="2500" dirty="0"/>
              <a:t>قُومْ خُودْ الطِّفِل وإمّو، وهْرُوبْ عَ مَصر. بِتْضَّل هَونيك تَ أنا قِلّك، لِ أَنوّ هيرُودُوس عَمْ يفَتِّشْ عن الطِّفِل بَدّو يِقِتْلُو</a:t>
            </a:r>
            <a:r>
              <a:rPr lang="ar-LB" sz="2500" dirty="0"/>
              <a:t>»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11414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1653988" y="249142"/>
            <a:ext cx="621254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قام يُوسف أخَدْ الطِّفل وإمّو، وراح عَ مَصر. ضَلّ هَونيك لَ بَعد مَوت هيرودوس</a:t>
            </a:r>
            <a:r>
              <a:rPr lang="en-US" sz="28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0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work from home\eb6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5669" y="0"/>
            <a:ext cx="5147461" cy="67226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3321425" y="0"/>
            <a:ext cx="2554941" cy="60199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وبَسْ مات هيرودوس، ظَهَر مَلاك الرَّب بالحِلِم عَ يُوسِف ب مَصر وقَلّو : </a:t>
            </a:r>
            <a:r>
              <a:rPr lang="ar-L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«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قُومْ خُودْ الطِّفِل وإمُّو، ورُوحْ عَ أرض إسرأئيل، لِ أنّو  اللّي كان بَدُّنْ حَياة الطِّفِل مِاتو</a:t>
            </a:r>
            <a:r>
              <a:rPr lang="ar-L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»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 قام يوسف أخَد الطِّفل وإمّو، وإجَا عَ أَرض إسرَائِيل ورَاحْ صَوب الجَلِيل لَمَدِينِة النَّاصرة وسَكَنْ فيها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57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750" y="4087905"/>
            <a:ext cx="3730601" cy="264621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72349" y="618565"/>
            <a:ext cx="4975413" cy="2891117"/>
          </a:xfrm>
          <a:prstGeom prst="wedgeRoundRectCallout">
            <a:avLst>
              <a:gd name="adj1" fmla="val 62410"/>
              <a:gd name="adj2" fmla="val 699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خَلّونا 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تأَمَّل </a:t>
            </a:r>
            <a:r>
              <a:rPr lang="ar-LB" sz="4000" dirty="0">
                <a:solidFill>
                  <a:schemeClr val="tx1"/>
                </a:solidFill>
              </a:rPr>
              <a:t>شوَي بِ</a:t>
            </a:r>
            <a:r>
              <a:rPr lang="ar-SA" sz="4000" dirty="0">
                <a:solidFill>
                  <a:schemeClr val="tx1"/>
                </a:solidFill>
              </a:rPr>
              <a:t> طاع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ة يوس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ف وأَمان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ت</a:t>
            </a:r>
            <a:r>
              <a:rPr lang="ar-LB" sz="4000" dirty="0">
                <a:solidFill>
                  <a:schemeClr val="tx1"/>
                </a:solidFill>
              </a:rPr>
              <a:t>و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3671"/>
      </p:ext>
    </p:extLst>
  </p:cSld>
  <p:clrMapOvr>
    <a:masterClrMapping/>
  </p:clrMapOvr>
  <p:transition spd="slow" advTm="5693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750" y="4087905"/>
            <a:ext cx="3730601" cy="264621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72349" y="672353"/>
            <a:ext cx="4921627" cy="2420470"/>
          </a:xfrm>
          <a:prstGeom prst="wedgeRoundRectCallout">
            <a:avLst>
              <a:gd name="adj1" fmla="val 62410"/>
              <a:gd name="adj2" fmla="val 699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وهَلّق بَدْنا نَعمِل هَالنَّشاطات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235172"/>
      </p:ext>
    </p:extLst>
  </p:cSld>
  <p:clrMapOvr>
    <a:masterClrMapping/>
  </p:clrMapOvr>
  <p:transition spd="slow" advTm="5693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1411"/>
            <a:ext cx="9084242" cy="6028671"/>
          </a:xfrm>
        </p:spPr>
      </p:pic>
    </p:spTree>
    <p:extLst>
      <p:ext uri="{BB962C8B-B14F-4D97-AF65-F5344CB8AC3E}">
        <p14:creationId xmlns:p14="http://schemas.microsoft.com/office/powerpoint/2010/main" val="3736058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2965"/>
            <a:ext cx="9084242" cy="5177117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6145306" y="1653988"/>
            <a:ext cx="726141" cy="20842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051176" y="2178424"/>
            <a:ext cx="806825" cy="11295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118412" y="3240742"/>
            <a:ext cx="753035" cy="31197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284259" y="2868706"/>
            <a:ext cx="506506" cy="3451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24282" y="4276165"/>
            <a:ext cx="806825" cy="15867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131859" y="2151529"/>
            <a:ext cx="690285" cy="15105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131859" y="1627094"/>
            <a:ext cx="721663" cy="31286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037729" y="4706471"/>
            <a:ext cx="806829" cy="5782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028764" y="5208494"/>
            <a:ext cx="806829" cy="5782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131860" y="4222376"/>
            <a:ext cx="658905" cy="20170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entagon 28"/>
          <p:cNvSpPr/>
          <p:nvPr/>
        </p:nvSpPr>
        <p:spPr>
          <a:xfrm flipH="1">
            <a:off x="3509682" y="295835"/>
            <a:ext cx="2635624" cy="7261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>
                <a:solidFill>
                  <a:schemeClr val="tx1"/>
                </a:solidFill>
              </a:rPr>
              <a:t>الإجابَة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6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34" y="-107577"/>
            <a:ext cx="9159434" cy="5930153"/>
          </a:xfrm>
        </p:spPr>
      </p:pic>
    </p:spTree>
    <p:extLst>
      <p:ext uri="{BB962C8B-B14F-4D97-AF65-F5344CB8AC3E}">
        <p14:creationId xmlns:p14="http://schemas.microsoft.com/office/powerpoint/2010/main" val="3812474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36" y="474591"/>
            <a:ext cx="8235725" cy="6243824"/>
          </a:xfrm>
        </p:spPr>
      </p:pic>
    </p:spTree>
    <p:extLst>
      <p:ext uri="{BB962C8B-B14F-4D97-AF65-F5344CB8AC3E}">
        <p14:creationId xmlns:p14="http://schemas.microsoft.com/office/powerpoint/2010/main" val="3555627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676" y="0"/>
            <a:ext cx="6116123" cy="7163859"/>
          </a:xfrm>
        </p:spPr>
      </p:pic>
    </p:spTree>
    <p:extLst>
      <p:ext uri="{BB962C8B-B14F-4D97-AF65-F5344CB8AC3E}">
        <p14:creationId xmlns:p14="http://schemas.microsoft.com/office/powerpoint/2010/main" val="1957299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6" y="572352"/>
            <a:ext cx="9036424" cy="5943600"/>
          </a:xfrm>
        </p:spPr>
      </p:pic>
    </p:spTree>
    <p:extLst>
      <p:ext uri="{BB962C8B-B14F-4D97-AF65-F5344CB8AC3E}">
        <p14:creationId xmlns:p14="http://schemas.microsoft.com/office/powerpoint/2010/main" val="2587782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30" y="564175"/>
            <a:ext cx="8980752" cy="5705942"/>
          </a:xfrm>
        </p:spPr>
      </p:pic>
    </p:spTree>
    <p:extLst>
      <p:ext uri="{BB962C8B-B14F-4D97-AF65-F5344CB8AC3E}">
        <p14:creationId xmlns:p14="http://schemas.microsoft.com/office/powerpoint/2010/main" val="104182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447" y="1091414"/>
            <a:ext cx="5733825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1">
                    <a:lumMod val="50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</a:rPr>
              <a:t>التّاسع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96027" y="3298356"/>
            <a:ext cx="6691450" cy="2327493"/>
          </a:xfrm>
        </p:spPr>
        <p:txBody>
          <a:bodyPr>
            <a:noAutofit/>
          </a:bodyPr>
          <a:lstStyle/>
          <a:p>
            <a:pPr algn="ctr" rtl="1"/>
            <a:endParaRPr lang="ar-LB" sz="4500" b="1" dirty="0">
              <a:solidFill>
                <a:schemeClr val="accent6">
                  <a:lumMod val="50000"/>
                </a:schemeClr>
              </a:solidFill>
            </a:endParaRPr>
          </a:p>
          <a:p>
            <a:pPr rtl="1"/>
            <a:r>
              <a:rPr lang="ar-LB" sz="5400" dirty="0"/>
              <a:t>وُلِد لَكُم اليَومَ مُخَلِّص</a:t>
            </a:r>
          </a:p>
          <a:p>
            <a:pPr rtl="1"/>
            <a:r>
              <a:rPr lang="ar-LB" sz="5400" dirty="0"/>
              <a:t>(الجُزءُ الثّاني)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18" y="1276216"/>
            <a:ext cx="6546935" cy="5787788"/>
          </a:xfrm>
        </p:spPr>
      </p:pic>
      <p:sp>
        <p:nvSpPr>
          <p:cNvPr id="5" name="Cloud Callout 4"/>
          <p:cNvSpPr/>
          <p:nvPr/>
        </p:nvSpPr>
        <p:spPr>
          <a:xfrm>
            <a:off x="685800" y="268940"/>
            <a:ext cx="6266330" cy="1546412"/>
          </a:xfrm>
          <a:prstGeom prst="cloudCallout">
            <a:avLst>
              <a:gd name="adj1" fmla="val 62393"/>
              <a:gd name="adj2" fmla="val -2238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2">
                    <a:lumMod val="25000"/>
                  </a:schemeClr>
                </a:solidFill>
              </a:rPr>
              <a:t>وبِخِتام الجِزء الأَوَّل مِن هَاللِّقاء، خَلّونا نرَنِّم  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916" y="780535"/>
            <a:ext cx="9453916" cy="5364769"/>
          </a:xfrm>
        </p:spPr>
      </p:pic>
    </p:spTree>
    <p:extLst>
      <p:ext uri="{BB962C8B-B14F-4D97-AF65-F5344CB8AC3E}">
        <p14:creationId xmlns:p14="http://schemas.microsoft.com/office/powerpoint/2010/main" val="71668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665" y="0"/>
            <a:ext cx="5075311" cy="67939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654" y="3818965"/>
            <a:ext cx="4303346" cy="305248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56958" y="201705"/>
            <a:ext cx="5809371" cy="4141695"/>
          </a:xfrm>
          <a:prstGeom prst="cloudCallout">
            <a:avLst>
              <a:gd name="adj1" fmla="val 63038"/>
              <a:gd name="adj2" fmla="val 3051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أَصدِقائي...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مين بيتذَكّر عَن شو حكينا المَرّة الماضية؟ كيف فَلّوا الرّعيان؟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8" r="20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6507" y="534448"/>
            <a:ext cx="38474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 </a:t>
            </a:r>
            <a:r>
              <a:rPr lang="ar-LB" sz="3000" b="1" dirty="0">
                <a:solidFill>
                  <a:srgbClr val="7030A0"/>
                </a:solidFill>
              </a:rPr>
              <a:t>حكينا عَن ميلاد يَسوع وزِيارِة </a:t>
            </a:r>
          </a:p>
          <a:p>
            <a:pPr algn="ctr" rtl="1"/>
            <a:r>
              <a:rPr lang="ar-LB" sz="3000" b="1" dirty="0">
                <a:solidFill>
                  <a:srgbClr val="7030A0"/>
                </a:solidFill>
              </a:rPr>
              <a:t>الرّعيان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735799" y="314195"/>
            <a:ext cx="37958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endParaRPr lang="ar-LB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rtl="1"/>
            <a:r>
              <a:rPr lang="ar-LB" sz="2800" b="1" dirty="0">
                <a:solidFill>
                  <a:schemeClr val="accent1">
                    <a:lumMod val="50000"/>
                  </a:schemeClr>
                </a:solidFill>
              </a:rPr>
              <a:t>فَلّوا الرّعيان هِنّي </a:t>
            </a:r>
          </a:p>
          <a:p>
            <a:pPr rtl="1"/>
            <a:r>
              <a:rPr lang="ar-LB" sz="2800" b="1" dirty="0">
                <a:solidFill>
                  <a:schemeClr val="accent1">
                    <a:lumMod val="50000"/>
                  </a:schemeClr>
                </a:solidFill>
              </a:rPr>
              <a:t>وعَمّ بيسَبْحوا الله</a:t>
            </a:r>
            <a:endParaRPr lang="en-US" sz="2800" dirty="0"/>
          </a:p>
          <a:p>
            <a:pPr algn="ctr" rtl="1"/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750" y="4087905"/>
            <a:ext cx="3730601" cy="264621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667435" y="0"/>
            <a:ext cx="6266330" cy="2514600"/>
          </a:xfrm>
          <a:prstGeom prst="cloudCallout">
            <a:avLst>
              <a:gd name="adj1" fmla="val 42865"/>
              <a:gd name="adj2" fmla="val 9739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شو </a:t>
            </a:r>
            <a:r>
              <a:rPr lang="ar-SA" sz="3000" dirty="0">
                <a:solidFill>
                  <a:schemeClr val="tx1"/>
                </a:solidFill>
              </a:rPr>
              <a:t>المُدهِش </a:t>
            </a:r>
            <a:r>
              <a:rPr lang="ar-LB" sz="3000" dirty="0">
                <a:solidFill>
                  <a:schemeClr val="tx1"/>
                </a:solidFill>
              </a:rPr>
              <a:t>بِهَا</a:t>
            </a:r>
            <a:r>
              <a:rPr lang="ar-SA" sz="3000" dirty="0">
                <a:solidFill>
                  <a:schemeClr val="tx1"/>
                </a:solidFill>
              </a:rPr>
              <a:t>لصُّور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ة؟</a:t>
            </a:r>
            <a:r>
              <a:rPr lang="ar-LB" sz="3000" dirty="0">
                <a:solidFill>
                  <a:schemeClr val="tx1"/>
                </a:solidFill>
              </a:rPr>
              <a:t> بِرَأيكُم شو شُعور الأشخاص يَلْلي فيها؟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8236" y="2976279"/>
            <a:ext cx="5782235" cy="2214285"/>
          </a:xfrm>
          <a:prstGeom prst="cloudCallout">
            <a:avLst>
              <a:gd name="adj1" fmla="val 44725"/>
              <a:gd name="adj2" fmla="val 7310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خَلّونا نِسمَع الصّحافي شو رَح بيخَبِّرنا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07676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3411" y="2702859"/>
            <a:ext cx="20036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>
                <a:solidFill>
                  <a:srgbClr val="FFC000"/>
                </a:solidFill>
              </a:rPr>
              <a:t>و</a:t>
            </a:r>
            <a:r>
              <a:rPr lang="ar-SA" sz="2800" b="1" dirty="0">
                <a:solidFill>
                  <a:srgbClr val="FFC000"/>
                </a:solidFill>
              </a:rPr>
              <a:t>ل</a:t>
            </a:r>
            <a:r>
              <a:rPr lang="ar-LB" sz="2800" b="1" dirty="0">
                <a:solidFill>
                  <a:srgbClr val="FFC000"/>
                </a:solidFill>
              </a:rPr>
              <a:t>َ</a:t>
            </a:r>
            <a:r>
              <a:rPr lang="ar-SA" sz="2800" b="1" dirty="0">
                <a:solidFill>
                  <a:srgbClr val="FFC000"/>
                </a:solidFill>
              </a:rPr>
              <a:t>م</a:t>
            </a:r>
            <a:r>
              <a:rPr lang="ar-LB" sz="2800" b="1" dirty="0">
                <a:solidFill>
                  <a:srgbClr val="FFC000"/>
                </a:solidFill>
              </a:rPr>
              <a:t>َ</a:t>
            </a:r>
            <a:r>
              <a:rPr lang="ar-SA" sz="2800" b="1" dirty="0">
                <a:solidFill>
                  <a:srgbClr val="FFC000"/>
                </a:solidFill>
              </a:rPr>
              <a:t>ّن وُلِد ي</a:t>
            </a:r>
            <a:r>
              <a:rPr lang="ar-LB" sz="2800" b="1" dirty="0">
                <a:solidFill>
                  <a:srgbClr val="FFC000"/>
                </a:solidFill>
              </a:rPr>
              <a:t>َ</a:t>
            </a:r>
            <a:r>
              <a:rPr lang="ar-SA" sz="2800" b="1" dirty="0">
                <a:solidFill>
                  <a:srgbClr val="FFC000"/>
                </a:solidFill>
              </a:rPr>
              <a:t>سوع، و</a:t>
            </a:r>
            <a:r>
              <a:rPr lang="ar-LB" sz="2800" b="1" dirty="0">
                <a:solidFill>
                  <a:srgbClr val="FFC000"/>
                </a:solidFill>
              </a:rPr>
              <a:t>ِ</a:t>
            </a:r>
            <a:r>
              <a:rPr lang="ar-SA" sz="2800" b="1" dirty="0">
                <a:solidFill>
                  <a:srgbClr val="FFC000"/>
                </a:solidFill>
              </a:rPr>
              <a:t>صِل</a:t>
            </a:r>
            <a:r>
              <a:rPr lang="ar-LB" sz="2800" b="1" dirty="0">
                <a:solidFill>
                  <a:srgbClr val="FFC000"/>
                </a:solidFill>
              </a:rPr>
              <a:t> كمان</a:t>
            </a:r>
            <a:r>
              <a:rPr lang="ar-SA" sz="2800" b="1" dirty="0">
                <a:solidFill>
                  <a:srgbClr val="FFC000"/>
                </a:solidFill>
              </a:rPr>
              <a:t> عَ أُورشليم، مَجُوس، جاييِن من الشَّرق، 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9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7918" y="0"/>
            <a:ext cx="9291917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7413" y="343534"/>
            <a:ext cx="1962397" cy="1502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4400" dirty="0">
                <a:solidFill>
                  <a:srgbClr val="FFC000"/>
                </a:solidFill>
              </a:rPr>
              <a:t>و</a:t>
            </a:r>
            <a:r>
              <a:rPr lang="ar-LB" sz="4400" dirty="0">
                <a:solidFill>
                  <a:srgbClr val="FFC000"/>
                </a:solidFill>
              </a:rPr>
              <a:t>صارو</a:t>
            </a: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4400" dirty="0">
                <a:solidFill>
                  <a:srgbClr val="FFC000"/>
                </a:solidFill>
              </a:rPr>
              <a:t> يِسْئَلو:</a:t>
            </a:r>
            <a:endParaRPr lang="en-US" sz="44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191870" y="161364"/>
            <a:ext cx="3146612" cy="2501153"/>
          </a:xfrm>
          <a:prstGeom prst="wedgeEllipseCallout">
            <a:avLst>
              <a:gd name="adj1" fmla="val -11431"/>
              <a:gd name="adj2" fmla="val 8185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dirty="0">
                <a:solidFill>
                  <a:schemeClr val="tx1"/>
                </a:solidFill>
              </a:rPr>
              <a:t>«</a:t>
            </a:r>
            <a:r>
              <a:rPr lang="ar-SA" sz="2200" dirty="0">
                <a:solidFill>
                  <a:schemeClr val="tx1"/>
                </a:solidFill>
              </a:rPr>
              <a:t>وَينْ مَلِك اليَهُود، الطِّفل يَل</a:t>
            </a:r>
            <a:r>
              <a:rPr lang="ar-LB" sz="2200" dirty="0">
                <a:solidFill>
                  <a:schemeClr val="tx1"/>
                </a:solidFill>
              </a:rPr>
              <a:t>ْل</a:t>
            </a:r>
            <a:r>
              <a:rPr lang="ar-SA" sz="2200" dirty="0">
                <a:solidFill>
                  <a:schemeClr val="tx1"/>
                </a:solidFill>
              </a:rPr>
              <a:t>ي وُلِد؟ شِـفْنا نِجِمْتو عَ الشَّرق، وجِينَا تَ نِسْجِدْلو</a:t>
            </a:r>
            <a:r>
              <a:rPr lang="ar-LB" sz="2200" dirty="0">
                <a:solidFill>
                  <a:schemeClr val="tx1"/>
                </a:solidFill>
              </a:rPr>
              <a:t>»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3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2717</TotalTime>
  <Words>440</Words>
  <Application>Microsoft Office PowerPoint</Application>
  <PresentationFormat>On-screen Show (4:3)</PresentationFormat>
  <Paragraphs>49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Adobe Arabic</vt:lpstr>
      <vt:lpstr>Arial</vt:lpstr>
      <vt:lpstr>Calibri</vt:lpstr>
      <vt:lpstr>Tahoma</vt:lpstr>
      <vt:lpstr>Trebuchet MS</vt:lpstr>
      <vt:lpstr>Wingdings 3</vt:lpstr>
      <vt:lpstr>Facet</vt:lpstr>
      <vt:lpstr>مَركَزُ التَّربِيَّةِ الدّينِيَّة رُهبانِيَّةُ القَلبَين الأقدَسَين </vt:lpstr>
      <vt:lpstr>PowerPoint Presentation</vt:lpstr>
      <vt:lpstr>اللِّقاءُ  التّاسع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بَعِد ما سِمْعُو كلام المَلِكْ رَاحُو، كانِتْ النِّجمِي اللّي شافوَها عَ الشَّرق، رِجْعِت تِمْشِي قِدّامُن، ووِقْفِت فَوق المَطرَحْ اللّي فيه الطِّفل. </vt:lpstr>
      <vt:lpstr>وبَسْ شافُو النِّجمِي، هَلَّلُو من كتِر الفَرح. وفاتُو عَ البَيت، شِافُو الطِّفل مع مَريَم إمُّو، رَكَعو سَجدُولُو، وفَتَحُو كْنُوزُن وقَدّمُولُو هدايا. </vt:lpstr>
      <vt:lpstr>PowerPoint Presentation</vt:lpstr>
      <vt:lpstr>PowerPoint Presentation</vt:lpstr>
      <vt:lpstr>PowerPoint Presentation</vt:lpstr>
      <vt:lpstr>مِن بَعد مَ فلّو المَجوس، ظهَرْ ملاكُ الرَّب عَ يوسف بالحِلِم وقَلّو: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وُلِد لَكُم اليَومَ مُخَلِّص</dc:title>
  <dc:creator>Michel Haddad</dc:creator>
  <cp:lastModifiedBy>Michel Haddad (Prof)</cp:lastModifiedBy>
  <cp:revision>203</cp:revision>
  <dcterms:created xsi:type="dcterms:W3CDTF">2020-08-25T06:38:39Z</dcterms:created>
  <dcterms:modified xsi:type="dcterms:W3CDTF">2022-12-05T15:26:27Z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4826E6A5-993C-47B7-A59F-1F0327735625</vt:lpwstr>
  </property>
  <property fmtid="{D5CDD505-2E9C-101B-9397-08002B2CF9AE}" pid="3" name="ArticulatePath">
    <vt:lpwstr>EB6 اللقاء الرابع عشر oui</vt:lpwstr>
  </property>
</Properties>
</file>