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0" r:id="rId2"/>
    <p:sldId id="281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7" r:id="rId19"/>
    <p:sldId id="276" r:id="rId20"/>
    <p:sldId id="278" r:id="rId21"/>
    <p:sldId id="273" r:id="rId22"/>
    <p:sldId id="274" r:id="rId23"/>
    <p:sldId id="275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23AD9-1A19-4572-87DA-D3E8911393E5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EAB4D-E790-4BDC-AC9E-2393B8158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2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98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35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7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0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94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0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14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15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270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44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582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85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58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5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46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90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87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705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EAB4D-E790-4BDC-AC9E-2393B8158C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9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4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4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39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758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50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1911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77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9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1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7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12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40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3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89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0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6AD5E6-FBB6-478D-97D5-3A2C585CF71A}" type="datetimeFigureOut">
              <a:rPr lang="en-US" smtClean="0"/>
              <a:t>24-Jan-22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C53D53-8A03-463B-AB80-02141F559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69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88" y="1526113"/>
            <a:ext cx="7015163" cy="1515533"/>
          </a:xfrm>
        </p:spPr>
        <p:txBody>
          <a:bodyPr/>
          <a:lstStyle/>
          <a:p>
            <a:pPr rtl="1"/>
            <a: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مَركَزُ التَّربِيّةِ الدّينِيّة</a:t>
            </a:r>
            <a:b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LB" sz="4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رُهبانِيّةُ القَلبَينِ الأَقدَسَين</a:t>
            </a:r>
            <a:endParaRPr lang="en-US" sz="4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ar-LB" sz="8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يُقَدِّم</a:t>
            </a:r>
            <a:endParaRPr lang="en-US" sz="8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6958013" y="887135"/>
            <a:ext cx="2185987" cy="553997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LB" b="1" i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ar-LB" b="1" i="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ـمَّا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حانَ يَومُ طُهورِهما بِحَسَبِ شَريعَةِ موسى، صَعِدا بِه إِلى أُورَشَليم لِيُقَدِّماه لِلرَّبّ،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كما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كُتِبَ في شَريعةِ الرَّبِّ مِن أَنَّ كُلَّ بِكرٍ ذَكَرٍ يُنذَرُ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لِلرَّبّ</a:t>
            </a:r>
            <a:endParaRPr lang="ar-LB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75305" cy="6956480"/>
          </a:xfrm>
        </p:spPr>
      </p:pic>
      <p:sp>
        <p:nvSpPr>
          <p:cNvPr id="5" name="Rectangle 4"/>
          <p:cNvSpPr/>
          <p:nvPr/>
        </p:nvSpPr>
        <p:spPr>
          <a:xfrm>
            <a:off x="4294208" y="0"/>
            <a:ext cx="39793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وكانَ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أُورَشَليمَ رَجُلٌ بارٌّ تَقيٌّ اسمُه سِمعان، يَنتَظرُ الفَرَجَ لإِسرائيل، والرُّوحُ القُدُسُ نازِلٌ علَيه. </a:t>
            </a:r>
            <a:endParaRPr lang="ar-LB" sz="28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42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2955" y="1801443"/>
            <a:ext cx="2385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b="1" baseline="30000" dirty="0"/>
              <a:t> </a:t>
            </a:r>
            <a:r>
              <a:rPr lang="ar-LB" dirty="0"/>
              <a:t>وَكَانَ فِي أُورُشَلِيمَ رَجُلٌ اسْمُهُ سِمْعَانُ، وَهُوَ رَجُلٌ بَارٌّ تَقِيٌّ يَنْتَظِرُ الْعَزَاءَ لإِسْرَائِيلَ وَكَانَ الرُّوحُ الْقُدُسُ عَلَيْهِ</a:t>
            </a:r>
            <a:endParaRPr lang="ar-LB" sz="2800" b="0" i="0" dirty="0">
              <a:solidFill>
                <a:schemeClr val="bg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105"/>
            <a:ext cx="9168245" cy="6876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7129" y="915337"/>
            <a:ext cx="3556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3800" b="1" i="0" baseline="30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SA" sz="3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وكانَ </a:t>
            </a:r>
            <a:r>
              <a:rPr lang="ar-SA" sz="3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الرُّوحُ القُدُسُ قد أَوحى إِلَيه أَنَّه لا يَرى الموتَ قَبلَ أَن يُعايِنَ مَسيحَ </a:t>
            </a:r>
            <a:r>
              <a:rPr lang="ar-SA" sz="3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الرَّبّ</a:t>
            </a:r>
            <a:r>
              <a:rPr lang="ar-LB" sz="3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ar-SA" sz="3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94763" y="305737"/>
            <a:ext cx="241992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5000" b="1" i="0" baseline="30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فأتَى الْهَيْكَلَ </a:t>
            </a:r>
            <a:r>
              <a:rPr lang="ar-LB" sz="5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بِدَافِعٍ مِنَ الرُّوحِ</a:t>
            </a:r>
            <a:r>
              <a:rPr lang="ar-LB" dirty="0"/>
              <a:t>. 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9833" y="0"/>
            <a:ext cx="2715492" cy="3621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LB" sz="5000" b="1" i="0" baseline="30000" dirty="0" smtClean="0"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ولـمّا 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دَخَلَ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بِالطِّفلِ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يَسوعَ أَبَواه،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حَمَله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عَلى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ذِراعَيهِ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وَبارَكَ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اللهَ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ar-SA" sz="2800" dirty="0" smtClean="0"/>
              <a:t>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33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330036" y="4150774"/>
            <a:ext cx="6220691" cy="2457843"/>
          </a:xfrm>
          <a:prstGeom prst="wedgeRoundRectCallout">
            <a:avLst>
              <a:gd name="adj1" fmla="val 38512"/>
              <a:gd name="adj2" fmla="val -11490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الآنَ 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تُطلِقُ، يا سَيِّد، عَبدَكَ بِسَلام، وَفْقاً لِقَوْلِكَ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فقَد 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رَأَت عَينايَ خلاصَكَ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الَّذي 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أَعدَدَته في سبيلِ الشُّعوبِ كُلِّها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نُوراً 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يَتَجَلَّى لِلوَثَنِيِّين ومَجداً لِشَعْبِكَ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إِسرائيل</a:t>
            </a:r>
            <a:r>
              <a:rPr lang="ar-SA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281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26817"/>
            <a:ext cx="26323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2800" baseline="30000" dirty="0"/>
              <a:t>33</a:t>
            </a:r>
            <a:r>
              <a:rPr lang="ar-SA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وكانَ أَبوه وأُمُّهُ يَعجَبانِ مِمَّا يُقالُ </a:t>
            </a:r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فيه</a:t>
            </a:r>
            <a:r>
              <a:rPr lang="ar-LB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  <a:r>
              <a:rPr lang="ar-SA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8764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57875" y="2582919"/>
            <a:ext cx="2660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LB" sz="28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فبارك</a:t>
            </a:r>
            <a:r>
              <a:rPr lang="ar-LB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َهُمَا سِمْعَانُ،</a:t>
            </a:r>
          </a:p>
          <a:p>
            <a:pPr algn="r" rtl="1"/>
            <a:r>
              <a:rPr lang="ar-LB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ثم قَالَ </a:t>
            </a:r>
          </a:p>
          <a:p>
            <a:pPr algn="r" rtl="1"/>
            <a:r>
              <a:rPr lang="ar-LB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لِمَرْيَمَ</a:t>
            </a:r>
          </a:p>
          <a:p>
            <a:pPr algn="r" rtl="1"/>
            <a:r>
              <a:rPr lang="ar-LB" sz="2800" b="0" i="0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أُمِّه</a:t>
            </a:r>
            <a:r>
              <a:rPr lang="ar-LB" sz="2800" b="0" i="0" dirty="0" smtClean="0">
                <a:solidFill>
                  <a:srgbClr val="000000"/>
                </a:solidFill>
                <a:effectLst/>
                <a:latin typeface="system-ui"/>
              </a:rPr>
              <a:t>: 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330036" y="4150774"/>
            <a:ext cx="6220691" cy="2457843"/>
          </a:xfrm>
          <a:prstGeom prst="wedgeRoundRectCallout">
            <a:avLst>
              <a:gd name="adj1" fmla="val 27376"/>
              <a:gd name="adj2" fmla="val -99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ها إِنَّه جُعِلَ لِسقُوطِ كَثيرٍ مِنَ النَّاس وقِيامِ كَثيرٍ مِنهُم في إِسرائيل وآيَةً مُعَرَّضةً لِلرَّفْض.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وأَنتِ 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سيَنفُذُ سَيفٌ في نَفْسِكِ لِتَنكَشِفَ الأَفكارُ عَن قُلوبٍ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كثيرة. 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5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886748"/>
            <a:ext cx="5276240" cy="55140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211783" y="789709"/>
            <a:ext cx="4572000" cy="4530436"/>
          </a:xfrm>
          <a:prstGeom prst="wedgeEllipseCallout">
            <a:avLst>
              <a:gd name="adj1" fmla="val -91488"/>
              <a:gd name="adj2" fmla="val -2159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وَالآن</a:t>
            </a:r>
            <a:r>
              <a:rPr lang="en-US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ar-L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سَنَتَأَمّلُ في الشُّموعِ التّالِيّةِ وسَنَقرأ من جَديدٍ عِباراتِ النّصِّ الإِنجيلِيّ المَوجودَة تَحتَ الرُّسوم</a:t>
            </a:r>
            <a:r>
              <a:rPr lang="ar-LB" sz="3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  <a:endParaRPr lang="ar-LB" sz="3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ثُمّ العَناوين...</a:t>
            </a:r>
            <a:endParaRPr lang="en-US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46980"/>
          </a:xfrm>
        </p:spPr>
      </p:pic>
      <p:sp>
        <p:nvSpPr>
          <p:cNvPr id="5" name="TextBox 4"/>
          <p:cNvSpPr txBox="1"/>
          <p:nvPr/>
        </p:nvSpPr>
        <p:spPr>
          <a:xfrm>
            <a:off x="7506854" y="1059438"/>
            <a:ext cx="1401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نَترُكُ أَنفُسَنا </a:t>
            </a:r>
          </a:p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نَنقاد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45017" y="690106"/>
            <a:ext cx="14016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نضَعُ أَنفُسَنا تَحتَ نَظرِ الرَّب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1190" y="967105"/>
            <a:ext cx="140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نُقَدِّم،</a:t>
            </a:r>
          </a:p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نُعطي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0136" y="874774"/>
            <a:ext cx="1401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نَحترمُ الله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993" y="967105"/>
            <a:ext cx="1401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نَرجو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95127" y="5386705"/>
            <a:ext cx="202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صَعدا بهِ لِيُقَدّماه بِحَسبِ الشّريعَة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664" y="5386705"/>
            <a:ext cx="202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جاءا بهِ إلى الهَيكل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463" y="5386705"/>
            <a:ext cx="202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قَدَّماهُ لِلرَّبّ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2417" y="5386705"/>
            <a:ext cx="2025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كان سمعانُ رَجل بار وتَقي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67734" y="5386705"/>
            <a:ext cx="2128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أوحى إليهِ الرّوحَ أَنّهُ سَيَرى</a:t>
            </a:r>
          </a:p>
          <a:p>
            <a:pPr algn="ctr" rtl="1"/>
            <a:r>
              <a:rPr lang="ar-LB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المَسيح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627" y="3637121"/>
            <a:ext cx="4957762" cy="2992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76778" y="3747966"/>
            <a:ext cx="3723748" cy="215277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ar-LB" sz="5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تَقدِمَةُ يَسوع إِلى الهَيكَل" </a:t>
            </a:r>
          </a:p>
          <a:p>
            <a:pPr rtl="1"/>
            <a:r>
              <a:rPr lang="ar-LB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(لِلإبتِدائِيّ)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6-Point Star 2"/>
          <p:cNvSpPr/>
          <p:nvPr/>
        </p:nvSpPr>
        <p:spPr>
          <a:xfrm>
            <a:off x="2357437" y="228601"/>
            <a:ext cx="4900613" cy="3757611"/>
          </a:xfrm>
          <a:prstGeom prst="star6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يَسوع </a:t>
            </a:r>
          </a:p>
          <a:p>
            <a:pPr algn="ctr" rtl="1"/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نورُ الأمّم</a:t>
            </a:r>
            <a:endParaRPr lang="en-US" sz="5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06688" y="2105891"/>
            <a:ext cx="3757204" cy="4558144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456727" y="235555"/>
            <a:ext cx="3257126" cy="2258293"/>
          </a:xfrm>
          <a:prstGeom prst="wedgeEllipseCallout">
            <a:avLst>
              <a:gd name="adj1" fmla="val 22025"/>
              <a:gd name="adj2" fmla="val 6601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لِنُفَكّرْ مِن خِلالِ العَناوينِ الّتي على الرُّسومِ في حَياتِنا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441382" y="450312"/>
            <a:ext cx="5015345" cy="225829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هَل أَتركُ أَهلي وَمُعَلّمي يَقودونَني، أَم أنّي عَنيدٌ وَأقومُ فقَط بِما أريدُه؟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441382" y="2310291"/>
            <a:ext cx="5015345" cy="2258293"/>
          </a:xfrm>
          <a:prstGeom prst="flowChartPunched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هَل أَضعُ حَياتي تَحتَ نظرِ الرَّبّ ونورِه؟ ماذا أقدِّمُ لَه؟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411200" y="4267227"/>
            <a:ext cx="3257126" cy="2258293"/>
          </a:xfrm>
          <a:prstGeom prst="wedgeEllipseCallout">
            <a:avLst>
              <a:gd name="adj1" fmla="val 139850"/>
              <a:gd name="adj2" fmla="val -6649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لِيُفَكِّرْ كُلّ في تعهّدٍ سَيُقَدّمُهُ لِلرَّبّ!</a:t>
            </a:r>
          </a:p>
        </p:txBody>
      </p:sp>
    </p:spTree>
    <p:extLst>
      <p:ext uri="{BB962C8B-B14F-4D97-AF65-F5344CB8AC3E}">
        <p14:creationId xmlns:p14="http://schemas.microsoft.com/office/powerpoint/2010/main" val="14074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8764" y="388854"/>
            <a:ext cx="6040581" cy="1866213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يتقدَّمُ وَلَدٌ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رفق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عليم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يلصق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ر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 تَقدمَةِ يَسوع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في م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نتصف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الل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SA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539345" y="775855"/>
            <a:ext cx="2092036" cy="1371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 smtClean="0"/>
              <a:t>إِ</a:t>
            </a:r>
            <a:r>
              <a:rPr lang="ar-LB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كمالُ  اللَّوحة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014">
            <a:off x="469804" y="3204750"/>
            <a:ext cx="2139260" cy="1425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0014">
            <a:off x="5866917" y="3005154"/>
            <a:ext cx="2614094" cy="18211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946" y="5663679"/>
            <a:ext cx="2132716" cy="1194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03" y="2309901"/>
            <a:ext cx="2520359" cy="321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1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1607127"/>
            <a:ext cx="4586930" cy="47936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77491" y="498764"/>
            <a:ext cx="5500256" cy="5624987"/>
          </a:xfrm>
          <a:prstGeom prst="wedgeEllipseCallout">
            <a:avLst>
              <a:gd name="adj1" fmla="val -74863"/>
              <a:gd name="adj2" fmla="val -2134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الك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نيسة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ساب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ق،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جوه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لأن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لهيب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كان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َن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َيها...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دُعي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"نور الأمم".</a:t>
            </a:r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هو أيض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طيع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أن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عكس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نور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 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و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ُجو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نا!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لِنُصَلِّ له هَذهِ الصّلاة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57" b="10227"/>
          <a:stretch/>
        </p:blipFill>
        <p:spPr>
          <a:xfrm>
            <a:off x="747117" y="4142509"/>
            <a:ext cx="7428967" cy="2701638"/>
          </a:xfrm>
        </p:spPr>
      </p:pic>
      <p:sp>
        <p:nvSpPr>
          <p:cNvPr id="7" name="Horizontal Scroll 6"/>
          <p:cNvSpPr/>
          <p:nvPr/>
        </p:nvSpPr>
        <p:spPr>
          <a:xfrm>
            <a:off x="443268" y="-401782"/>
            <a:ext cx="8326660" cy="5458691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يا 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أَنّكَ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رس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endParaRPr lang="ar-LB" sz="3000" dirty="0" smtClean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يات</a:t>
            </a:r>
            <a:r>
              <a:rPr lang="ar-LB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 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 أنت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عطي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فيها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الف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ٍ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عطي </a:t>
            </a:r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فيها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مشي م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وم.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ساع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ع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الت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رحيب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</a:t>
            </a:r>
            <a:endParaRPr lang="en-US" sz="30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3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1607127"/>
            <a:ext cx="4586930" cy="4793672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657600" y="651163"/>
            <a:ext cx="4890654" cy="4211824"/>
          </a:xfrm>
          <a:prstGeom prst="wedgeEllipseCallout">
            <a:avLst>
              <a:gd name="adj1" fmla="val -72030"/>
              <a:gd name="adj2" fmla="val 62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 أ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عط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ي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 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"نور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العال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".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رس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ْ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ور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نا،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صبح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نورًا 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لآخ</a:t>
            </a:r>
            <a:r>
              <a:rPr lang="ar-LB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رين</a:t>
            </a:r>
            <a:r>
              <a:rPr lang="ar-SA" sz="3500" dirty="0">
                <a:solidFill>
                  <a:schemeClr val="bg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3500" dirty="0">
              <a:solidFill>
                <a:schemeClr val="bg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3022" y="594554"/>
            <a:ext cx="5458691" cy="2927324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Tx/>
              <a:buChar char="-"/>
            </a:pP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يَدخُلُ الأولادُ وَهُم يُرَنِّمون "يا يَسوع رَبّنا"</a:t>
            </a:r>
          </a:p>
          <a:p>
            <a:pPr marL="571500" indent="-571500" rtl="1">
              <a:buFontTx/>
              <a:buChar char="-"/>
            </a:pPr>
            <a:endParaRPr lang="ar-LB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وَيَحمِلونَ 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موع</a:t>
            </a: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ًا مُغَلَّفَةً بِأسمائهم (تُحَضّرُ مُسبَقًا)  يَضَعونها قربَ المَذبَح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368472" y="695980"/>
            <a:ext cx="2092036" cy="98614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الدُّخول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16" t="-21922" r="1616" b="21922"/>
          <a:stretch/>
        </p:blipFill>
        <p:spPr>
          <a:xfrm>
            <a:off x="498764" y="3312940"/>
            <a:ext cx="7716982" cy="297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85788" y="600569"/>
            <a:ext cx="5846635" cy="1866213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rtl="1">
              <a:buFontTx/>
              <a:buChar char="-"/>
            </a:pPr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بَعدَ الجُلوس، يتَقَدّمُ الأطفالُ </a:t>
            </a:r>
          </a:p>
          <a:p>
            <a:pPr rtl="1"/>
            <a:r>
              <a:rPr lang="ar-LB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وَيُلصقون على لوحَةٍ صُورًا تُعَبّرُ عَن النّور أتوا بِها من المنزل على أن يَبقى وسط اللوحَةِ فارِغًا</a:t>
            </a:r>
            <a:endParaRPr lang="en-US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539345" y="629144"/>
            <a:ext cx="2092036" cy="14906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تَحضيرُ اللَّوحَة</a:t>
            </a:r>
            <a:endParaRPr lang="en-US" sz="4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7014">
            <a:off x="451030" y="2598895"/>
            <a:ext cx="3008836" cy="20051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0014">
            <a:off x="5487261" y="2694627"/>
            <a:ext cx="3017735" cy="2102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303" y="4695226"/>
            <a:ext cx="3174423" cy="1777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504" y="4695226"/>
            <a:ext cx="2076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>
                <a:solidFill>
                  <a:schemeClr val="bg1"/>
                </a:solidFill>
              </a:rPr>
              <a:t>أمثلة: شمس ، شمعة ، نار </a:t>
            </a:r>
            <a:r>
              <a:rPr lang="ar-SA">
                <a:solidFill>
                  <a:schemeClr val="bg1"/>
                </a:solidFill>
              </a:rPr>
              <a:t>، </a:t>
            </a:r>
            <a:r>
              <a:rPr lang="ar-SA" smtClean="0">
                <a:solidFill>
                  <a:schemeClr val="bg1"/>
                </a:solidFill>
              </a:rPr>
              <a:t>لهب، </a:t>
            </a:r>
            <a:r>
              <a:rPr lang="ar-SA" dirty="0">
                <a:solidFill>
                  <a:schemeClr val="bg1"/>
                </a:solidFill>
              </a:rPr>
              <a:t>نجمة ، أزهار متعددة الألوان ، شمعة عيد الفصح ، ...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1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24400" y="2729345"/>
            <a:ext cx="3588326" cy="351453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rtl="1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058067" y="623428"/>
            <a:ext cx="3144980" cy="1214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وار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الكاه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</a:t>
            </a:r>
            <a:r>
              <a:rPr lang="ar-S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 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الأطفال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02178" y="1838103"/>
            <a:ext cx="4222185" cy="4772862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601373" y="1765632"/>
            <a:ext cx="5179308" cy="4111294"/>
          </a:xfrm>
          <a:prstGeom prst="wedgeEllipseCallout">
            <a:avLst>
              <a:gd name="adj1" fmla="val 66525"/>
              <a:gd name="adj2" fmla="val -270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 rtl="1">
              <a:buFontTx/>
              <a:buChar char="-"/>
            </a:pP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 أ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ين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أتي الض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وء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 أَو النّور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؟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الأ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ضواء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الأَنوارُ 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ال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تي 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تَ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عر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ف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ونَ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ها؟ 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هو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الض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وء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 </a:t>
            </a:r>
            <a:r>
              <a:rPr lang="ar-L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أ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النّور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؟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  <a:p>
            <a:pPr marL="571500" indent="-571500" algn="ctr" rtl="1">
              <a:buFontTx/>
              <a:buChar char="-"/>
            </a:pP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ما ه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 ش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عور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ك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ُم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ع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ند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ما ت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قت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رب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ونَ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م</a:t>
            </a:r>
            <a:r>
              <a:rPr lang="ar-LB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نه؟</a:t>
            </a:r>
            <a:endParaRPr lang="en-US" sz="2800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rtl="1"/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8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5312" y="2923308"/>
            <a:ext cx="5899269" cy="374072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5403273" y="471053"/>
            <a:ext cx="3469265" cy="2563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الن</a:t>
            </a:r>
            <a:r>
              <a:rPr lang="ar-LB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ار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دف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ئ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و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َيُ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ar-SA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وء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مس</a:t>
            </a:r>
            <a:r>
              <a:rPr lang="ar-LB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 الن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باتات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وَيُدفِئُنا</a:t>
            </a:r>
            <a:r>
              <a:rPr lang="ar-SA" sz="2800" dirty="0" smtClean="0"/>
              <a:t>)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185738" y="528203"/>
            <a:ext cx="2743200" cy="245225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نور</a:t>
            </a:r>
            <a:r>
              <a:rPr lang="ar-LB" sz="2800" b="1" dirty="0" smtClean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 الشّارعِ 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والبُيوتِ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نير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و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ئِ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</a:t>
            </a:r>
            <a:r>
              <a:rPr lang="ar-LB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800" dirty="0"/>
          </a:p>
        </p:txBody>
      </p:sp>
      <p:sp>
        <p:nvSpPr>
          <p:cNvPr id="12" name="Oval 11"/>
          <p:cNvSpPr/>
          <p:nvPr/>
        </p:nvSpPr>
        <p:spPr>
          <a:xfrm>
            <a:off x="2843211" y="386625"/>
            <a:ext cx="3143251" cy="261375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نور</a:t>
            </a:r>
            <a:r>
              <a:rPr lang="ar-L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الش</a:t>
            </a:r>
            <a:r>
              <a:rPr lang="ar-L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َّ</a:t>
            </a:r>
            <a:r>
              <a:rPr lang="ar-S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معة</a:t>
            </a:r>
            <a:r>
              <a:rPr lang="ar-LB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ar-S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ساعد</a:t>
            </a:r>
            <a:r>
              <a:rPr lang="ar-L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ُنا</a:t>
            </a:r>
            <a:r>
              <a:rPr lang="ar-S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على </a:t>
            </a:r>
            <a:r>
              <a:rPr lang="ar-S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الص</a:t>
            </a:r>
            <a:r>
              <a:rPr lang="ar-L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لاة</a:t>
            </a:r>
            <a:r>
              <a:rPr lang="ar-LB" sz="2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946073" y="886749"/>
            <a:ext cx="3144980" cy="12146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وار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الكاه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م</a:t>
            </a:r>
            <a:r>
              <a:rPr lang="ar-LB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 الأطفال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058" y="1471014"/>
            <a:ext cx="5262386" cy="477286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4828308" y="2586333"/>
            <a:ext cx="3574471" cy="2955485"/>
          </a:xfrm>
          <a:prstGeom prst="wedgeEllipseCallout">
            <a:avLst>
              <a:gd name="adj1" fmla="val -128734"/>
              <a:gd name="adj2" fmla="val -5512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نيس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 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ليئ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الأنوار! 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ال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ذي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هذ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الأ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ضواء أن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خبر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نه؟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4" t="-2201"/>
          <a:stretch/>
        </p:blipFill>
        <p:spPr>
          <a:xfrm>
            <a:off x="1706877" y="798295"/>
            <a:ext cx="6264662" cy="57538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3213" y="1083024"/>
            <a:ext cx="17171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5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يَسوع</a:t>
            </a:r>
            <a:endParaRPr lang="en-US" sz="5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1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8495" y="886748"/>
            <a:ext cx="5276240" cy="551405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4668983" y="775855"/>
            <a:ext cx="4114799" cy="5306332"/>
          </a:xfrm>
          <a:prstGeom prst="wedgeEllipseCallout">
            <a:avLst>
              <a:gd name="adj1" fmla="val -117246"/>
              <a:gd name="adj2" fmla="val -3311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أ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عين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ومًا</a:t>
            </a:r>
            <a:endParaRPr lang="ar-LB" sz="28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و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لادة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سوع، ذهب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والد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 يوس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 وم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ريم، 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ملي الت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قاليد، ل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قديم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اله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يكل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هناك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قابل</a:t>
            </a:r>
            <a:r>
              <a:rPr lang="ar-LB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س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معان</a:t>
            </a:r>
            <a:r>
              <a:rPr lang="ar-SA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عونا ن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</a:t>
            </a:r>
            <a:r>
              <a:rPr lang="ar-LB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إلى ما 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خبر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نا ب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تاب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</a:t>
            </a:r>
            <a:r>
              <a:rPr lang="ar-LB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دس...</a:t>
            </a:r>
            <a:endParaRPr lang="en-US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4">
      <a:dk1>
        <a:sysClr val="windowText" lastClr="000000"/>
      </a:dk1>
      <a:lt1>
        <a:sysClr val="window" lastClr="FFFFFF"/>
      </a:lt1>
      <a:dk2>
        <a:srgbClr val="FFC000"/>
      </a:dk2>
      <a:lt2>
        <a:srgbClr val="EAE5EB"/>
      </a:lt2>
      <a:accent1>
        <a:srgbClr val="92278F"/>
      </a:accent1>
      <a:accent2>
        <a:srgbClr val="FFC000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4055</TotalTime>
  <Words>980</Words>
  <Application>Microsoft Office PowerPoint</Application>
  <PresentationFormat>On-screen Show (4:3)</PresentationFormat>
  <Paragraphs>106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Garamond</vt:lpstr>
      <vt:lpstr>system-ui</vt:lpstr>
      <vt:lpstr>Tahoma</vt:lpstr>
      <vt:lpstr>Times New Roman</vt:lpstr>
      <vt:lpstr>Organic</vt:lpstr>
      <vt:lpstr>مَركَزُ التَّربِيّةِ الدّينِيّة رُهبانِيّةُ القَلبَينِ الأَقدَسَين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</cp:lastModifiedBy>
  <cp:revision>30</cp:revision>
  <dcterms:created xsi:type="dcterms:W3CDTF">2022-01-06T14:34:31Z</dcterms:created>
  <dcterms:modified xsi:type="dcterms:W3CDTF">2022-01-24T09:53:49Z</dcterms:modified>
</cp:coreProperties>
</file>