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70" r:id="rId2"/>
    <p:sldId id="256" r:id="rId3"/>
    <p:sldId id="257" r:id="rId4"/>
    <p:sldId id="272" r:id="rId5"/>
    <p:sldId id="271" r:id="rId6"/>
    <p:sldId id="303" r:id="rId7"/>
    <p:sldId id="304" r:id="rId8"/>
    <p:sldId id="273" r:id="rId9"/>
    <p:sldId id="258" r:id="rId10"/>
    <p:sldId id="274" r:id="rId11"/>
    <p:sldId id="261" r:id="rId12"/>
    <p:sldId id="260" r:id="rId13"/>
    <p:sldId id="275" r:id="rId14"/>
    <p:sldId id="276" r:id="rId15"/>
    <p:sldId id="277" r:id="rId16"/>
    <p:sldId id="278" r:id="rId17"/>
    <p:sldId id="263" r:id="rId18"/>
    <p:sldId id="279" r:id="rId19"/>
    <p:sldId id="264" r:id="rId20"/>
    <p:sldId id="280" r:id="rId21"/>
    <p:sldId id="305" r:id="rId22"/>
    <p:sldId id="312" r:id="rId23"/>
    <p:sldId id="306" r:id="rId24"/>
    <p:sldId id="281" r:id="rId25"/>
    <p:sldId id="282" r:id="rId26"/>
    <p:sldId id="307" r:id="rId27"/>
    <p:sldId id="308" r:id="rId28"/>
    <p:sldId id="283" r:id="rId29"/>
    <p:sldId id="284" r:id="rId30"/>
    <p:sldId id="309" r:id="rId31"/>
    <p:sldId id="310" r:id="rId32"/>
    <p:sldId id="311" r:id="rId33"/>
    <p:sldId id="299" r:id="rId34"/>
    <p:sldId id="300" r:id="rId35"/>
    <p:sldId id="289" r:id="rId36"/>
    <p:sldId id="290" r:id="rId37"/>
    <p:sldId id="296" r:id="rId38"/>
    <p:sldId id="301" r:id="rId39"/>
    <p:sldId id="302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BF709-9C8A-4708-B534-821A1341FBE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78E0D-9C29-4883-9205-12A27E4D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1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62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01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99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38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21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93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25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42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32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91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31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45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76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173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815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611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0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549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91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066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1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975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057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84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431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141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132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345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897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513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166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25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65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06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2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39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2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3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5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5968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54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6006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53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75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5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9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7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3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9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7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9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3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3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735" y="2038402"/>
            <a:ext cx="7825440" cy="1234727"/>
          </a:xfrm>
        </p:spPr>
        <p:txBody>
          <a:bodyPr/>
          <a:lstStyle/>
          <a:p>
            <a:pPr algn="ctr" rtl="1"/>
            <a:r>
              <a:rPr lang="ar-LB" sz="5200" dirty="0">
                <a:solidFill>
                  <a:schemeClr val="accent2">
                    <a:lumMod val="50000"/>
                  </a:schemeClr>
                </a:solidFill>
              </a:rPr>
              <a:t>مَركَزُ التَّربِيَّةِ الدّينِيَّة</a:t>
            </a:r>
            <a:br>
              <a:rPr lang="ar-LB" sz="5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ar-LB" sz="5200" dirty="0">
                <a:solidFill>
                  <a:schemeClr val="accent2">
                    <a:lumMod val="50000"/>
                  </a:schemeClr>
                </a:solidFill>
              </a:rPr>
              <a:t>رُهبانِيَّةُ القَلبَينِ الأقدَسَين </a:t>
            </a:r>
            <a:endParaRPr lang="en-US" sz="5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5361" y="4215521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6000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</a:t>
            </a:r>
            <a:endParaRPr lang="en-US" sz="6000" b="1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35" y="3272525"/>
            <a:ext cx="3557588" cy="3585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0807685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" y="0"/>
            <a:ext cx="8386762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-114300" y="114301"/>
            <a:ext cx="6272212" cy="3900488"/>
          </a:xfrm>
          <a:prstGeom prst="cloudCallout">
            <a:avLst>
              <a:gd name="adj1" fmla="val 56806"/>
              <a:gd name="adj2" fmla="val -242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1"/>
                </a:solidFill>
              </a:rPr>
              <a:t>برافو كِلّ المَسيحِيّين بِالعالَم بَعدُن بيِنْطروا وِلادِة هَالطِّفل يَلّي إجا كرمالنا مِن أكثر مِن 2000 سنِة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  <a:endParaRPr lang="ar-LB" sz="3000" dirty="0">
              <a:solidFill>
                <a:schemeClr val="tx1"/>
              </a:solidFill>
            </a:endParaRPr>
          </a:p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مين بيَعرِف وَين وُلِد يَسوع ومين كان مَعو</a:t>
            </a:r>
            <a:r>
              <a:rPr lang="ar-LB" sz="3200" b="1" dirty="0">
                <a:solidFill>
                  <a:schemeClr val="tx1"/>
                </a:solidFill>
              </a:rPr>
              <a:t>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0796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100137" y="157162"/>
            <a:ext cx="6715125" cy="2028826"/>
          </a:xfrm>
          <a:prstGeom prst="wedgeRoundRectCallout">
            <a:avLst>
              <a:gd name="adj1" fmla="val -23599"/>
              <a:gd name="adj2" fmla="val 86866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dirty="0"/>
              <a:t>وُلِد يَسوع بمغارَة بِبَيت لَحم </a:t>
            </a:r>
          </a:p>
          <a:p>
            <a:pPr algn="ctr" rtl="1"/>
            <a:r>
              <a:rPr lang="ar-LB" sz="3800" dirty="0"/>
              <a:t>و كان مَعو </a:t>
            </a:r>
          </a:p>
          <a:p>
            <a:pPr algn="ctr" rtl="1"/>
            <a:r>
              <a:rPr lang="ar-LB" sz="3800" dirty="0"/>
              <a:t>إِمّو مريَم العدرا ويوسف</a:t>
            </a:r>
            <a:endParaRPr lang="en-US" sz="3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593" y="2813304"/>
            <a:ext cx="6709983" cy="393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4190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6250"/>
            <a:ext cx="9147554" cy="5145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5391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" y="28576"/>
            <a:ext cx="8386762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885825" y="114301"/>
            <a:ext cx="4772024" cy="2457450"/>
          </a:xfrm>
          <a:prstGeom prst="cloudCallout">
            <a:avLst>
              <a:gd name="adj1" fmla="val 65809"/>
              <a:gd name="adj2" fmla="val 205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مين إِجا زارُه؟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9971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80" y="3181350"/>
            <a:ext cx="5895595" cy="393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Callout 6"/>
          <p:cNvSpPr/>
          <p:nvPr/>
        </p:nvSpPr>
        <p:spPr>
          <a:xfrm>
            <a:off x="1971675" y="142875"/>
            <a:ext cx="4629150" cy="2343150"/>
          </a:xfrm>
          <a:prstGeom prst="wedgeEllipseCallout">
            <a:avLst>
              <a:gd name="adj1" fmla="val -15593"/>
              <a:gd name="adj2" fmla="val 9907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200" dirty="0"/>
              <a:t>المجوس إجو من بعيد</a:t>
            </a:r>
            <a:endParaRPr lang="en-US" sz="4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7232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" y="0"/>
            <a:ext cx="8386762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42888" y="357188"/>
            <a:ext cx="6072188" cy="2457450"/>
          </a:xfrm>
          <a:prstGeom prst="cloudCallout">
            <a:avLst>
              <a:gd name="adj1" fmla="val 55750"/>
              <a:gd name="adj2" fmla="val 1722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الي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وم</a:t>
            </a:r>
            <a:r>
              <a:rPr lang="ar-LB" sz="3200" dirty="0">
                <a:solidFill>
                  <a:schemeClr val="tx1"/>
                </a:solidFill>
              </a:rPr>
              <a:t> إِنتو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المجوس يَلّي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عَم يمشوا عالطّريق تابعين النّجمة</a:t>
            </a:r>
            <a:r>
              <a:rPr lang="ar-SA" sz="3200" dirty="0">
                <a:solidFill>
                  <a:schemeClr val="tx1"/>
                </a:solidFill>
              </a:rPr>
              <a:t>. </a:t>
            </a:r>
            <a:endParaRPr lang="ar-LB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341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" y="0"/>
            <a:ext cx="8386762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71463" y="257175"/>
            <a:ext cx="5557838" cy="3157538"/>
          </a:xfrm>
          <a:prstGeom prst="cloudCallout">
            <a:avLst>
              <a:gd name="adj1" fmla="val 65501"/>
              <a:gd name="adj2" fmla="val 22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يَلاّ فَرجوني كيف رَح كيف رح تِطّلعوا بالنّجمة انت وماشيين حتّى تعرفوا الطّريق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1495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043738" cy="6757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624" y="533851"/>
            <a:ext cx="2695376" cy="25808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4461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" y="0"/>
            <a:ext cx="8386762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0" y="0"/>
            <a:ext cx="6072188" cy="2814638"/>
          </a:xfrm>
          <a:prstGeom prst="cloudCallout">
            <a:avLst>
              <a:gd name="adj1" fmla="val 58282"/>
              <a:gd name="adj2" fmla="val 1906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بتعرفوا كيف عرفوا إنّن لازم يلحقوا النّجمة؟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سمعوا شو بيخبّرنا الكتاب المقدّس.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52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0400"/>
            <a:ext cx="4572000" cy="36576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42888" y="0"/>
            <a:ext cx="8529638" cy="3929063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accent2">
                    <a:lumMod val="75000"/>
                  </a:schemeClr>
                </a:solidFill>
              </a:rPr>
              <a:t>لَمَّا وُلِد يَسوع بِ بَيت لَحم ، عَ إِيّام المَلِك هيرودوس، وُصِل عَ أورَشليم، مَجوس، جايين من الشَّرق، وعَمّ يِسئَلو: </a:t>
            </a:r>
          </a:p>
          <a:p>
            <a:pPr algn="ctr" rtl="1"/>
            <a:r>
              <a:rPr lang="ar-LB" sz="3600" dirty="0">
                <a:solidFill>
                  <a:schemeClr val="accent1">
                    <a:lumMod val="75000"/>
                  </a:schemeClr>
                </a:solidFill>
              </a:rPr>
              <a:t>وَين الطِّفل يَلّي وُلِد، مَلِك اليَهود؟ شَفنا نِجمتو عَ الشَّرق، وجينا تَ نِسجِدلو.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920" y="3528060"/>
            <a:ext cx="3280239" cy="332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76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3833284"/>
            <a:ext cx="7013282" cy="1646302"/>
          </a:xfrm>
        </p:spPr>
        <p:txBody>
          <a:bodyPr/>
          <a:lstStyle/>
          <a:p>
            <a:pPr rtl="1"/>
            <a:r>
              <a:rPr lang="ar-LB" b="1" dirty="0"/>
              <a:t>لِقاءٌ ميلادِيٌّ للحضانة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5962" y="5532501"/>
            <a:ext cx="5229226" cy="1096899"/>
          </a:xfrm>
        </p:spPr>
        <p:txBody>
          <a:bodyPr>
            <a:noAutofit/>
          </a:bodyPr>
          <a:lstStyle/>
          <a:p>
            <a:pPr algn="ctr" rtl="1"/>
            <a:r>
              <a:rPr lang="ar-LB" sz="4000" b="1" dirty="0">
                <a:solidFill>
                  <a:srgbClr val="FF0000"/>
                </a:solidFill>
              </a:rPr>
              <a:t>مَعَ المجوس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0"/>
            <a:ext cx="6917890" cy="4605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1368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2" y="0"/>
            <a:ext cx="9001125" cy="689173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3140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" y="0"/>
            <a:ext cx="8386762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-106680" y="-51759"/>
            <a:ext cx="6309360" cy="3821503"/>
          </a:xfrm>
          <a:prstGeom prst="cloudCallout">
            <a:avLst>
              <a:gd name="adj1" fmla="val 55685"/>
              <a:gd name="adj2" fmla="val -927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بَدّي مِنكُن قَبل ما نكَفّي، توقَفوا. الكل وقف؟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يلّا احمْلوا النجمة واعتِبْروا إِنكُن إِنتو النّجمة</a:t>
            </a:r>
            <a:r>
              <a:rPr lang="fr-FR" sz="3200" b="1" dirty="0">
                <a:solidFill>
                  <a:schemeClr val="tx1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LB" sz="3200" b="1" dirty="0">
                <a:solidFill>
                  <a:schemeClr val="tx1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اللي بتدِّل عا يسوع,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 وامشوا مع المجوس بِالغرفِة ت نرَتِّل سَوا: </a:t>
            </a:r>
            <a:r>
              <a:rPr lang="ar-LB" sz="32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ملوك المجوس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7824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57" y="381663"/>
            <a:ext cx="7872286" cy="609467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493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57174" y="0"/>
            <a:ext cx="5300663" cy="3228975"/>
          </a:xfrm>
          <a:prstGeom prst="cloudCallout">
            <a:avLst>
              <a:gd name="adj1" fmla="val 61518"/>
              <a:gd name="adj2" fmla="val 1829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b="1" dirty="0">
              <a:solidFill>
                <a:schemeClr val="tx1"/>
              </a:solidFill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ctr" rtl="1"/>
            <a:r>
              <a:rPr lang="ar-LB" sz="3200" b="1" dirty="0">
                <a:solidFill>
                  <a:srgbClr val="FF0000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شو حِلو يَلّي عْمِلناه! 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وَهَلَّق رجَعوا قعِدوا حَدّ المغارَة واختاروا مجوس واحملوه واعتِبْروا حالَكُن هَالمجوس تَ نْكَفّي الإخبار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8769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0400"/>
            <a:ext cx="4572000" cy="36576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42888" y="0"/>
            <a:ext cx="8529638" cy="3929063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accent2">
                    <a:lumMod val="75000"/>
                  </a:schemeClr>
                </a:solidFill>
              </a:rPr>
              <a:t>لَمَّا المَلِك هيرودوس</a:t>
            </a:r>
          </a:p>
          <a:p>
            <a:pPr algn="ctr" rtl="1"/>
            <a:r>
              <a:rPr lang="ar-LB" sz="4000" dirty="0">
                <a:solidFill>
                  <a:schemeClr val="accent2">
                    <a:lumMod val="75000"/>
                  </a:schemeClr>
                </a:solidFill>
              </a:rPr>
              <a:t> سِمِع بِهالشّي نْصَدَم،</a:t>
            </a:r>
          </a:p>
          <a:p>
            <a:pPr algn="ctr" rtl="1"/>
            <a:r>
              <a:rPr lang="ar-LB" sz="4000" dirty="0">
                <a:solidFill>
                  <a:schemeClr val="accent2">
                    <a:lumMod val="75000"/>
                  </a:schemeClr>
                </a:solidFill>
              </a:rPr>
              <a:t> وأورَشَليم كِلاّ نْصَدمت مَعو</a:t>
            </a:r>
            <a:r>
              <a:rPr lang="ar-LB" sz="36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174" y="3777114"/>
            <a:ext cx="2695376" cy="25808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6239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2" y="65881"/>
            <a:ext cx="8968315" cy="672623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156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0400"/>
            <a:ext cx="4572000" cy="36576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00025" y="-128587"/>
            <a:ext cx="8529638" cy="3929063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accent2">
                    <a:lumMod val="75000"/>
                  </a:schemeClr>
                </a:solidFill>
              </a:rPr>
              <a:t>قام جَمَع عِندو كِلّ رؤسا الكَهَنة وكَتَبِة الشَّعب وسَألُن </a:t>
            </a:r>
            <a:r>
              <a:rPr lang="ar-LB" sz="3600" dirty="0">
                <a:solidFill>
                  <a:schemeClr val="accent1">
                    <a:lumMod val="75000"/>
                  </a:schemeClr>
                </a:solidFill>
              </a:rPr>
              <a:t>وَين رَح يولَد المَسيح. </a:t>
            </a:r>
          </a:p>
          <a:p>
            <a:pPr algn="ctr" rtl="1"/>
            <a:r>
              <a:rPr lang="ar-LB" sz="3600" dirty="0">
                <a:solidFill>
                  <a:schemeClr val="accent2">
                    <a:lumMod val="75000"/>
                  </a:schemeClr>
                </a:solidFill>
              </a:rPr>
              <a:t>قالو بِ </a:t>
            </a:r>
            <a:r>
              <a:rPr lang="ar-LB" sz="3600" dirty="0">
                <a:solidFill>
                  <a:schemeClr val="accent1">
                    <a:lumMod val="75000"/>
                  </a:schemeClr>
                </a:solidFill>
              </a:rPr>
              <a:t>بَيت لَحم اليَهودِيّ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174" y="3777114"/>
            <a:ext cx="2695376" cy="25808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5847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4" y="0"/>
            <a:ext cx="8929688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8899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0400"/>
            <a:ext cx="4572000" cy="36576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00012" y="0"/>
            <a:ext cx="8901112" cy="3929063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accent2">
                    <a:lumMod val="75000"/>
                  </a:schemeClr>
                </a:solidFill>
              </a:rPr>
              <a:t>ساعِتا، </a:t>
            </a:r>
            <a:r>
              <a:rPr lang="ar-LB" sz="3200" dirty="0" err="1">
                <a:solidFill>
                  <a:schemeClr val="accent2">
                    <a:lumMod val="75000"/>
                  </a:schemeClr>
                </a:solidFill>
              </a:rPr>
              <a:t>هيرودوس</a:t>
            </a:r>
            <a:r>
              <a:rPr lang="ar-LB" sz="3200" dirty="0">
                <a:solidFill>
                  <a:schemeClr val="accent2">
                    <a:lumMod val="75000"/>
                  </a:schemeClr>
                </a:solidFill>
              </a:rPr>
              <a:t>،</a:t>
            </a:r>
            <a:r>
              <a:rPr lang="fr-FR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LB" sz="3200" dirty="0">
                <a:solidFill>
                  <a:schemeClr val="accent2">
                    <a:lumMod val="75000"/>
                  </a:schemeClr>
                </a:solidFill>
              </a:rPr>
              <a:t>بَعَت جاب المَجوس بالسّرّ وتحَقّق منّن عن التّاريخ اللّي ظَهَرت فيه النّجمة.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ctr" rtl="1"/>
            <a:r>
              <a:rPr lang="ar-LB" sz="3200" dirty="0">
                <a:solidFill>
                  <a:schemeClr val="accent2">
                    <a:lumMod val="75000"/>
                  </a:schemeClr>
                </a:solidFill>
              </a:rPr>
              <a:t>وبَعتُن عَ بَيت لَحم وقال: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2162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62" y="123031"/>
            <a:ext cx="8815915" cy="6611937"/>
          </a:xfrm>
        </p:spPr>
      </p:pic>
      <p:sp>
        <p:nvSpPr>
          <p:cNvPr id="4" name="Horizontal Scroll 3"/>
          <p:cNvSpPr/>
          <p:nvPr/>
        </p:nvSpPr>
        <p:spPr>
          <a:xfrm>
            <a:off x="579119" y="4555648"/>
            <a:ext cx="8229600" cy="2179320"/>
          </a:xfrm>
          <a:prstGeom prst="horizontalScroll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«</a:t>
            </a:r>
            <a:r>
              <a:rPr lang="ar-LB" sz="3200" dirty="0">
                <a:solidFill>
                  <a:schemeClr val="accent1">
                    <a:lumMod val="75000"/>
                  </a:schemeClr>
                </a:solidFill>
              </a:rPr>
              <a:t>روحو فَتشو مليح عَن الطِّفل، وبَس تلاقوه، خَبروني، تَ روح أنا كَمان إسجِدلو.»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338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" y="0"/>
            <a:ext cx="8386762" cy="6858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28588" y="0"/>
            <a:ext cx="5429250" cy="2671763"/>
          </a:xfrm>
          <a:prstGeom prst="cloudCallout">
            <a:avLst>
              <a:gd name="adj1" fmla="val 70144"/>
              <a:gd name="adj2" fmla="val 1766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مَرحَبا يا زْغار، لِقاءنا اليَوم رَح يْكون حَدّ المْغارَة! أوكي...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7664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0400"/>
            <a:ext cx="4572000" cy="36576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00012" y="0"/>
            <a:ext cx="8901112" cy="3929063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accent2">
                    <a:lumMod val="75000"/>
                  </a:schemeClr>
                </a:solidFill>
              </a:rPr>
              <a:t>لَمَّن سِمعو هالَحكي من المَلِك وراحو، كانت النِّجمة اللّي شافُوا عَ الشَّرق، رِجعت تِمشي قِدّامُن، ووِقفِت فَوق المَطرَح اللّي فيه الطِّفل</a:t>
            </a:r>
            <a:r>
              <a:rPr lang="ar-LB" sz="3200" dirty="0"/>
              <a:t>. 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6408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9017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0400"/>
            <a:ext cx="4572000" cy="36576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00012" y="0"/>
            <a:ext cx="8901112" cy="3929063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accent2">
                    <a:lumMod val="75000"/>
                  </a:schemeClr>
                </a:solidFill>
              </a:rPr>
              <a:t>وبس شافو النِّجمة، هَلّلو من كِتِر الفَرَح. وفاتو عَ البَيت، شافو الطِّفل مع مَريَم إِمّو، رَكَعو سَجَدولو وفتَحو كْنوزُن وقَدَّمولو هَدايا دَهَب، وبَخور ومرّ.. 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5429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" y="0"/>
            <a:ext cx="8386762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09728" y="82296"/>
            <a:ext cx="5769864" cy="3597212"/>
          </a:xfrm>
          <a:prstGeom prst="cloudCallout">
            <a:avLst>
              <a:gd name="adj1" fmla="val 64213"/>
              <a:gd name="adj2" fmla="val 427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b="1" dirty="0">
              <a:solidFill>
                <a:schemeClr val="tx1"/>
              </a:solidFill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" y="751344"/>
            <a:ext cx="5516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800" b="1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هلق حَطّوا المجوس بِالمغارَة، </a:t>
            </a:r>
          </a:p>
          <a:p>
            <a:pPr algn="ctr" rtl="1"/>
            <a:r>
              <a:rPr lang="ar-LB" sz="2800" b="1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وركعوا وسْجِدوا ، يعني منضِّم ايدينا ومنوطي راسنا شوَي قِدّام الطِّفل يَسوع،</a:t>
            </a:r>
          </a:p>
          <a:p>
            <a:pPr algn="ctr" rtl="1"/>
            <a:r>
              <a:rPr lang="ar-LB" sz="2800" b="1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قدمولوا الاعمال الحلوة يلي بتعملوها: بتساعدوا الماما، بتسمعوا الكلمة...  </a:t>
            </a:r>
            <a:endParaRPr lang="en-US" sz="2800" b="1" dirty="0"/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9494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288"/>
            <a:ext cx="9144000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02920" y="164592"/>
            <a:ext cx="5054917" cy="2564321"/>
          </a:xfrm>
          <a:prstGeom prst="cloudCallout">
            <a:avLst>
              <a:gd name="adj1" fmla="val 64377"/>
              <a:gd name="adj2" fmla="val 2646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وبعد ما قدّم كل واحَد أعمالوا الحلوة ليسوع، مِنْكَفّي نخبّر!</a:t>
            </a:r>
            <a:endParaRPr lang="fr-FR" sz="3200" b="1" dirty="0">
              <a:solidFill>
                <a:schemeClr val="tx1"/>
              </a:solidFill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ctr" rtl="1"/>
            <a:r>
              <a:rPr lang="ar-LB" sz="3200" b="1" dirty="0">
                <a:solidFill>
                  <a:schemeClr val="tx1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بدنا نعرف شو صار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398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0400"/>
            <a:ext cx="4572000" cy="36576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28601" y="0"/>
            <a:ext cx="8529638" cy="3929063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accent2">
                    <a:lumMod val="75000"/>
                  </a:schemeClr>
                </a:solidFill>
              </a:rPr>
              <a:t>ومن بَعدا، إِجا للمجّوس تَنبيه بالحِلِم إِنُّن ما يِرجَعو لَ عِند هيرودوس، ورِجعو عَ بلادُن بِطَريق تاني.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  <a:p>
            <a:pPr algn="ctr" rtl="1"/>
            <a:r>
              <a:rPr lang="ar-LB" sz="3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3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090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TextBox 2"/>
          <p:cNvSpPr txBox="1"/>
          <p:nvPr/>
        </p:nvSpPr>
        <p:spPr>
          <a:xfrm>
            <a:off x="3032760" y="6140617"/>
            <a:ext cx="435864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ar-LB" sz="3200" dirty="0"/>
              <a:t>ما رجعوا لعند هيرودوس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4957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" y="0"/>
            <a:ext cx="8386762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00024" y="200024"/>
            <a:ext cx="5300663" cy="2828925"/>
          </a:xfrm>
          <a:prstGeom prst="cloudCallout">
            <a:avLst>
              <a:gd name="adj1" fmla="val 69820"/>
              <a:gd name="adj2" fmla="val 666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وهلّق خلّينا نوقَف كِلْنا 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ونهلل مِن قَلِبْنا: </a:t>
            </a:r>
          </a:p>
          <a:p>
            <a:pPr algn="ctr" rtl="1"/>
            <a:r>
              <a:rPr lang="ar-LB" sz="3200" b="1" dirty="0">
                <a:solidFill>
                  <a:srgbClr val="FF0000"/>
                </a:solidFill>
                <a:cs typeface="Traditional Arabic" panose="02020603050405020304" pitchFamily="18" charset="-78"/>
              </a:rPr>
              <a:t>وُلِد المَسيح، هَلّلويا</a:t>
            </a:r>
          </a:p>
          <a:p>
            <a:pPr algn="ctr" rtl="1"/>
            <a:r>
              <a:rPr lang="ar-LB" sz="3200" b="1" dirty="0">
                <a:solidFill>
                  <a:srgbClr val="FF0000"/>
                </a:solidFill>
                <a:cs typeface="Traditional Arabic" panose="02020603050405020304" pitchFamily="18" charset="-78"/>
              </a:rPr>
              <a:t>وُلِد المَسيح هَلّلويا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383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846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8586"/>
            <a:ext cx="9144000" cy="6986586"/>
          </a:xfrm>
        </p:spPr>
      </p:pic>
      <p:sp>
        <p:nvSpPr>
          <p:cNvPr id="5" name="TextBox 4"/>
          <p:cNvSpPr txBox="1"/>
          <p:nvPr/>
        </p:nvSpPr>
        <p:spPr>
          <a:xfrm>
            <a:off x="1514475" y="2914650"/>
            <a:ext cx="57292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4000" b="1" dirty="0">
                <a:solidFill>
                  <a:srgbClr val="00B050"/>
                </a:solidFill>
              </a:rPr>
              <a:t>ميلاد مَجيد  </a:t>
            </a:r>
          </a:p>
          <a:p>
            <a:pPr algn="ctr" rtl="1"/>
            <a:r>
              <a:rPr lang="ar-LB" sz="4000" b="1" dirty="0">
                <a:solidFill>
                  <a:srgbClr val="00B050"/>
                </a:solidFill>
              </a:rPr>
              <a:t>وَعام سَعيد </a:t>
            </a:r>
          </a:p>
          <a:p>
            <a:pPr algn="ctr" rtl="1"/>
            <a:r>
              <a:rPr lang="ar-LB" sz="4000" b="1" dirty="0">
                <a:solidFill>
                  <a:srgbClr val="00B050"/>
                </a:solidFill>
              </a:rPr>
              <a:t>مِن مَركَزِ التَّربِيَّةِ الدّينِيَّةِ</a:t>
            </a:r>
          </a:p>
          <a:p>
            <a:pPr algn="ctr" rtl="1"/>
            <a:r>
              <a:rPr lang="ar-LB" sz="4000" b="1" dirty="0">
                <a:solidFill>
                  <a:srgbClr val="00B050"/>
                </a:solidFill>
              </a:rPr>
              <a:t>لِرُهبانِيَّةِ القَلبَين الأَقدَسَين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659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43" y="0"/>
            <a:ext cx="9151144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181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" y="0"/>
            <a:ext cx="8386762" cy="6858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342901" y="0"/>
            <a:ext cx="5629275" cy="2814638"/>
          </a:xfrm>
          <a:prstGeom prst="cloudCallout">
            <a:avLst>
              <a:gd name="adj1" fmla="val 58725"/>
              <a:gd name="adj2" fmla="val 187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000" dirty="0"/>
          </a:p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بِهَاللّقاء، بَدْنا نروح مع المجوس نِ</a:t>
            </a:r>
            <a:r>
              <a:rPr lang="ar-SA" sz="3000" b="1" dirty="0">
                <a:solidFill>
                  <a:schemeClr val="tx1"/>
                </a:solidFill>
              </a:rPr>
              <a:t>سجُد مِ</a:t>
            </a:r>
            <a:r>
              <a:rPr lang="ar-LB" sz="3000" b="1" dirty="0">
                <a:solidFill>
                  <a:schemeClr val="tx1"/>
                </a:solidFill>
              </a:rPr>
              <a:t>ت</a:t>
            </a:r>
            <a:r>
              <a:rPr lang="ar-SA" sz="3000" b="1" dirty="0">
                <a:solidFill>
                  <a:schemeClr val="tx1"/>
                </a:solidFill>
              </a:rPr>
              <a:t>ل</a:t>
            </a:r>
            <a:r>
              <a:rPr lang="ar-LB" sz="3000" b="1" dirty="0">
                <a:solidFill>
                  <a:schemeClr val="tx1"/>
                </a:solidFill>
              </a:rPr>
              <a:t>هم </a:t>
            </a:r>
            <a:r>
              <a:rPr lang="ar-SA" sz="3000" b="1" dirty="0">
                <a:solidFill>
                  <a:schemeClr val="tx1"/>
                </a:solidFill>
              </a:rPr>
              <a:t>للطِّفلِ </a:t>
            </a:r>
            <a:r>
              <a:rPr lang="ar-LB" sz="3000" b="1" dirty="0">
                <a:solidFill>
                  <a:schemeClr val="tx1"/>
                </a:solidFill>
              </a:rPr>
              <a:t>يَسوع </a:t>
            </a:r>
            <a:r>
              <a:rPr lang="ar-SA" sz="3000" b="1" dirty="0">
                <a:solidFill>
                  <a:schemeClr val="tx1"/>
                </a:solidFill>
              </a:rPr>
              <a:t>و</a:t>
            </a:r>
            <a:r>
              <a:rPr lang="ar-LB" sz="3000" b="1" dirty="0">
                <a:solidFill>
                  <a:schemeClr val="tx1"/>
                </a:solidFill>
              </a:rPr>
              <a:t>نحمل البشرى السّارّة</a:t>
            </a:r>
            <a:r>
              <a:rPr lang="en-US" sz="3000" b="1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ar-LB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637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" y="0"/>
            <a:ext cx="8386762" cy="6858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09195" y="-82296"/>
            <a:ext cx="5243512" cy="3314700"/>
          </a:xfrm>
          <a:prstGeom prst="cloudCallout">
            <a:avLst>
              <a:gd name="adj1" fmla="val 67028"/>
              <a:gd name="adj2" fmla="val 576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000" dirty="0"/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ناطْرين  شي أو حدا بها الشهر؟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8747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80" y="3181350"/>
            <a:ext cx="5895595" cy="393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Callout 6"/>
          <p:cNvSpPr/>
          <p:nvPr/>
        </p:nvSpPr>
        <p:spPr>
          <a:xfrm>
            <a:off x="1971675" y="142875"/>
            <a:ext cx="4629150" cy="2343150"/>
          </a:xfrm>
          <a:prstGeom prst="wedgeEllipseCallout">
            <a:avLst>
              <a:gd name="adj1" fmla="val -15593"/>
              <a:gd name="adj2" fmla="val 9907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200" dirty="0"/>
              <a:t>عيد الميلاد</a:t>
            </a:r>
            <a:endParaRPr lang="en-US" sz="4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147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" y="0"/>
            <a:ext cx="8386762" cy="6858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00051" y="0"/>
            <a:ext cx="5243512" cy="3314700"/>
          </a:xfrm>
          <a:prstGeom prst="cloudCallout">
            <a:avLst>
              <a:gd name="adj1" fmla="val 65110"/>
              <a:gd name="adj2" fmla="val 355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000" dirty="0"/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مين ناطْرين إِنتو</a:t>
            </a:r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 إِنّو يولَد بِالمِزوَد؟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239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963" y="2311745"/>
            <a:ext cx="4641447" cy="434948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971675" y="142875"/>
            <a:ext cx="4058735" cy="1975292"/>
          </a:xfrm>
          <a:prstGeom prst="wedgeEllipseCallout">
            <a:avLst>
              <a:gd name="adj1" fmla="val -29852"/>
              <a:gd name="adj2" fmla="val 1418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200"/>
              <a:t>الطِّفل </a:t>
            </a:r>
            <a:r>
              <a:rPr lang="ar-LB" sz="4200" dirty="0"/>
              <a:t>يَسوع</a:t>
            </a:r>
            <a:endParaRPr lang="en-US" sz="4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449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30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00B050"/>
      </a:accent1>
      <a:accent2>
        <a:srgbClr val="FF0000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641</TotalTime>
  <Words>510</Words>
  <Application>Microsoft Office PowerPoint</Application>
  <PresentationFormat>On-screen Show (4:3)</PresentationFormat>
  <Paragraphs>100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رُهبانِيَّةُ القَلبَينِ الأقدَسَين </vt:lpstr>
      <vt:lpstr>لِقاءٌ ميلادِيٌّ للحضانة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احتفال ميلادي</dc:title>
  <dc:creator>Michel Haddad</dc:creator>
  <cp:lastModifiedBy>Michel Haddad (Prof)</cp:lastModifiedBy>
  <cp:revision>42</cp:revision>
  <dcterms:created xsi:type="dcterms:W3CDTF">2020-11-09T07:05:03Z</dcterms:created>
  <dcterms:modified xsi:type="dcterms:W3CDTF">2021-12-09T16:56:53Z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D872685B-9849-4F46-B7E0-5DBCC65955AE</vt:lpwstr>
  </property>
  <property fmtid="{D5CDD505-2E9C-101B-9397-08002B2CF9AE}" pid="3" name="ArticulatePath">
    <vt:lpwstr>لقاء ميلادي للحضانة</vt:lpwstr>
  </property>
</Properties>
</file>